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handoutMasterIdLst>
    <p:handoutMasterId r:id="rId35"/>
  </p:handoutMasterIdLst>
  <p:sldIdLst>
    <p:sldId id="256" r:id="rId2"/>
    <p:sldId id="316" r:id="rId3"/>
    <p:sldId id="392" r:id="rId4"/>
    <p:sldId id="373" r:id="rId5"/>
    <p:sldId id="395" r:id="rId6"/>
    <p:sldId id="321" r:id="rId7"/>
    <p:sldId id="336" r:id="rId8"/>
    <p:sldId id="393" r:id="rId9"/>
    <p:sldId id="394" r:id="rId10"/>
    <p:sldId id="324" r:id="rId11"/>
    <p:sldId id="387" r:id="rId12"/>
    <p:sldId id="396" r:id="rId13"/>
    <p:sldId id="329" r:id="rId14"/>
    <p:sldId id="284" r:id="rId15"/>
    <p:sldId id="264" r:id="rId16"/>
    <p:sldId id="390" r:id="rId17"/>
    <p:sldId id="397" r:id="rId18"/>
    <p:sldId id="399" r:id="rId19"/>
    <p:sldId id="388" r:id="rId20"/>
    <p:sldId id="391" r:id="rId21"/>
    <p:sldId id="381" r:id="rId22"/>
    <p:sldId id="400" r:id="rId23"/>
    <p:sldId id="384" r:id="rId24"/>
    <p:sldId id="385" r:id="rId25"/>
    <p:sldId id="330" r:id="rId26"/>
    <p:sldId id="402" r:id="rId27"/>
    <p:sldId id="345" r:id="rId28"/>
    <p:sldId id="346" r:id="rId29"/>
    <p:sldId id="386" r:id="rId30"/>
    <p:sldId id="333" r:id="rId31"/>
    <p:sldId id="280" r:id="rId32"/>
    <p:sldId id="401" r:id="rId33"/>
  </p:sldIdLst>
  <p:sldSz cx="9144000" cy="5143500" type="screen16x9"/>
  <p:notesSz cx="6799263"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B71"/>
    <a:srgbClr val="E7E6E6"/>
    <a:srgbClr val="ADADAD"/>
    <a:srgbClr val="5071BA"/>
    <a:srgbClr val="CE2C3B"/>
    <a:srgbClr val="A82D3F"/>
    <a:srgbClr val="CB2437"/>
    <a:srgbClr val="CA2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250042-38A3-439E-988C-A9F05FD79E40}">
  <a:tblStyle styleId="{ED250042-38A3-439E-988C-A9F05FD79E40}"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54671" autoAdjust="0"/>
  </p:normalViewPr>
  <p:slideViewPr>
    <p:cSldViewPr snapToGrid="0">
      <p:cViewPr varScale="1">
        <p:scale>
          <a:sx n="65" d="100"/>
          <a:sy n="65" d="100"/>
        </p:scale>
        <p:origin x="1939" y="53"/>
      </p:cViewPr>
      <p:guideLst>
        <p:guide orient="horz" pos="162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178DB70-3B41-492D-9663-C6723A12DC2D}"/>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C9E585C6-3E57-4576-AFBA-F729474B9040}"/>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AC3EBC3D-5468-4444-990A-7DEE14BC619E}" type="datetimeFigureOut">
              <a:rPr lang="zh-CN" altLang="en-US" smtClean="0"/>
              <a:t>2021/3/29</a:t>
            </a:fld>
            <a:endParaRPr lang="zh-CN" altLang="en-US"/>
          </a:p>
        </p:txBody>
      </p:sp>
      <p:sp>
        <p:nvSpPr>
          <p:cNvPr id="4" name="页脚占位符 3">
            <a:extLst>
              <a:ext uri="{FF2B5EF4-FFF2-40B4-BE49-F238E27FC236}">
                <a16:creationId xmlns:a16="http://schemas.microsoft.com/office/drawing/2014/main" id="{C8638020-7F1A-45C3-8E8D-CE765B56725A}"/>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B445C6D4-0851-4D42-B56E-5E840DA1E1F6}"/>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15F67BB0-09E2-4078-ADE0-FEAD4A60167C}" type="slidenum">
              <a:rPr lang="zh-CN" altLang="en-US" smtClean="0"/>
              <a:t>‹#›</a:t>
            </a:fld>
            <a:endParaRPr lang="zh-CN" altLang="en-US"/>
          </a:p>
        </p:txBody>
      </p:sp>
    </p:spTree>
    <p:extLst>
      <p:ext uri="{BB962C8B-B14F-4D97-AF65-F5344CB8AC3E}">
        <p14:creationId xmlns:p14="http://schemas.microsoft.com/office/powerpoint/2010/main" val="4079880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927" y="4716661"/>
            <a:ext cx="5439409" cy="4468416"/>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814031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97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br>
              <a:rPr lang="en-US" altLang="zh-CN" dirty="0"/>
            </a:br>
            <a:br>
              <a:rPr lang="en-US" altLang="zh-CN" dirty="0"/>
            </a:br>
            <a:endParaRPr dirty="0"/>
          </a:p>
        </p:txBody>
      </p:sp>
    </p:spTree>
    <p:extLst>
      <p:ext uri="{BB962C8B-B14F-4D97-AF65-F5344CB8AC3E}">
        <p14:creationId xmlns:p14="http://schemas.microsoft.com/office/powerpoint/2010/main" val="253778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mc:AlternateContent xmlns:mc="http://schemas.openxmlformats.org/markup-compatibility/2006" xmlns:a14="http://schemas.microsoft.com/office/drawing/2010/main">
        <mc:Choice Requires="a14">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algn="l"/>
                <a:br>
                  <a:rPr lang="en-US" altLang="zh-CN" dirty="0"/>
                </a:br>
                <a:br>
                  <a:rPr lang="en-US" altLang="zh-CN" dirty="0"/>
                </a:br>
                <a:br>
                  <a:rPr lang="en-US" altLang="zh-CN" dirty="0"/>
                </a:br>
                <a:r>
                  <a:rPr lang="en-US" altLang="zh-CN" sz="1800" b="0" i="0" u="none" strike="noStrike" baseline="0" dirty="0">
                    <a:latin typeface="NimbusRomNo9L-ReguItal"/>
                  </a:rPr>
                  <a:t>Consider the bipartite graph </a:t>
                </a:r>
                <a:r>
                  <a:rPr lang="en-US" altLang="zh-CN" sz="1800" b="0" i="0" u="none" strike="noStrike" baseline="0" dirty="0">
                    <a:latin typeface="CMMI10"/>
                  </a:rPr>
                  <a:t>G </a:t>
                </a:r>
                <a:r>
                  <a:rPr lang="en-US" altLang="zh-CN" sz="1800" b="0" i="0" u="none" strike="noStrike" baseline="0" dirty="0">
                    <a:latin typeface="NimbusRomNo9L-ReguItal"/>
                  </a:rPr>
                  <a:t>in Figure 2(a). Figure 2(b) shows the (2,2)-community of </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NimbusRomNo9L-ReguItal"/>
                  </a:rPr>
                  <a:t>.</a:t>
                </a:r>
              </a:p>
              <a:p>
                <a:pPr algn="l"/>
                <a:r>
                  <a:rPr lang="en-US" altLang="zh-CN" sz="1800" b="0" i="0" u="none" strike="noStrike" baseline="0" dirty="0">
                    <a:latin typeface="NimbusRomNo9L-ReguItal"/>
                  </a:rPr>
                  <a:t>In addition, the significant (2,2)-community of </a:t>
                </a:r>
                <a:r>
                  <a:rPr lang="en-US" altLang="zh-CN" sz="1800" b="0" i="0" u="none" strike="noStrike" baseline="0" dirty="0">
                    <a:latin typeface="CMMI10"/>
                  </a:rPr>
                  <a:t>u</a:t>
                </a:r>
                <a:r>
                  <a:rPr lang="en-US" altLang="zh-CN" sz="1800" b="0" i="0" u="none" strike="noStrike" baseline="0" dirty="0">
                    <a:latin typeface="CMR7"/>
                  </a:rPr>
                  <a:t>3 </a:t>
                </a:r>
                <a:r>
                  <a:rPr lang="en-US" altLang="zh-CN" sz="1800" b="0" i="0" u="none" strike="noStrike" baseline="0" dirty="0">
                    <a:latin typeface="NimbusRomNo9L-ReguItal"/>
                  </a:rPr>
                  <a:t>is shown in Figure 2(b) (in red color) </a:t>
                </a:r>
              </a:p>
              <a:p>
                <a:pPr algn="l"/>
                <a:r>
                  <a:rPr lang="en-US" altLang="zh-CN" sz="1800" b="0" i="0" u="none" strike="noStrike" baseline="0" dirty="0">
                    <a:latin typeface="NimbusRomNo9L-ReguItal"/>
                  </a:rPr>
                  <a:t>which is formed by the edges </a:t>
                </a:r>
                <a:r>
                  <a:rPr lang="en-US" altLang="zh-CN" sz="1800" b="0" i="0" u="none" strike="noStrike" baseline="0" dirty="0">
                    <a:latin typeface="CMR10"/>
                  </a:rPr>
                  <a:t>(</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CMMI10"/>
                  </a:rPr>
                  <a:t>, v</a:t>
                </a:r>
                <a:r>
                  <a:rPr lang="en-US" altLang="zh-CN" sz="1800" b="0" i="0" u="none" strike="noStrike" baseline="0" dirty="0">
                    <a:latin typeface="CMR7"/>
                  </a:rPr>
                  <a:t>1</a:t>
                </a:r>
                <a:r>
                  <a:rPr lang="en-US" altLang="zh-CN" sz="1800" b="0" i="0" u="none" strike="noStrike" baseline="0" dirty="0">
                    <a:latin typeface="CMR10"/>
                  </a:rPr>
                  <a:t>)</a:t>
                </a:r>
                <a:r>
                  <a:rPr lang="en-US" altLang="zh-CN" sz="1800" b="0" i="0" u="none" strike="noStrike" baseline="0" dirty="0">
                    <a:latin typeface="NimbusRomNo9L-ReguItal"/>
                  </a:rPr>
                  <a:t>, </a:t>
                </a:r>
                <a:r>
                  <a:rPr lang="en-US" altLang="zh-CN" sz="1800" b="0" i="0" u="none" strike="noStrike" baseline="0" dirty="0">
                    <a:latin typeface="CMR10"/>
                  </a:rPr>
                  <a:t>(</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CMMI10"/>
                  </a:rPr>
                  <a:t>, v</a:t>
                </a:r>
                <a:r>
                  <a:rPr lang="en-US" altLang="zh-CN" sz="1800" b="0" i="0" u="none" strike="noStrike" baseline="0" dirty="0">
                    <a:latin typeface="CMR7"/>
                  </a:rPr>
                  <a:t>2</a:t>
                </a:r>
                <a:r>
                  <a:rPr lang="en-US" altLang="zh-CN" sz="1800" b="0" i="0" u="none" strike="noStrike" baseline="0" dirty="0">
                    <a:latin typeface="CMR10"/>
                  </a:rPr>
                  <a:t>)</a:t>
                </a:r>
                <a:r>
                  <a:rPr lang="en-US" altLang="zh-CN" sz="1800" b="0" i="0" u="none" strike="noStrike" baseline="0" dirty="0">
                    <a:latin typeface="NimbusRomNo9L-ReguItal"/>
                  </a:rPr>
                  <a:t>, </a:t>
                </a:r>
                <a:r>
                  <a:rPr lang="pl-PL" altLang="zh-CN" sz="1800" b="0" i="0" u="none" strike="noStrike" baseline="0" dirty="0">
                    <a:latin typeface="CMR10"/>
                  </a:rPr>
                  <a:t>(</a:t>
                </a:r>
                <a:r>
                  <a:rPr lang="pl-PL" altLang="zh-CN" sz="1800" b="0" i="0" u="none" strike="noStrike" baseline="0" dirty="0">
                    <a:latin typeface="CMMI10"/>
                  </a:rPr>
                  <a:t>u</a:t>
                </a:r>
                <a:r>
                  <a:rPr lang="pl-PL" altLang="zh-CN" sz="1800" b="0" i="0" u="none" strike="noStrike" baseline="0" dirty="0">
                    <a:latin typeface="CMR7"/>
                  </a:rPr>
                  <a:t>4</a:t>
                </a:r>
                <a:r>
                  <a:rPr lang="en-US" altLang="zh-CN" sz="1800" b="0" i="0" u="none" strike="noStrike" baseline="0" dirty="0">
                    <a:latin typeface="CMMI10"/>
                  </a:rPr>
                  <a:t>, </a:t>
                </a:r>
                <a:r>
                  <a:rPr lang="pl-PL" altLang="zh-CN" sz="1800" b="0" i="0" u="none" strike="noStrike" baseline="0" dirty="0">
                    <a:latin typeface="CMMI10"/>
                  </a:rPr>
                  <a:t>v</a:t>
                </a:r>
                <a:r>
                  <a:rPr lang="pl-PL" altLang="zh-CN" sz="1800" b="0" i="0" u="none" strike="noStrike" baseline="0" dirty="0">
                    <a:latin typeface="CMR7"/>
                  </a:rPr>
                  <a:t>1</a:t>
                </a:r>
                <a:r>
                  <a:rPr lang="pl-PL" altLang="zh-CN" sz="1800" b="0" i="0" u="none" strike="noStrike" baseline="0" dirty="0">
                    <a:latin typeface="CMR10"/>
                  </a:rPr>
                  <a:t>) </a:t>
                </a:r>
                <a:r>
                  <a:rPr lang="pl-PL" altLang="zh-CN" sz="1800" b="0" i="0" u="none" strike="noStrike" baseline="0" dirty="0">
                    <a:latin typeface="NimbusRomNo9L-ReguItal"/>
                  </a:rPr>
                  <a:t>and </a:t>
                </a:r>
                <a:r>
                  <a:rPr lang="pl-PL" altLang="zh-CN" sz="1800" b="0" i="0" u="none" strike="noStrike" baseline="0" dirty="0">
                    <a:latin typeface="CMR10"/>
                  </a:rPr>
                  <a:t>(</a:t>
                </a:r>
                <a:r>
                  <a:rPr lang="pl-PL" altLang="zh-CN" sz="1800" b="0" i="0" u="none" strike="noStrike" baseline="0" dirty="0">
                    <a:latin typeface="CMMI10"/>
                  </a:rPr>
                  <a:t>u</a:t>
                </a:r>
                <a:r>
                  <a:rPr lang="pl-PL" altLang="zh-CN" sz="1800" b="0" i="0" u="none" strike="noStrike" baseline="0" dirty="0">
                    <a:latin typeface="CMR7"/>
                  </a:rPr>
                  <a:t>4</a:t>
                </a:r>
                <a:r>
                  <a:rPr lang="en-US" altLang="zh-CN" sz="1800" b="0" i="0" u="none" strike="noStrike" baseline="0" dirty="0">
                    <a:latin typeface="CMMI10"/>
                  </a:rPr>
                  <a:t>,</a:t>
                </a:r>
                <a:r>
                  <a:rPr lang="pl-PL" altLang="zh-CN" sz="1800" b="0" i="0" u="none" strike="noStrike" baseline="0" dirty="0">
                    <a:latin typeface="CMMI10"/>
                  </a:rPr>
                  <a:t> v</a:t>
                </a:r>
                <a:r>
                  <a:rPr lang="pl-PL" altLang="zh-CN" sz="1800" b="0" i="0" u="none" strike="noStrike" baseline="0" dirty="0">
                    <a:latin typeface="CMR7"/>
                  </a:rPr>
                  <a:t>2</a:t>
                </a:r>
                <a:r>
                  <a:rPr lang="pl-PL" altLang="zh-CN" sz="1800" b="0" i="0" u="none" strike="noStrike" baseline="0" dirty="0">
                    <a:latin typeface="CMR10"/>
                  </a:rPr>
                  <a:t>)</a:t>
                </a:r>
                <a:endParaRPr lang="en-US" altLang="zh-CN" sz="1800" b="0" i="0" u="none" strike="noStrike" baseline="0" dirty="0">
                  <a:latin typeface="CMR10"/>
                </a:endParaRPr>
              </a:p>
              <a:p>
                <a:pPr algn="l"/>
                <a:endParaRPr lang="en-US" sz="1800" b="0" i="0" u="none" strike="noStrike" baseline="0" dirty="0">
                  <a:latin typeface="CMR10"/>
                </a:endParaRPr>
              </a:p>
              <a:p>
                <a:pPr algn="l"/>
                <a:r>
                  <a:rPr lang="en-US" altLang="zh-CN" sz="1800" b="0" i="0" u="none" strike="noStrike" baseline="0" dirty="0">
                    <a:latin typeface="NimbusRomNo9L-Regu"/>
                  </a:rPr>
                  <a:t>To obtain the significant </a:t>
                </a:r>
                <a:r>
                  <a:rPr lang="en-US" altLang="zh-CN" sz="1800" dirty="0"/>
                  <a:t>(</a:t>
                </a:r>
                <a14:m>
                  <m:oMath xmlns:m="http://schemas.openxmlformats.org/officeDocument/2006/math">
                    <m:r>
                      <a:rPr lang="zh-CN" altLang="en-US" sz="1800" i="1" dirty="0">
                        <a:latin typeface="Cambria Math" panose="02040503050406030204" pitchFamily="18" charset="0"/>
                      </a:rPr>
                      <m:t>𝛼</m:t>
                    </m:r>
                  </m:oMath>
                </a14:m>
                <a:r>
                  <a:rPr lang="en-US" altLang="zh-CN" sz="1800" dirty="0"/>
                  <a:t>,</a:t>
                </a:r>
                <a14:m>
                  <m:oMath xmlns:m="http://schemas.openxmlformats.org/officeDocument/2006/math">
                    <m:r>
                      <a:rPr lang="zh-CN" altLang="en-US" sz="1800" i="1" dirty="0">
                        <a:latin typeface="Cambria Math" panose="02040503050406030204" pitchFamily="18" charset="0"/>
                      </a:rPr>
                      <m:t>𝛽</m:t>
                    </m:r>
                  </m:oMath>
                </a14:m>
                <a:r>
                  <a:rPr lang="en-US" altLang="zh-CN" sz="1800" dirty="0"/>
                  <a:t>)-</a:t>
                </a:r>
                <a:r>
                  <a:rPr lang="en-US" altLang="zh-CN" sz="1800" b="0" i="0" u="none" strike="noStrike" baseline="0" dirty="0">
                    <a:latin typeface="NimbusRomNo9L-Regu"/>
                  </a:rPr>
                  <a:t>community, we can iteratively remove the vertices without enough neighbors</a:t>
                </a:r>
              </a:p>
              <a:p>
                <a:pPr algn="l"/>
                <a:r>
                  <a:rPr lang="en-US" altLang="zh-CN" sz="1800" b="0" i="0" u="none" strike="noStrike" baseline="0" dirty="0">
                    <a:latin typeface="NimbusRomNo9L-Regu"/>
                  </a:rPr>
                  <a:t>and the edges with small weights from the original graph. However, when the graph size is large and there are many</a:t>
                </a:r>
              </a:p>
              <a:p>
                <a:pPr algn="l"/>
                <a:r>
                  <a:rPr lang="en-US" altLang="zh-CN" sz="1800" b="0" i="0" u="none" strike="noStrike" baseline="0" dirty="0">
                    <a:latin typeface="NimbusRomNo9L-Regu"/>
                  </a:rPr>
                  <a:t>vertices and edges that need to be removed, this approach is inefficient. For example, Figure 2(a) shows the graph </a:t>
                </a:r>
                <a:r>
                  <a:rPr lang="en-US" altLang="zh-CN" sz="1800" b="0" i="0" u="none" strike="noStrike" baseline="0" dirty="0">
                    <a:latin typeface="CMMI10"/>
                  </a:rPr>
                  <a:t>G </a:t>
                </a:r>
                <a:r>
                  <a:rPr lang="en-US" altLang="zh-CN" sz="1800" b="0" i="0" u="none" strike="noStrike" baseline="0" dirty="0">
                    <a:latin typeface="NimbusRomNo9L-Regu"/>
                  </a:rPr>
                  <a:t>with</a:t>
                </a:r>
              </a:p>
              <a:p>
                <a:pPr algn="l"/>
                <a:r>
                  <a:rPr lang="en-US" altLang="zh-CN" sz="1800" b="0" i="0" u="none" strike="noStrike" baseline="0" dirty="0">
                    <a:latin typeface="NimbusRomNo9L-Regu"/>
                  </a:rPr>
                  <a:t>2,003 edges. We need to remove 1,999 edges from </a:t>
                </a:r>
                <a:r>
                  <a:rPr lang="en-US" altLang="zh-CN" sz="1800" b="0" i="0" u="none" strike="noStrike" baseline="0" dirty="0">
                    <a:latin typeface="CMMI10"/>
                  </a:rPr>
                  <a:t>G </a:t>
                </a:r>
                <a:r>
                  <a:rPr lang="en-US" altLang="zh-CN" sz="1800" b="0" i="0" u="none" strike="noStrike" baseline="0" dirty="0">
                    <a:latin typeface="NimbusRomNo9L-Regu"/>
                  </a:rPr>
                  <a:t>to get the significant </a:t>
                </a:r>
                <a:r>
                  <a:rPr lang="en-US" altLang="zh-CN" sz="1800" b="0" i="0" u="none" strike="noStrike" baseline="0" dirty="0">
                    <a:latin typeface="CMR10"/>
                  </a:rPr>
                  <a:t>(2</a:t>
                </a:r>
                <a:r>
                  <a:rPr lang="en-US" altLang="zh-CN" sz="1800" b="0" i="0" u="none" strike="noStrike" baseline="0" dirty="0">
                    <a:latin typeface="CMMI10"/>
                  </a:rPr>
                  <a:t>, </a:t>
                </a:r>
                <a:r>
                  <a:rPr lang="en-US" altLang="zh-CN" sz="1800" b="0" i="0" u="none" strike="noStrike" baseline="0" dirty="0">
                    <a:latin typeface="CMR10"/>
                  </a:rPr>
                  <a:t>2)</a:t>
                </a:r>
                <a:r>
                  <a:rPr lang="en-US" altLang="zh-CN" sz="1800" b="0" i="0" u="none" strike="noStrike" baseline="0" dirty="0">
                    <a:latin typeface="NimbusRomNo9L-Regu"/>
                  </a:rPr>
                  <a:t>-community of </a:t>
                </a:r>
                <a:r>
                  <a:rPr lang="en-US" altLang="zh-CN" sz="1800" b="0" i="0" u="none" strike="noStrike" baseline="0" dirty="0">
                    <a:latin typeface="CMMI10"/>
                  </a:rPr>
                  <a:t>u</a:t>
                </a:r>
                <a:r>
                  <a:rPr lang="en-US" altLang="zh-CN" sz="1800" b="0" i="0" u="none" strike="noStrike" baseline="0" dirty="0">
                    <a:latin typeface="CMR7"/>
                  </a:rPr>
                  <a:t>3 </a:t>
                </a:r>
                <a:r>
                  <a:rPr lang="en-US" altLang="zh-CN" sz="1800" b="0" i="0" u="none" strike="noStrike" baseline="0" dirty="0">
                    <a:latin typeface="NimbusRomNo9L-Regu"/>
                  </a:rPr>
                  <a:t>with only 4 edges.</a:t>
                </a:r>
                <a:endParaRPr dirty="0"/>
              </a:p>
            </p:txBody>
          </p:sp>
        </mc:Choice>
        <mc:Fallback xmlns="">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algn="l"/>
                <a:br>
                  <a:rPr lang="en-US" altLang="zh-CN" dirty="0"/>
                </a:br>
                <a:br>
                  <a:rPr lang="en-US" altLang="zh-CN" dirty="0"/>
                </a:br>
                <a:br>
                  <a:rPr lang="en-US" altLang="zh-CN" dirty="0"/>
                </a:br>
                <a:r>
                  <a:rPr lang="en-US" altLang="zh-CN" sz="1800" b="0" i="0" u="none" strike="noStrike" baseline="0" dirty="0">
                    <a:latin typeface="NimbusRomNo9L-ReguItal"/>
                  </a:rPr>
                  <a:t>Consider the bipartite graph </a:t>
                </a:r>
                <a:r>
                  <a:rPr lang="en-US" altLang="zh-CN" sz="1800" b="0" i="0" u="none" strike="noStrike" baseline="0" dirty="0">
                    <a:latin typeface="CMMI10"/>
                  </a:rPr>
                  <a:t>G </a:t>
                </a:r>
                <a:r>
                  <a:rPr lang="en-US" altLang="zh-CN" sz="1800" b="0" i="0" u="none" strike="noStrike" baseline="0" dirty="0">
                    <a:latin typeface="NimbusRomNo9L-ReguItal"/>
                  </a:rPr>
                  <a:t>in Figure 2(a). Figure 2(b) shows the (2,2)-community of </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NimbusRomNo9L-ReguItal"/>
                  </a:rPr>
                  <a:t>.</a:t>
                </a:r>
              </a:p>
              <a:p>
                <a:pPr algn="l"/>
                <a:r>
                  <a:rPr lang="en-US" altLang="zh-CN" sz="1800" b="0" i="0" u="none" strike="noStrike" baseline="0" dirty="0">
                    <a:latin typeface="NimbusRomNo9L-ReguItal"/>
                  </a:rPr>
                  <a:t>In addition, the significant (2,2)-community of </a:t>
                </a:r>
                <a:r>
                  <a:rPr lang="en-US" altLang="zh-CN" sz="1800" b="0" i="0" u="none" strike="noStrike" baseline="0" dirty="0">
                    <a:latin typeface="CMMI10"/>
                  </a:rPr>
                  <a:t>u</a:t>
                </a:r>
                <a:r>
                  <a:rPr lang="en-US" altLang="zh-CN" sz="1800" b="0" i="0" u="none" strike="noStrike" baseline="0" dirty="0">
                    <a:latin typeface="CMR7"/>
                  </a:rPr>
                  <a:t>3 </a:t>
                </a:r>
                <a:r>
                  <a:rPr lang="en-US" altLang="zh-CN" sz="1800" b="0" i="0" u="none" strike="noStrike" baseline="0" dirty="0">
                    <a:latin typeface="NimbusRomNo9L-ReguItal"/>
                  </a:rPr>
                  <a:t>is shown in Figure 2(b) (in red color) </a:t>
                </a:r>
              </a:p>
              <a:p>
                <a:pPr algn="l"/>
                <a:r>
                  <a:rPr lang="en-US" altLang="zh-CN" sz="1800" b="0" i="0" u="none" strike="noStrike" baseline="0" dirty="0">
                    <a:latin typeface="NimbusRomNo9L-ReguItal"/>
                  </a:rPr>
                  <a:t>which is formed by the edges </a:t>
                </a:r>
                <a:r>
                  <a:rPr lang="en-US" altLang="zh-CN" sz="1800" b="0" i="0" u="none" strike="noStrike" baseline="0" dirty="0">
                    <a:latin typeface="CMR10"/>
                  </a:rPr>
                  <a:t>(</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CMMI10"/>
                  </a:rPr>
                  <a:t>, v</a:t>
                </a:r>
                <a:r>
                  <a:rPr lang="en-US" altLang="zh-CN" sz="1800" b="0" i="0" u="none" strike="noStrike" baseline="0" dirty="0">
                    <a:latin typeface="CMR7"/>
                  </a:rPr>
                  <a:t>1</a:t>
                </a:r>
                <a:r>
                  <a:rPr lang="en-US" altLang="zh-CN" sz="1800" b="0" i="0" u="none" strike="noStrike" baseline="0" dirty="0">
                    <a:latin typeface="CMR10"/>
                  </a:rPr>
                  <a:t>)</a:t>
                </a:r>
                <a:r>
                  <a:rPr lang="en-US" altLang="zh-CN" sz="1800" b="0" i="0" u="none" strike="noStrike" baseline="0" dirty="0">
                    <a:latin typeface="NimbusRomNo9L-ReguItal"/>
                  </a:rPr>
                  <a:t>, </a:t>
                </a:r>
                <a:r>
                  <a:rPr lang="en-US" altLang="zh-CN" sz="1800" b="0" i="0" u="none" strike="noStrike" baseline="0" dirty="0">
                    <a:latin typeface="CMR10"/>
                  </a:rPr>
                  <a:t>(</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CMMI10"/>
                  </a:rPr>
                  <a:t>, v</a:t>
                </a:r>
                <a:r>
                  <a:rPr lang="en-US" altLang="zh-CN" sz="1800" b="0" i="0" u="none" strike="noStrike" baseline="0" dirty="0">
                    <a:latin typeface="CMR7"/>
                  </a:rPr>
                  <a:t>2</a:t>
                </a:r>
                <a:r>
                  <a:rPr lang="en-US" altLang="zh-CN" sz="1800" b="0" i="0" u="none" strike="noStrike" baseline="0" dirty="0">
                    <a:latin typeface="CMR10"/>
                  </a:rPr>
                  <a:t>)</a:t>
                </a:r>
                <a:r>
                  <a:rPr lang="en-US" altLang="zh-CN" sz="1800" b="0" i="0" u="none" strike="noStrike" baseline="0" dirty="0">
                    <a:latin typeface="NimbusRomNo9L-ReguItal"/>
                  </a:rPr>
                  <a:t>, </a:t>
                </a:r>
                <a:r>
                  <a:rPr lang="pl-PL" altLang="zh-CN" sz="1800" b="0" i="0" u="none" strike="noStrike" baseline="0" dirty="0">
                    <a:latin typeface="CMR10"/>
                  </a:rPr>
                  <a:t>(</a:t>
                </a:r>
                <a:r>
                  <a:rPr lang="pl-PL" altLang="zh-CN" sz="1800" b="0" i="0" u="none" strike="noStrike" baseline="0" dirty="0">
                    <a:latin typeface="CMMI10"/>
                  </a:rPr>
                  <a:t>u</a:t>
                </a:r>
                <a:r>
                  <a:rPr lang="pl-PL" altLang="zh-CN" sz="1800" b="0" i="0" u="none" strike="noStrike" baseline="0" dirty="0">
                    <a:latin typeface="CMR7"/>
                  </a:rPr>
                  <a:t>4</a:t>
                </a:r>
                <a:r>
                  <a:rPr lang="en-US" altLang="zh-CN" sz="1800" b="0" i="0" u="none" strike="noStrike" baseline="0" dirty="0">
                    <a:latin typeface="CMMI10"/>
                  </a:rPr>
                  <a:t>, </a:t>
                </a:r>
                <a:r>
                  <a:rPr lang="pl-PL" altLang="zh-CN" sz="1800" b="0" i="0" u="none" strike="noStrike" baseline="0" dirty="0">
                    <a:latin typeface="CMMI10"/>
                  </a:rPr>
                  <a:t>v</a:t>
                </a:r>
                <a:r>
                  <a:rPr lang="pl-PL" altLang="zh-CN" sz="1800" b="0" i="0" u="none" strike="noStrike" baseline="0" dirty="0">
                    <a:latin typeface="CMR7"/>
                  </a:rPr>
                  <a:t>1</a:t>
                </a:r>
                <a:r>
                  <a:rPr lang="pl-PL" altLang="zh-CN" sz="1800" b="0" i="0" u="none" strike="noStrike" baseline="0" dirty="0">
                    <a:latin typeface="CMR10"/>
                  </a:rPr>
                  <a:t>) </a:t>
                </a:r>
                <a:r>
                  <a:rPr lang="pl-PL" altLang="zh-CN" sz="1800" b="0" i="0" u="none" strike="noStrike" baseline="0" dirty="0">
                    <a:latin typeface="NimbusRomNo9L-ReguItal"/>
                  </a:rPr>
                  <a:t>and </a:t>
                </a:r>
                <a:r>
                  <a:rPr lang="pl-PL" altLang="zh-CN" sz="1800" b="0" i="0" u="none" strike="noStrike" baseline="0" dirty="0">
                    <a:latin typeface="CMR10"/>
                  </a:rPr>
                  <a:t>(</a:t>
                </a:r>
                <a:r>
                  <a:rPr lang="pl-PL" altLang="zh-CN" sz="1800" b="0" i="0" u="none" strike="noStrike" baseline="0" dirty="0">
                    <a:latin typeface="CMMI10"/>
                  </a:rPr>
                  <a:t>u</a:t>
                </a:r>
                <a:r>
                  <a:rPr lang="pl-PL" altLang="zh-CN" sz="1800" b="0" i="0" u="none" strike="noStrike" baseline="0" dirty="0">
                    <a:latin typeface="CMR7"/>
                  </a:rPr>
                  <a:t>4</a:t>
                </a:r>
                <a:r>
                  <a:rPr lang="en-US" altLang="zh-CN" sz="1800" b="0" i="0" u="none" strike="noStrike" baseline="0" dirty="0">
                    <a:latin typeface="CMMI10"/>
                  </a:rPr>
                  <a:t>,</a:t>
                </a:r>
                <a:r>
                  <a:rPr lang="pl-PL" altLang="zh-CN" sz="1800" b="0" i="0" u="none" strike="noStrike" baseline="0" dirty="0">
                    <a:latin typeface="CMMI10"/>
                  </a:rPr>
                  <a:t> v</a:t>
                </a:r>
                <a:r>
                  <a:rPr lang="pl-PL" altLang="zh-CN" sz="1800" b="0" i="0" u="none" strike="noStrike" baseline="0" dirty="0">
                    <a:latin typeface="CMR7"/>
                  </a:rPr>
                  <a:t>2</a:t>
                </a:r>
                <a:r>
                  <a:rPr lang="pl-PL" altLang="zh-CN" sz="1800" b="0" i="0" u="none" strike="noStrike" baseline="0" dirty="0">
                    <a:latin typeface="CMR10"/>
                  </a:rPr>
                  <a:t>)</a:t>
                </a:r>
                <a:endParaRPr lang="en-US" altLang="zh-CN" sz="1800" b="0" i="0" u="none" strike="noStrike" baseline="0" dirty="0">
                  <a:latin typeface="CMR10"/>
                </a:endParaRPr>
              </a:p>
              <a:p>
                <a:pPr algn="l"/>
                <a:endParaRPr lang="en-US" sz="1800" b="0" i="0" u="none" strike="noStrike" baseline="0" dirty="0">
                  <a:latin typeface="CMR10"/>
                </a:endParaRPr>
              </a:p>
              <a:p>
                <a:pPr algn="l"/>
                <a:r>
                  <a:rPr lang="en-US" altLang="zh-CN" sz="1800" b="0" i="0" u="none" strike="noStrike" baseline="0" dirty="0">
                    <a:latin typeface="NimbusRomNo9L-Regu"/>
                  </a:rPr>
                  <a:t>To obtain the significant </a:t>
                </a:r>
                <a:r>
                  <a:rPr lang="en-US" altLang="zh-CN" sz="1800" dirty="0"/>
                  <a:t>(</a:t>
                </a:r>
                <a:r>
                  <a:rPr lang="zh-CN" altLang="en-US" sz="1800" i="0" dirty="0">
                    <a:latin typeface="Cambria Math" panose="02040503050406030204" pitchFamily="18" charset="0"/>
                  </a:rPr>
                  <a:t>𝛼</a:t>
                </a:r>
                <a:r>
                  <a:rPr lang="en-US" altLang="zh-CN" sz="1800" dirty="0"/>
                  <a:t>,</a:t>
                </a:r>
                <a:r>
                  <a:rPr lang="zh-CN" altLang="en-US" sz="1800" i="0" dirty="0">
                    <a:latin typeface="Cambria Math" panose="02040503050406030204" pitchFamily="18" charset="0"/>
                  </a:rPr>
                  <a:t>𝛽</a:t>
                </a:r>
                <a:r>
                  <a:rPr lang="en-US" altLang="zh-CN" sz="1800" dirty="0"/>
                  <a:t>)-</a:t>
                </a:r>
                <a:r>
                  <a:rPr lang="en-US" altLang="zh-CN" sz="1800" b="0" i="0" u="none" strike="noStrike" baseline="0" dirty="0">
                    <a:latin typeface="NimbusRomNo9L-Regu"/>
                  </a:rPr>
                  <a:t>community, we can iteratively remove the vertices without enough neighbors</a:t>
                </a:r>
              </a:p>
              <a:p>
                <a:pPr algn="l"/>
                <a:r>
                  <a:rPr lang="en-US" altLang="zh-CN" sz="1800" b="0" i="0" u="none" strike="noStrike" baseline="0" dirty="0">
                    <a:latin typeface="NimbusRomNo9L-Regu"/>
                  </a:rPr>
                  <a:t>and the edges with small weights from the original graph. However, when the graph size is large and there are many</a:t>
                </a:r>
              </a:p>
              <a:p>
                <a:pPr algn="l"/>
                <a:r>
                  <a:rPr lang="en-US" altLang="zh-CN" sz="1800" b="0" i="0" u="none" strike="noStrike" baseline="0" dirty="0">
                    <a:latin typeface="NimbusRomNo9L-Regu"/>
                  </a:rPr>
                  <a:t>vertices and edges that need to be removed, this approach is inefficient. For example, Figure 2(a) shows the graph </a:t>
                </a:r>
                <a:r>
                  <a:rPr lang="en-US" altLang="zh-CN" sz="1800" b="0" i="0" u="none" strike="noStrike" baseline="0" dirty="0">
                    <a:latin typeface="CMMI10"/>
                  </a:rPr>
                  <a:t>G </a:t>
                </a:r>
                <a:r>
                  <a:rPr lang="en-US" altLang="zh-CN" sz="1800" b="0" i="0" u="none" strike="noStrike" baseline="0" dirty="0">
                    <a:latin typeface="NimbusRomNo9L-Regu"/>
                  </a:rPr>
                  <a:t>with</a:t>
                </a:r>
              </a:p>
              <a:p>
                <a:pPr algn="l"/>
                <a:r>
                  <a:rPr lang="en-US" altLang="zh-CN" sz="1800" b="0" i="0" u="none" strike="noStrike" baseline="0" dirty="0">
                    <a:latin typeface="NimbusRomNo9L-Regu"/>
                  </a:rPr>
                  <a:t>2,003 edges. We need to remove 1,999 edges from </a:t>
                </a:r>
                <a:r>
                  <a:rPr lang="en-US" altLang="zh-CN" sz="1800" b="0" i="0" u="none" strike="noStrike" baseline="0" dirty="0">
                    <a:latin typeface="CMMI10"/>
                  </a:rPr>
                  <a:t>G </a:t>
                </a:r>
                <a:r>
                  <a:rPr lang="en-US" altLang="zh-CN" sz="1800" b="0" i="0" u="none" strike="noStrike" baseline="0" dirty="0">
                    <a:latin typeface="NimbusRomNo9L-Regu"/>
                  </a:rPr>
                  <a:t>to get the significant </a:t>
                </a:r>
                <a:r>
                  <a:rPr lang="en-US" altLang="zh-CN" sz="1800" b="0" i="0" u="none" strike="noStrike" baseline="0" dirty="0">
                    <a:latin typeface="CMR10"/>
                  </a:rPr>
                  <a:t>(2</a:t>
                </a:r>
                <a:r>
                  <a:rPr lang="en-US" altLang="zh-CN" sz="1800" b="0" i="0" u="none" strike="noStrike" baseline="0" dirty="0">
                    <a:latin typeface="CMMI10"/>
                  </a:rPr>
                  <a:t>, </a:t>
                </a:r>
                <a:r>
                  <a:rPr lang="en-US" altLang="zh-CN" sz="1800" b="0" i="0" u="none" strike="noStrike" baseline="0" dirty="0">
                    <a:latin typeface="CMR10"/>
                  </a:rPr>
                  <a:t>2)</a:t>
                </a:r>
                <a:r>
                  <a:rPr lang="en-US" altLang="zh-CN" sz="1800" b="0" i="0" u="none" strike="noStrike" baseline="0" dirty="0">
                    <a:latin typeface="NimbusRomNo9L-Regu"/>
                  </a:rPr>
                  <a:t>-community of </a:t>
                </a:r>
                <a:r>
                  <a:rPr lang="en-US" altLang="zh-CN" sz="1800" b="0" i="0" u="none" strike="noStrike" baseline="0" dirty="0">
                    <a:latin typeface="CMMI10"/>
                  </a:rPr>
                  <a:t>u</a:t>
                </a:r>
                <a:r>
                  <a:rPr lang="en-US" altLang="zh-CN" sz="1800" b="0" i="0" u="none" strike="noStrike" baseline="0" dirty="0">
                    <a:latin typeface="CMR7"/>
                  </a:rPr>
                  <a:t>3 </a:t>
                </a:r>
                <a:r>
                  <a:rPr lang="en-US" altLang="zh-CN" sz="1800" b="0" i="0" u="none" strike="noStrike" baseline="0" dirty="0">
                    <a:latin typeface="NimbusRomNo9L-Regu"/>
                  </a:rPr>
                  <a:t>with only 4 edges.</a:t>
                </a:r>
                <a:endParaRPr dirty="0"/>
              </a:p>
            </p:txBody>
          </p:sp>
        </mc:Fallback>
      </mc:AlternateContent>
    </p:spTree>
    <p:extLst>
      <p:ext uri="{BB962C8B-B14F-4D97-AF65-F5344CB8AC3E}">
        <p14:creationId xmlns:p14="http://schemas.microsoft.com/office/powerpoint/2010/main" val="3516340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mc:AlternateContent xmlns:mc="http://schemas.openxmlformats.org/markup-compatibility/2006" xmlns:a14="http://schemas.microsoft.com/office/drawing/2010/main">
        <mc:Choice Requires="a14">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algn="l"/>
                <a:br>
                  <a:rPr lang="en-US" altLang="zh-CN" dirty="0"/>
                </a:br>
                <a:br>
                  <a:rPr lang="en-US" altLang="zh-CN" dirty="0"/>
                </a:br>
                <a:br>
                  <a:rPr lang="en-US" altLang="zh-CN" dirty="0"/>
                </a:br>
                <a:r>
                  <a:rPr lang="en-US" altLang="zh-CN" sz="1800" b="0" i="0" u="none" strike="noStrike" baseline="0" dirty="0">
                    <a:latin typeface="NimbusRomNo9L-ReguItal"/>
                  </a:rPr>
                  <a:t>Consider the bipartite graph </a:t>
                </a:r>
                <a:r>
                  <a:rPr lang="en-US" altLang="zh-CN" sz="1800" b="0" i="0" u="none" strike="noStrike" baseline="0" dirty="0">
                    <a:latin typeface="CMMI10"/>
                  </a:rPr>
                  <a:t>G </a:t>
                </a:r>
                <a:r>
                  <a:rPr lang="en-US" altLang="zh-CN" sz="1800" b="0" i="0" u="none" strike="noStrike" baseline="0" dirty="0">
                    <a:latin typeface="NimbusRomNo9L-ReguItal"/>
                  </a:rPr>
                  <a:t>in Figure 2(a). Figure 2(b) shows the (2,2)-community of </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NimbusRomNo9L-ReguItal"/>
                  </a:rPr>
                  <a:t>.</a:t>
                </a:r>
              </a:p>
              <a:p>
                <a:pPr algn="l"/>
                <a:r>
                  <a:rPr lang="en-US" altLang="zh-CN" sz="1800" b="0" i="0" u="none" strike="noStrike" baseline="0" dirty="0">
                    <a:latin typeface="NimbusRomNo9L-ReguItal"/>
                  </a:rPr>
                  <a:t>In addition, the significant (2,2)-community of </a:t>
                </a:r>
                <a:r>
                  <a:rPr lang="en-US" altLang="zh-CN" sz="1800" b="0" i="0" u="none" strike="noStrike" baseline="0" dirty="0">
                    <a:latin typeface="CMMI10"/>
                  </a:rPr>
                  <a:t>u</a:t>
                </a:r>
                <a:r>
                  <a:rPr lang="en-US" altLang="zh-CN" sz="1800" b="0" i="0" u="none" strike="noStrike" baseline="0" dirty="0">
                    <a:latin typeface="CMR7"/>
                  </a:rPr>
                  <a:t>3 </a:t>
                </a:r>
                <a:r>
                  <a:rPr lang="en-US" altLang="zh-CN" sz="1800" b="0" i="0" u="none" strike="noStrike" baseline="0" dirty="0">
                    <a:latin typeface="NimbusRomNo9L-ReguItal"/>
                  </a:rPr>
                  <a:t>is shown in Figure 2(b) (in red color) </a:t>
                </a:r>
              </a:p>
              <a:p>
                <a:pPr algn="l"/>
                <a:r>
                  <a:rPr lang="en-US" altLang="zh-CN" sz="1800" b="0" i="0" u="none" strike="noStrike" baseline="0" dirty="0">
                    <a:latin typeface="NimbusRomNo9L-ReguItal"/>
                  </a:rPr>
                  <a:t>which is formed by the edges </a:t>
                </a:r>
                <a:r>
                  <a:rPr lang="en-US" altLang="zh-CN" sz="1800" b="0" i="0" u="none" strike="noStrike" baseline="0" dirty="0">
                    <a:latin typeface="CMR10"/>
                  </a:rPr>
                  <a:t>(</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CMMI10"/>
                  </a:rPr>
                  <a:t>, v</a:t>
                </a:r>
                <a:r>
                  <a:rPr lang="en-US" altLang="zh-CN" sz="1800" b="0" i="0" u="none" strike="noStrike" baseline="0" dirty="0">
                    <a:latin typeface="CMR7"/>
                  </a:rPr>
                  <a:t>1</a:t>
                </a:r>
                <a:r>
                  <a:rPr lang="en-US" altLang="zh-CN" sz="1800" b="0" i="0" u="none" strike="noStrike" baseline="0" dirty="0">
                    <a:latin typeface="CMR10"/>
                  </a:rPr>
                  <a:t>)</a:t>
                </a:r>
                <a:r>
                  <a:rPr lang="en-US" altLang="zh-CN" sz="1800" b="0" i="0" u="none" strike="noStrike" baseline="0" dirty="0">
                    <a:latin typeface="NimbusRomNo9L-ReguItal"/>
                  </a:rPr>
                  <a:t>, </a:t>
                </a:r>
                <a:r>
                  <a:rPr lang="en-US" altLang="zh-CN" sz="1800" b="0" i="0" u="none" strike="noStrike" baseline="0" dirty="0">
                    <a:latin typeface="CMR10"/>
                  </a:rPr>
                  <a:t>(</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CMMI10"/>
                  </a:rPr>
                  <a:t>, v</a:t>
                </a:r>
                <a:r>
                  <a:rPr lang="en-US" altLang="zh-CN" sz="1800" b="0" i="0" u="none" strike="noStrike" baseline="0" dirty="0">
                    <a:latin typeface="CMR7"/>
                  </a:rPr>
                  <a:t>2</a:t>
                </a:r>
                <a:r>
                  <a:rPr lang="en-US" altLang="zh-CN" sz="1800" b="0" i="0" u="none" strike="noStrike" baseline="0" dirty="0">
                    <a:latin typeface="CMR10"/>
                  </a:rPr>
                  <a:t>)</a:t>
                </a:r>
                <a:r>
                  <a:rPr lang="en-US" altLang="zh-CN" sz="1800" b="0" i="0" u="none" strike="noStrike" baseline="0" dirty="0">
                    <a:latin typeface="NimbusRomNo9L-ReguItal"/>
                  </a:rPr>
                  <a:t>, </a:t>
                </a:r>
                <a:r>
                  <a:rPr lang="pl-PL" altLang="zh-CN" sz="1800" b="0" i="0" u="none" strike="noStrike" baseline="0" dirty="0">
                    <a:latin typeface="CMR10"/>
                  </a:rPr>
                  <a:t>(</a:t>
                </a:r>
                <a:r>
                  <a:rPr lang="pl-PL" altLang="zh-CN" sz="1800" b="0" i="0" u="none" strike="noStrike" baseline="0" dirty="0">
                    <a:latin typeface="CMMI10"/>
                  </a:rPr>
                  <a:t>u</a:t>
                </a:r>
                <a:r>
                  <a:rPr lang="pl-PL" altLang="zh-CN" sz="1800" b="0" i="0" u="none" strike="noStrike" baseline="0" dirty="0">
                    <a:latin typeface="CMR7"/>
                  </a:rPr>
                  <a:t>4</a:t>
                </a:r>
                <a:r>
                  <a:rPr lang="en-US" altLang="zh-CN" sz="1800" b="0" i="0" u="none" strike="noStrike" baseline="0" dirty="0">
                    <a:latin typeface="CMMI10"/>
                  </a:rPr>
                  <a:t>, </a:t>
                </a:r>
                <a:r>
                  <a:rPr lang="pl-PL" altLang="zh-CN" sz="1800" b="0" i="0" u="none" strike="noStrike" baseline="0" dirty="0">
                    <a:latin typeface="CMMI10"/>
                  </a:rPr>
                  <a:t>v</a:t>
                </a:r>
                <a:r>
                  <a:rPr lang="pl-PL" altLang="zh-CN" sz="1800" b="0" i="0" u="none" strike="noStrike" baseline="0" dirty="0">
                    <a:latin typeface="CMR7"/>
                  </a:rPr>
                  <a:t>1</a:t>
                </a:r>
                <a:r>
                  <a:rPr lang="pl-PL" altLang="zh-CN" sz="1800" b="0" i="0" u="none" strike="noStrike" baseline="0" dirty="0">
                    <a:latin typeface="CMR10"/>
                  </a:rPr>
                  <a:t>) </a:t>
                </a:r>
                <a:r>
                  <a:rPr lang="pl-PL" altLang="zh-CN" sz="1800" b="0" i="0" u="none" strike="noStrike" baseline="0" dirty="0">
                    <a:latin typeface="NimbusRomNo9L-ReguItal"/>
                  </a:rPr>
                  <a:t>and </a:t>
                </a:r>
                <a:r>
                  <a:rPr lang="pl-PL" altLang="zh-CN" sz="1800" b="0" i="0" u="none" strike="noStrike" baseline="0" dirty="0">
                    <a:latin typeface="CMR10"/>
                  </a:rPr>
                  <a:t>(</a:t>
                </a:r>
                <a:r>
                  <a:rPr lang="pl-PL" altLang="zh-CN" sz="1800" b="0" i="0" u="none" strike="noStrike" baseline="0" dirty="0">
                    <a:latin typeface="CMMI10"/>
                  </a:rPr>
                  <a:t>u</a:t>
                </a:r>
                <a:r>
                  <a:rPr lang="pl-PL" altLang="zh-CN" sz="1800" b="0" i="0" u="none" strike="noStrike" baseline="0" dirty="0">
                    <a:latin typeface="CMR7"/>
                  </a:rPr>
                  <a:t>4</a:t>
                </a:r>
                <a:r>
                  <a:rPr lang="en-US" altLang="zh-CN" sz="1800" b="0" i="0" u="none" strike="noStrike" baseline="0" dirty="0">
                    <a:latin typeface="CMMI10"/>
                  </a:rPr>
                  <a:t>,</a:t>
                </a:r>
                <a:r>
                  <a:rPr lang="pl-PL" altLang="zh-CN" sz="1800" b="0" i="0" u="none" strike="noStrike" baseline="0" dirty="0">
                    <a:latin typeface="CMMI10"/>
                  </a:rPr>
                  <a:t> v</a:t>
                </a:r>
                <a:r>
                  <a:rPr lang="pl-PL" altLang="zh-CN" sz="1800" b="0" i="0" u="none" strike="noStrike" baseline="0" dirty="0">
                    <a:latin typeface="CMR7"/>
                  </a:rPr>
                  <a:t>2</a:t>
                </a:r>
                <a:r>
                  <a:rPr lang="pl-PL" altLang="zh-CN" sz="1800" b="0" i="0" u="none" strike="noStrike" baseline="0" dirty="0">
                    <a:latin typeface="CMR10"/>
                  </a:rPr>
                  <a:t>)</a:t>
                </a:r>
                <a:endParaRPr lang="en-US" altLang="zh-CN" sz="1800" b="0" i="0" u="none" strike="noStrike" baseline="0" dirty="0">
                  <a:latin typeface="CMR10"/>
                </a:endParaRPr>
              </a:p>
              <a:p>
                <a:pPr algn="l"/>
                <a:endParaRPr lang="en-US" sz="1800" b="0" i="0" u="none" strike="noStrike" baseline="0" dirty="0">
                  <a:latin typeface="CMR10"/>
                </a:endParaRPr>
              </a:p>
              <a:p>
                <a:pPr algn="l"/>
                <a:r>
                  <a:rPr lang="en-US" altLang="zh-CN" sz="1800" b="0" i="0" u="none" strike="noStrike" baseline="0" dirty="0">
                    <a:latin typeface="NimbusRomNo9L-Regu"/>
                  </a:rPr>
                  <a:t>To obtain the significant </a:t>
                </a:r>
                <a:r>
                  <a:rPr lang="en-US" altLang="zh-CN" sz="1800" dirty="0"/>
                  <a:t>(</a:t>
                </a:r>
                <a14:m>
                  <m:oMath xmlns:m="http://schemas.openxmlformats.org/officeDocument/2006/math">
                    <m:r>
                      <a:rPr lang="zh-CN" altLang="en-US" sz="1800" i="1" dirty="0">
                        <a:latin typeface="Cambria Math" panose="02040503050406030204" pitchFamily="18" charset="0"/>
                      </a:rPr>
                      <m:t>𝛼</m:t>
                    </m:r>
                  </m:oMath>
                </a14:m>
                <a:r>
                  <a:rPr lang="en-US" altLang="zh-CN" sz="1800" dirty="0"/>
                  <a:t>,</a:t>
                </a:r>
                <a14:m>
                  <m:oMath xmlns:m="http://schemas.openxmlformats.org/officeDocument/2006/math">
                    <m:r>
                      <a:rPr lang="zh-CN" altLang="en-US" sz="1800" i="1" dirty="0">
                        <a:latin typeface="Cambria Math" panose="02040503050406030204" pitchFamily="18" charset="0"/>
                      </a:rPr>
                      <m:t>𝛽</m:t>
                    </m:r>
                  </m:oMath>
                </a14:m>
                <a:r>
                  <a:rPr lang="en-US" altLang="zh-CN" sz="1800" dirty="0"/>
                  <a:t>)-</a:t>
                </a:r>
                <a:r>
                  <a:rPr lang="en-US" altLang="zh-CN" sz="1800" b="0" i="0" u="none" strike="noStrike" baseline="0" dirty="0">
                    <a:latin typeface="NimbusRomNo9L-Regu"/>
                  </a:rPr>
                  <a:t>community, we can iteratively remove the vertices without enough neighbors</a:t>
                </a:r>
              </a:p>
              <a:p>
                <a:pPr algn="l"/>
                <a:r>
                  <a:rPr lang="en-US" altLang="zh-CN" sz="1800" b="0" i="0" u="none" strike="noStrike" baseline="0" dirty="0">
                    <a:latin typeface="NimbusRomNo9L-Regu"/>
                  </a:rPr>
                  <a:t>and the edges with small weights from the original graph. However, when the graph size is large and there are many</a:t>
                </a:r>
              </a:p>
              <a:p>
                <a:pPr algn="l"/>
                <a:r>
                  <a:rPr lang="en-US" altLang="zh-CN" sz="1800" b="0" i="0" u="none" strike="noStrike" baseline="0" dirty="0">
                    <a:latin typeface="NimbusRomNo9L-Regu"/>
                  </a:rPr>
                  <a:t>vertices and edges that need to be removed, this approach is inefficient. For example, Figure 2(a) shows the graph </a:t>
                </a:r>
                <a:r>
                  <a:rPr lang="en-US" altLang="zh-CN" sz="1800" b="0" i="0" u="none" strike="noStrike" baseline="0" dirty="0">
                    <a:latin typeface="CMMI10"/>
                  </a:rPr>
                  <a:t>G </a:t>
                </a:r>
                <a:r>
                  <a:rPr lang="en-US" altLang="zh-CN" sz="1800" b="0" i="0" u="none" strike="noStrike" baseline="0" dirty="0">
                    <a:latin typeface="NimbusRomNo9L-Regu"/>
                  </a:rPr>
                  <a:t>with</a:t>
                </a:r>
              </a:p>
              <a:p>
                <a:pPr algn="l"/>
                <a:r>
                  <a:rPr lang="en-US" altLang="zh-CN" sz="1800" b="0" i="0" u="none" strike="noStrike" baseline="0" dirty="0">
                    <a:latin typeface="NimbusRomNo9L-Regu"/>
                  </a:rPr>
                  <a:t>2,003 edges. We need to remove 1,999 edges from </a:t>
                </a:r>
                <a:r>
                  <a:rPr lang="en-US" altLang="zh-CN" sz="1800" b="0" i="0" u="none" strike="noStrike" baseline="0" dirty="0">
                    <a:latin typeface="CMMI10"/>
                  </a:rPr>
                  <a:t>G </a:t>
                </a:r>
                <a:r>
                  <a:rPr lang="en-US" altLang="zh-CN" sz="1800" b="0" i="0" u="none" strike="noStrike" baseline="0" dirty="0">
                    <a:latin typeface="NimbusRomNo9L-Regu"/>
                  </a:rPr>
                  <a:t>to get the significant </a:t>
                </a:r>
                <a:r>
                  <a:rPr lang="en-US" altLang="zh-CN" sz="1800" b="0" i="0" u="none" strike="noStrike" baseline="0" dirty="0">
                    <a:latin typeface="CMR10"/>
                  </a:rPr>
                  <a:t>(2</a:t>
                </a:r>
                <a:r>
                  <a:rPr lang="en-US" altLang="zh-CN" sz="1800" b="0" i="0" u="none" strike="noStrike" baseline="0" dirty="0">
                    <a:latin typeface="CMMI10"/>
                  </a:rPr>
                  <a:t>, </a:t>
                </a:r>
                <a:r>
                  <a:rPr lang="en-US" altLang="zh-CN" sz="1800" b="0" i="0" u="none" strike="noStrike" baseline="0" dirty="0">
                    <a:latin typeface="CMR10"/>
                  </a:rPr>
                  <a:t>2)</a:t>
                </a:r>
                <a:r>
                  <a:rPr lang="en-US" altLang="zh-CN" sz="1800" b="0" i="0" u="none" strike="noStrike" baseline="0" dirty="0">
                    <a:latin typeface="NimbusRomNo9L-Regu"/>
                  </a:rPr>
                  <a:t>-community of </a:t>
                </a:r>
                <a:r>
                  <a:rPr lang="en-US" altLang="zh-CN" sz="1800" b="0" i="0" u="none" strike="noStrike" baseline="0" dirty="0">
                    <a:latin typeface="CMMI10"/>
                  </a:rPr>
                  <a:t>u</a:t>
                </a:r>
                <a:r>
                  <a:rPr lang="en-US" altLang="zh-CN" sz="1800" b="0" i="0" u="none" strike="noStrike" baseline="0" dirty="0">
                    <a:latin typeface="CMR7"/>
                  </a:rPr>
                  <a:t>3 </a:t>
                </a:r>
                <a:r>
                  <a:rPr lang="en-US" altLang="zh-CN" sz="1800" b="0" i="0" u="none" strike="noStrike" baseline="0" dirty="0">
                    <a:latin typeface="NimbusRomNo9L-Regu"/>
                  </a:rPr>
                  <a:t>with only 4 edges.</a:t>
                </a:r>
                <a:endParaRPr dirty="0"/>
              </a:p>
            </p:txBody>
          </p:sp>
        </mc:Choice>
        <mc:Fallback xmlns="">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algn="l"/>
                <a:br>
                  <a:rPr lang="en-US" altLang="zh-CN" dirty="0"/>
                </a:br>
                <a:br>
                  <a:rPr lang="en-US" altLang="zh-CN" dirty="0"/>
                </a:br>
                <a:br>
                  <a:rPr lang="en-US" altLang="zh-CN" dirty="0"/>
                </a:br>
                <a:r>
                  <a:rPr lang="en-US" altLang="zh-CN" sz="1800" b="0" i="0" u="none" strike="noStrike" baseline="0" dirty="0">
                    <a:latin typeface="NimbusRomNo9L-ReguItal"/>
                  </a:rPr>
                  <a:t>Consider the bipartite graph </a:t>
                </a:r>
                <a:r>
                  <a:rPr lang="en-US" altLang="zh-CN" sz="1800" b="0" i="0" u="none" strike="noStrike" baseline="0" dirty="0">
                    <a:latin typeface="CMMI10"/>
                  </a:rPr>
                  <a:t>G </a:t>
                </a:r>
                <a:r>
                  <a:rPr lang="en-US" altLang="zh-CN" sz="1800" b="0" i="0" u="none" strike="noStrike" baseline="0" dirty="0">
                    <a:latin typeface="NimbusRomNo9L-ReguItal"/>
                  </a:rPr>
                  <a:t>in Figure 2(a). Figure 2(b) shows the (2,2)-community of </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NimbusRomNo9L-ReguItal"/>
                  </a:rPr>
                  <a:t>.</a:t>
                </a:r>
              </a:p>
              <a:p>
                <a:pPr algn="l"/>
                <a:r>
                  <a:rPr lang="en-US" altLang="zh-CN" sz="1800" b="0" i="0" u="none" strike="noStrike" baseline="0" dirty="0">
                    <a:latin typeface="NimbusRomNo9L-ReguItal"/>
                  </a:rPr>
                  <a:t>In addition, the significant (2,2)-community of </a:t>
                </a:r>
                <a:r>
                  <a:rPr lang="en-US" altLang="zh-CN" sz="1800" b="0" i="0" u="none" strike="noStrike" baseline="0" dirty="0">
                    <a:latin typeface="CMMI10"/>
                  </a:rPr>
                  <a:t>u</a:t>
                </a:r>
                <a:r>
                  <a:rPr lang="en-US" altLang="zh-CN" sz="1800" b="0" i="0" u="none" strike="noStrike" baseline="0" dirty="0">
                    <a:latin typeface="CMR7"/>
                  </a:rPr>
                  <a:t>3 </a:t>
                </a:r>
                <a:r>
                  <a:rPr lang="en-US" altLang="zh-CN" sz="1800" b="0" i="0" u="none" strike="noStrike" baseline="0" dirty="0">
                    <a:latin typeface="NimbusRomNo9L-ReguItal"/>
                  </a:rPr>
                  <a:t>is shown in Figure 2(b) (in red color) </a:t>
                </a:r>
              </a:p>
              <a:p>
                <a:pPr algn="l"/>
                <a:r>
                  <a:rPr lang="en-US" altLang="zh-CN" sz="1800" b="0" i="0" u="none" strike="noStrike" baseline="0" dirty="0">
                    <a:latin typeface="NimbusRomNo9L-ReguItal"/>
                  </a:rPr>
                  <a:t>which is formed by the edges </a:t>
                </a:r>
                <a:r>
                  <a:rPr lang="en-US" altLang="zh-CN" sz="1800" b="0" i="0" u="none" strike="noStrike" baseline="0" dirty="0">
                    <a:latin typeface="CMR10"/>
                  </a:rPr>
                  <a:t>(</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CMMI10"/>
                  </a:rPr>
                  <a:t>, v</a:t>
                </a:r>
                <a:r>
                  <a:rPr lang="en-US" altLang="zh-CN" sz="1800" b="0" i="0" u="none" strike="noStrike" baseline="0" dirty="0">
                    <a:latin typeface="CMR7"/>
                  </a:rPr>
                  <a:t>1</a:t>
                </a:r>
                <a:r>
                  <a:rPr lang="en-US" altLang="zh-CN" sz="1800" b="0" i="0" u="none" strike="noStrike" baseline="0" dirty="0">
                    <a:latin typeface="CMR10"/>
                  </a:rPr>
                  <a:t>)</a:t>
                </a:r>
                <a:r>
                  <a:rPr lang="en-US" altLang="zh-CN" sz="1800" b="0" i="0" u="none" strike="noStrike" baseline="0" dirty="0">
                    <a:latin typeface="NimbusRomNo9L-ReguItal"/>
                  </a:rPr>
                  <a:t>, </a:t>
                </a:r>
                <a:r>
                  <a:rPr lang="en-US" altLang="zh-CN" sz="1800" b="0" i="0" u="none" strike="noStrike" baseline="0" dirty="0">
                    <a:latin typeface="CMR10"/>
                  </a:rPr>
                  <a:t>(</a:t>
                </a:r>
                <a:r>
                  <a:rPr lang="en-US" altLang="zh-CN" sz="1800" b="0" i="0" u="none" strike="noStrike" baseline="0" dirty="0">
                    <a:latin typeface="CMMI10"/>
                  </a:rPr>
                  <a:t>u</a:t>
                </a:r>
                <a:r>
                  <a:rPr lang="en-US" altLang="zh-CN" sz="1800" b="0" i="0" u="none" strike="noStrike" baseline="0" dirty="0">
                    <a:latin typeface="CMR7"/>
                  </a:rPr>
                  <a:t>3</a:t>
                </a:r>
                <a:r>
                  <a:rPr lang="en-US" altLang="zh-CN" sz="1800" b="0" i="0" u="none" strike="noStrike" baseline="0" dirty="0">
                    <a:latin typeface="CMMI10"/>
                  </a:rPr>
                  <a:t>, v</a:t>
                </a:r>
                <a:r>
                  <a:rPr lang="en-US" altLang="zh-CN" sz="1800" b="0" i="0" u="none" strike="noStrike" baseline="0" dirty="0">
                    <a:latin typeface="CMR7"/>
                  </a:rPr>
                  <a:t>2</a:t>
                </a:r>
                <a:r>
                  <a:rPr lang="en-US" altLang="zh-CN" sz="1800" b="0" i="0" u="none" strike="noStrike" baseline="0" dirty="0">
                    <a:latin typeface="CMR10"/>
                  </a:rPr>
                  <a:t>)</a:t>
                </a:r>
                <a:r>
                  <a:rPr lang="en-US" altLang="zh-CN" sz="1800" b="0" i="0" u="none" strike="noStrike" baseline="0" dirty="0">
                    <a:latin typeface="NimbusRomNo9L-ReguItal"/>
                  </a:rPr>
                  <a:t>, </a:t>
                </a:r>
                <a:r>
                  <a:rPr lang="pl-PL" altLang="zh-CN" sz="1800" b="0" i="0" u="none" strike="noStrike" baseline="0" dirty="0">
                    <a:latin typeface="CMR10"/>
                  </a:rPr>
                  <a:t>(</a:t>
                </a:r>
                <a:r>
                  <a:rPr lang="pl-PL" altLang="zh-CN" sz="1800" b="0" i="0" u="none" strike="noStrike" baseline="0" dirty="0">
                    <a:latin typeface="CMMI10"/>
                  </a:rPr>
                  <a:t>u</a:t>
                </a:r>
                <a:r>
                  <a:rPr lang="pl-PL" altLang="zh-CN" sz="1800" b="0" i="0" u="none" strike="noStrike" baseline="0" dirty="0">
                    <a:latin typeface="CMR7"/>
                  </a:rPr>
                  <a:t>4</a:t>
                </a:r>
                <a:r>
                  <a:rPr lang="en-US" altLang="zh-CN" sz="1800" b="0" i="0" u="none" strike="noStrike" baseline="0" dirty="0">
                    <a:latin typeface="CMMI10"/>
                  </a:rPr>
                  <a:t>, </a:t>
                </a:r>
                <a:r>
                  <a:rPr lang="pl-PL" altLang="zh-CN" sz="1800" b="0" i="0" u="none" strike="noStrike" baseline="0" dirty="0">
                    <a:latin typeface="CMMI10"/>
                  </a:rPr>
                  <a:t>v</a:t>
                </a:r>
                <a:r>
                  <a:rPr lang="pl-PL" altLang="zh-CN" sz="1800" b="0" i="0" u="none" strike="noStrike" baseline="0" dirty="0">
                    <a:latin typeface="CMR7"/>
                  </a:rPr>
                  <a:t>1</a:t>
                </a:r>
                <a:r>
                  <a:rPr lang="pl-PL" altLang="zh-CN" sz="1800" b="0" i="0" u="none" strike="noStrike" baseline="0" dirty="0">
                    <a:latin typeface="CMR10"/>
                  </a:rPr>
                  <a:t>) </a:t>
                </a:r>
                <a:r>
                  <a:rPr lang="pl-PL" altLang="zh-CN" sz="1800" b="0" i="0" u="none" strike="noStrike" baseline="0" dirty="0">
                    <a:latin typeface="NimbusRomNo9L-ReguItal"/>
                  </a:rPr>
                  <a:t>and </a:t>
                </a:r>
                <a:r>
                  <a:rPr lang="pl-PL" altLang="zh-CN" sz="1800" b="0" i="0" u="none" strike="noStrike" baseline="0" dirty="0">
                    <a:latin typeface="CMR10"/>
                  </a:rPr>
                  <a:t>(</a:t>
                </a:r>
                <a:r>
                  <a:rPr lang="pl-PL" altLang="zh-CN" sz="1800" b="0" i="0" u="none" strike="noStrike" baseline="0" dirty="0">
                    <a:latin typeface="CMMI10"/>
                  </a:rPr>
                  <a:t>u</a:t>
                </a:r>
                <a:r>
                  <a:rPr lang="pl-PL" altLang="zh-CN" sz="1800" b="0" i="0" u="none" strike="noStrike" baseline="0" dirty="0">
                    <a:latin typeface="CMR7"/>
                  </a:rPr>
                  <a:t>4</a:t>
                </a:r>
                <a:r>
                  <a:rPr lang="en-US" altLang="zh-CN" sz="1800" b="0" i="0" u="none" strike="noStrike" baseline="0" dirty="0">
                    <a:latin typeface="CMMI10"/>
                  </a:rPr>
                  <a:t>,</a:t>
                </a:r>
                <a:r>
                  <a:rPr lang="pl-PL" altLang="zh-CN" sz="1800" b="0" i="0" u="none" strike="noStrike" baseline="0" dirty="0">
                    <a:latin typeface="CMMI10"/>
                  </a:rPr>
                  <a:t> v</a:t>
                </a:r>
                <a:r>
                  <a:rPr lang="pl-PL" altLang="zh-CN" sz="1800" b="0" i="0" u="none" strike="noStrike" baseline="0" dirty="0">
                    <a:latin typeface="CMR7"/>
                  </a:rPr>
                  <a:t>2</a:t>
                </a:r>
                <a:r>
                  <a:rPr lang="pl-PL" altLang="zh-CN" sz="1800" b="0" i="0" u="none" strike="noStrike" baseline="0" dirty="0">
                    <a:latin typeface="CMR10"/>
                  </a:rPr>
                  <a:t>)</a:t>
                </a:r>
                <a:endParaRPr lang="en-US" altLang="zh-CN" sz="1800" b="0" i="0" u="none" strike="noStrike" baseline="0" dirty="0">
                  <a:latin typeface="CMR10"/>
                </a:endParaRPr>
              </a:p>
              <a:p>
                <a:pPr algn="l"/>
                <a:endParaRPr lang="en-US" sz="1800" b="0" i="0" u="none" strike="noStrike" baseline="0" dirty="0">
                  <a:latin typeface="CMR10"/>
                </a:endParaRPr>
              </a:p>
              <a:p>
                <a:pPr algn="l"/>
                <a:r>
                  <a:rPr lang="en-US" altLang="zh-CN" sz="1800" b="0" i="0" u="none" strike="noStrike" baseline="0" dirty="0">
                    <a:latin typeface="NimbusRomNo9L-Regu"/>
                  </a:rPr>
                  <a:t>To obtain the significant </a:t>
                </a:r>
                <a:r>
                  <a:rPr lang="en-US" altLang="zh-CN" sz="1800" dirty="0"/>
                  <a:t>(</a:t>
                </a:r>
                <a:r>
                  <a:rPr lang="zh-CN" altLang="en-US" sz="1800" i="0" dirty="0">
                    <a:latin typeface="Cambria Math" panose="02040503050406030204" pitchFamily="18" charset="0"/>
                  </a:rPr>
                  <a:t>𝛼</a:t>
                </a:r>
                <a:r>
                  <a:rPr lang="en-US" altLang="zh-CN" sz="1800" dirty="0"/>
                  <a:t>,</a:t>
                </a:r>
                <a:r>
                  <a:rPr lang="zh-CN" altLang="en-US" sz="1800" i="0" dirty="0">
                    <a:latin typeface="Cambria Math" panose="02040503050406030204" pitchFamily="18" charset="0"/>
                  </a:rPr>
                  <a:t>𝛽</a:t>
                </a:r>
                <a:r>
                  <a:rPr lang="en-US" altLang="zh-CN" sz="1800" dirty="0"/>
                  <a:t>)-</a:t>
                </a:r>
                <a:r>
                  <a:rPr lang="en-US" altLang="zh-CN" sz="1800" b="0" i="0" u="none" strike="noStrike" baseline="0" dirty="0">
                    <a:latin typeface="NimbusRomNo9L-Regu"/>
                  </a:rPr>
                  <a:t>community, we can iteratively remove the vertices without enough neighbors</a:t>
                </a:r>
              </a:p>
              <a:p>
                <a:pPr algn="l"/>
                <a:r>
                  <a:rPr lang="en-US" altLang="zh-CN" sz="1800" b="0" i="0" u="none" strike="noStrike" baseline="0" dirty="0">
                    <a:latin typeface="NimbusRomNo9L-Regu"/>
                  </a:rPr>
                  <a:t>and the edges with small weights from the original graph. However, when the graph size is large and there are many</a:t>
                </a:r>
              </a:p>
              <a:p>
                <a:pPr algn="l"/>
                <a:r>
                  <a:rPr lang="en-US" altLang="zh-CN" sz="1800" b="0" i="0" u="none" strike="noStrike" baseline="0" dirty="0">
                    <a:latin typeface="NimbusRomNo9L-Regu"/>
                  </a:rPr>
                  <a:t>vertices and edges that need to be removed, this approach is inefficient. For example, Figure 2(a) shows the graph </a:t>
                </a:r>
                <a:r>
                  <a:rPr lang="en-US" altLang="zh-CN" sz="1800" b="0" i="0" u="none" strike="noStrike" baseline="0" dirty="0">
                    <a:latin typeface="CMMI10"/>
                  </a:rPr>
                  <a:t>G </a:t>
                </a:r>
                <a:r>
                  <a:rPr lang="en-US" altLang="zh-CN" sz="1800" b="0" i="0" u="none" strike="noStrike" baseline="0" dirty="0">
                    <a:latin typeface="NimbusRomNo9L-Regu"/>
                  </a:rPr>
                  <a:t>with</a:t>
                </a:r>
              </a:p>
              <a:p>
                <a:pPr algn="l"/>
                <a:r>
                  <a:rPr lang="en-US" altLang="zh-CN" sz="1800" b="0" i="0" u="none" strike="noStrike" baseline="0" dirty="0">
                    <a:latin typeface="NimbusRomNo9L-Regu"/>
                  </a:rPr>
                  <a:t>2,003 edges. We need to remove 1,999 edges from </a:t>
                </a:r>
                <a:r>
                  <a:rPr lang="en-US" altLang="zh-CN" sz="1800" b="0" i="0" u="none" strike="noStrike" baseline="0" dirty="0">
                    <a:latin typeface="CMMI10"/>
                  </a:rPr>
                  <a:t>G </a:t>
                </a:r>
                <a:r>
                  <a:rPr lang="en-US" altLang="zh-CN" sz="1800" b="0" i="0" u="none" strike="noStrike" baseline="0" dirty="0">
                    <a:latin typeface="NimbusRomNo9L-Regu"/>
                  </a:rPr>
                  <a:t>to get the significant </a:t>
                </a:r>
                <a:r>
                  <a:rPr lang="en-US" altLang="zh-CN" sz="1800" b="0" i="0" u="none" strike="noStrike" baseline="0" dirty="0">
                    <a:latin typeface="CMR10"/>
                  </a:rPr>
                  <a:t>(2</a:t>
                </a:r>
                <a:r>
                  <a:rPr lang="en-US" altLang="zh-CN" sz="1800" b="0" i="0" u="none" strike="noStrike" baseline="0" dirty="0">
                    <a:latin typeface="CMMI10"/>
                  </a:rPr>
                  <a:t>, </a:t>
                </a:r>
                <a:r>
                  <a:rPr lang="en-US" altLang="zh-CN" sz="1800" b="0" i="0" u="none" strike="noStrike" baseline="0" dirty="0">
                    <a:latin typeface="CMR10"/>
                  </a:rPr>
                  <a:t>2)</a:t>
                </a:r>
                <a:r>
                  <a:rPr lang="en-US" altLang="zh-CN" sz="1800" b="0" i="0" u="none" strike="noStrike" baseline="0" dirty="0">
                    <a:latin typeface="NimbusRomNo9L-Regu"/>
                  </a:rPr>
                  <a:t>-community of </a:t>
                </a:r>
                <a:r>
                  <a:rPr lang="en-US" altLang="zh-CN" sz="1800" b="0" i="0" u="none" strike="noStrike" baseline="0" dirty="0">
                    <a:latin typeface="CMMI10"/>
                  </a:rPr>
                  <a:t>u</a:t>
                </a:r>
                <a:r>
                  <a:rPr lang="en-US" altLang="zh-CN" sz="1800" b="0" i="0" u="none" strike="noStrike" baseline="0" dirty="0">
                    <a:latin typeface="CMR7"/>
                  </a:rPr>
                  <a:t>3 </a:t>
                </a:r>
                <a:r>
                  <a:rPr lang="en-US" altLang="zh-CN" sz="1800" b="0" i="0" u="none" strike="noStrike" baseline="0" dirty="0">
                    <a:latin typeface="NimbusRomNo9L-Regu"/>
                  </a:rPr>
                  <a:t>with only 4 edges.</a:t>
                </a:r>
                <a:endParaRPr dirty="0"/>
              </a:p>
            </p:txBody>
          </p:sp>
        </mc:Fallback>
      </mc:AlternateContent>
    </p:spTree>
    <p:extLst>
      <p:ext uri="{BB962C8B-B14F-4D97-AF65-F5344CB8AC3E}">
        <p14:creationId xmlns:p14="http://schemas.microsoft.com/office/powerpoint/2010/main" val="3814841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86710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rPr>
                  <a:t>after retrieving the </a:t>
                </a:r>
                <a:r>
                  <a:rPr lang="en-US" altLang="zh-CN" dirty="0">
                    <a:solidFill>
                      <a:schemeClr val="tx1"/>
                    </a:solidFill>
                  </a:rPr>
                  <a:t>(</a:t>
                </a:r>
                <a:r>
                  <a:rPr lang="zh-CN" altLang="en-US" dirty="0">
                    <a:solidFill>
                      <a:schemeClr val="tx1"/>
                    </a:solidFill>
                  </a:rPr>
                  <a:t>𝛼</a:t>
                </a:r>
                <a:r>
                  <a:rPr lang="en-US" altLang="zh-CN" dirty="0">
                    <a:solidFill>
                      <a:schemeClr val="tx1"/>
                    </a:solidFill>
                  </a:rPr>
                  <a:t>,</a:t>
                </a:r>
                <a:r>
                  <a:rPr lang="zh-CN" altLang="en-US" dirty="0">
                    <a:solidFill>
                      <a:schemeClr val="tx1"/>
                    </a:solidFill>
                  </a:rPr>
                  <a:t>𝛽</a:t>
                </a:r>
                <a:r>
                  <a:rPr lang="en-US" altLang="zh-CN" dirty="0">
                    <a:solidFill>
                      <a:schemeClr val="tx1"/>
                    </a:solidFill>
                  </a:rPr>
                  <a:t>)</a:t>
                </a:r>
                <a:r>
                  <a:rPr lang="en-US" altLang="zh-CN" dirty="0">
                    <a:solidFill>
                      <a:srgbClr val="000000"/>
                    </a:solidFill>
                  </a:rPr>
                  <a:t>-community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𝐶</m:t>
                        </m:r>
                      </m:e>
                      <m:sub>
                        <m:r>
                          <a:rPr lang="zh-CN" altLang="en-US" i="1" smtClean="0">
                            <a:solidFill>
                              <a:srgbClr val="000000"/>
                            </a:solidFill>
                            <a:latin typeface="Cambria Math" panose="02040503050406030204" pitchFamily="18" charset="0"/>
                          </a:rPr>
                          <m:t>𝛼</m:t>
                        </m:r>
                        <m:r>
                          <a:rPr lang="en-US" altLang="zh-CN" b="0" i="1" smtClean="0">
                            <a:solidFill>
                              <a:srgbClr val="000000"/>
                            </a:solidFill>
                            <a:latin typeface="Cambria Math" panose="02040503050406030204" pitchFamily="18" charset="0"/>
                          </a:rPr>
                          <m:t>,</m:t>
                        </m:r>
                        <m:r>
                          <a:rPr lang="zh-CN" altLang="en-US" b="0" i="1" smtClean="0">
                            <a:solidFill>
                              <a:srgbClr val="000000"/>
                            </a:solidFill>
                            <a:latin typeface="Cambria Math" panose="02040503050406030204" pitchFamily="18" charset="0"/>
                          </a:rPr>
                          <m:t>𝛽</m:t>
                        </m:r>
                      </m:sub>
                    </m:sSub>
                    <m:r>
                      <a:rPr lang="en-US" altLang="zh-CN" b="0"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𝑞</m:t>
                    </m:r>
                    <m:r>
                      <a:rPr lang="en-US" altLang="zh-CN" b="0" i="1" smtClean="0">
                        <a:solidFill>
                          <a:srgbClr val="000000"/>
                        </a:solidFill>
                        <a:latin typeface="Cambria Math" panose="02040503050406030204" pitchFamily="18" charset="0"/>
                      </a:rPr>
                      <m:t>)</m:t>
                    </m:r>
                  </m:oMath>
                </a14:m>
                <a:r>
                  <a:rPr lang="en-US" altLang="zh-CN" dirty="0">
                    <a:solidFill>
                      <a:srgbClr val="000000"/>
                    </a:solidFill>
                  </a:rPr>
                  <a:t>, we first propose the peeling algorithm SCS-Peel which iteratively removes the edge with the minimal weight from </a:t>
                </a:r>
                <a14:m>
                  <m:oMath xmlns:m="http://schemas.openxmlformats.org/officeDocument/2006/math">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𝛼</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𝛽</m:t>
                        </m:r>
                      </m:sub>
                    </m:sSub>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𝑞</m:t>
                    </m:r>
                    <m:r>
                      <a:rPr lang="en-US" altLang="zh-CN" i="1">
                        <a:solidFill>
                          <a:srgbClr val="000000"/>
                        </a:solidFill>
                        <a:latin typeface="Cambria Math" panose="02040503050406030204" pitchFamily="18" charset="0"/>
                      </a:rPr>
                      <m:t>)</m:t>
                    </m:r>
                  </m:oMath>
                </a14:m>
                <a:r>
                  <a:rPr lang="en-US" altLang="zh-CN" dirty="0">
                    <a:solidFill>
                      <a:srgbClr val="000000"/>
                    </a:solidFill>
                  </a:rPr>
                  <a:t> to obtain </a:t>
                </a:r>
                <a14:m>
                  <m:oMath xmlns:m="http://schemas.openxmlformats.org/officeDocument/2006/math">
                    <m:r>
                      <a:rPr lang="en-US" altLang="zh-CN" i="1" dirty="0" smtClean="0">
                        <a:solidFill>
                          <a:srgbClr val="000000"/>
                        </a:solidFill>
                        <a:latin typeface="Cambria Math" panose="02040503050406030204" pitchFamily="18" charset="0"/>
                      </a:rPr>
                      <m:t>𝑅</m:t>
                    </m:r>
                  </m:oMath>
                </a14:m>
                <a:r>
                  <a:rPr lang="en-US" altLang="zh-CN" dirty="0">
                    <a:solidFill>
                      <a:srgbClr val="000000"/>
                    </a:solidFill>
                  </a:rPr>
                  <a:t>. We also propose the expansion algorithm SCS-Expand which iteratively adds the edge with maximal weights into an empty graph until R is found.</a:t>
                </a:r>
              </a:p>
              <a:p>
                <a14:m>
                  <m:oMath xmlns:m="http://schemas.openxmlformats.org/officeDocument/2006/math">
                    <m:sSubSup>
                      <m:sSubSupPr>
                        <m:ctrlPr>
                          <a:rPr lang="en-US" altLang="zh-CN" sz="1100" i="1" smtClean="0">
                            <a:solidFill>
                              <a:schemeClr val="tx1"/>
                            </a:solidFill>
                            <a:latin typeface="Cambria Math" panose="02040503050406030204" pitchFamily="18" charset="0"/>
                          </a:rPr>
                        </m:ctrlPr>
                      </m:sSubSupPr>
                      <m:e>
                        <m:r>
                          <a:rPr lang="en-US" altLang="zh-CN" sz="1100" b="0" i="1" smtClean="0">
                            <a:solidFill>
                              <a:schemeClr val="tx1"/>
                            </a:solidFill>
                            <a:latin typeface="Cambria Math" panose="02040503050406030204" pitchFamily="18" charset="0"/>
                          </a:rPr>
                          <m:t>𝐼</m:t>
                        </m:r>
                      </m:e>
                      <m:sub>
                        <m:r>
                          <a:rPr lang="en-US" altLang="zh-CN" sz="1100" b="0" i="1" smtClean="0">
                            <a:solidFill>
                              <a:schemeClr val="tx1"/>
                            </a:solidFill>
                            <a:latin typeface="Cambria Math" panose="02040503050406030204" pitchFamily="18" charset="0"/>
                          </a:rPr>
                          <m:t>𝑏𝑠</m:t>
                        </m:r>
                      </m:sub>
                      <m:sup>
                        <m:r>
                          <a:rPr lang="zh-CN" altLang="en-US" sz="1100" i="1" smtClean="0">
                            <a:solidFill>
                              <a:schemeClr val="tx1"/>
                            </a:solidFill>
                            <a:latin typeface="Cambria Math" panose="02040503050406030204" pitchFamily="18" charset="0"/>
                          </a:rPr>
                          <m:t>𝛼</m:t>
                        </m:r>
                        <m:r>
                          <a:rPr lang="en-US" altLang="zh-CN" sz="1100" b="0" i="1" smtClean="0">
                            <a:solidFill>
                              <a:schemeClr val="tx1"/>
                            </a:solidFill>
                            <a:latin typeface="Cambria Math" panose="02040503050406030204" pitchFamily="18" charset="0"/>
                          </a:rPr>
                          <m:t> </m:t>
                        </m:r>
                      </m:sup>
                    </m:sSubSup>
                    <m:sSubSup>
                      <m:sSubSupPr>
                        <m:ctrlPr>
                          <a:rPr lang="en-US" altLang="zh-CN" sz="1100" i="1" smtClean="0">
                            <a:solidFill>
                              <a:schemeClr val="tx1"/>
                            </a:solidFill>
                            <a:latin typeface="Cambria Math" panose="02040503050406030204" pitchFamily="18" charset="0"/>
                          </a:rPr>
                        </m:ctrlPr>
                      </m:sSubSupPr>
                      <m:e>
                        <m:r>
                          <a:rPr lang="en-US" altLang="zh-CN" sz="1100" b="0" i="1" smtClean="0">
                            <a:solidFill>
                              <a:schemeClr val="tx1"/>
                            </a:solidFill>
                            <a:latin typeface="Cambria Math" panose="02040503050406030204" pitchFamily="18" charset="0"/>
                          </a:rPr>
                          <m:t> </m:t>
                        </m:r>
                        <m:r>
                          <a:rPr lang="en-US" altLang="zh-CN" sz="1100" i="1">
                            <a:solidFill>
                              <a:schemeClr val="tx1"/>
                            </a:solidFill>
                            <a:latin typeface="Cambria Math" panose="02040503050406030204" pitchFamily="18" charset="0"/>
                          </a:rPr>
                          <m:t>𝐼</m:t>
                        </m:r>
                      </m:e>
                      <m:sub>
                        <m:r>
                          <a:rPr lang="en-US" altLang="zh-CN" sz="1100" i="1">
                            <a:solidFill>
                              <a:schemeClr val="tx1"/>
                            </a:solidFill>
                            <a:latin typeface="Cambria Math" panose="02040503050406030204" pitchFamily="18" charset="0"/>
                          </a:rPr>
                          <m:t>𝑏𝑠</m:t>
                        </m:r>
                      </m:sub>
                      <m:sup>
                        <m:r>
                          <a:rPr lang="zh-CN" altLang="en-US" sz="1100" i="1" smtClean="0">
                            <a:solidFill>
                              <a:schemeClr val="tx1"/>
                            </a:solidFill>
                            <a:latin typeface="Cambria Math" panose="02040503050406030204" pitchFamily="18" charset="0"/>
                          </a:rPr>
                          <m:t>𝛽</m:t>
                        </m:r>
                      </m:sup>
                    </m:sSubSup>
                  </m:oMath>
                </a14:m>
                <a:r>
                  <a:rPr lang="zh-CN" altLang="en-US" sz="1100" dirty="0"/>
                  <a:t> </a:t>
                </a: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rPr>
                  <a:t>after retrieving the </a:t>
                </a:r>
                <a:r>
                  <a:rPr lang="en-US" altLang="zh-CN" dirty="0">
                    <a:solidFill>
                      <a:schemeClr val="tx1"/>
                    </a:solidFill>
                  </a:rPr>
                  <a:t>(</a:t>
                </a:r>
                <a:r>
                  <a:rPr lang="zh-CN" altLang="en-US" dirty="0">
                    <a:solidFill>
                      <a:schemeClr val="tx1"/>
                    </a:solidFill>
                  </a:rPr>
                  <a:t>𝛼</a:t>
                </a:r>
                <a:r>
                  <a:rPr lang="en-US" altLang="zh-CN" dirty="0">
                    <a:solidFill>
                      <a:schemeClr val="tx1"/>
                    </a:solidFill>
                  </a:rPr>
                  <a:t>,</a:t>
                </a:r>
                <a:r>
                  <a:rPr lang="zh-CN" altLang="en-US" dirty="0">
                    <a:solidFill>
                      <a:schemeClr val="tx1"/>
                    </a:solidFill>
                  </a:rPr>
                  <a:t>𝛽</a:t>
                </a:r>
                <a:r>
                  <a:rPr lang="en-US" altLang="zh-CN" dirty="0">
                    <a:solidFill>
                      <a:schemeClr val="tx1"/>
                    </a:solidFill>
                  </a:rPr>
                  <a:t>)</a:t>
                </a:r>
                <a:r>
                  <a:rPr lang="en-US" altLang="zh-CN" dirty="0">
                    <a:solidFill>
                      <a:srgbClr val="000000"/>
                    </a:solidFill>
                  </a:rPr>
                  <a:t>-community </a:t>
                </a:r>
                <a:r>
                  <a:rPr lang="en-US" altLang="zh-CN" b="0" i="0">
                    <a:solidFill>
                      <a:srgbClr val="000000"/>
                    </a:solidFill>
                    <a:latin typeface="Cambria Math" panose="02040503050406030204" pitchFamily="18" charset="0"/>
                  </a:rPr>
                  <a:t>𝐶_(</a:t>
                </a:r>
                <a:r>
                  <a:rPr lang="zh-CN" altLang="en-US" i="0">
                    <a:solidFill>
                      <a:srgbClr val="000000"/>
                    </a:solidFill>
                    <a:latin typeface="Cambria Math" panose="02040503050406030204" pitchFamily="18" charset="0"/>
                  </a:rPr>
                  <a:t>𝛼</a:t>
                </a:r>
                <a:r>
                  <a:rPr lang="en-US" altLang="zh-CN" b="0" i="0">
                    <a:solidFill>
                      <a:srgbClr val="000000"/>
                    </a:solidFill>
                    <a:latin typeface="Cambria Math" panose="02040503050406030204" pitchFamily="18" charset="0"/>
                  </a:rPr>
                  <a:t>,</a:t>
                </a:r>
                <a:r>
                  <a:rPr lang="zh-CN" altLang="en-US" b="0" i="0">
                    <a:solidFill>
                      <a:srgbClr val="000000"/>
                    </a:solidFill>
                    <a:latin typeface="Cambria Math" panose="02040503050406030204" pitchFamily="18" charset="0"/>
                  </a:rPr>
                  <a:t>𝛽</a:t>
                </a:r>
                <a:r>
                  <a:rPr lang="en-US" altLang="zh-CN" b="0" i="0">
                    <a:solidFill>
                      <a:srgbClr val="000000"/>
                    </a:solidFill>
                    <a:latin typeface="Cambria Math" panose="02040503050406030204" pitchFamily="18" charset="0"/>
                  </a:rPr>
                  <a:t>) (𝑞)</a:t>
                </a:r>
                <a:r>
                  <a:rPr lang="en-US" altLang="zh-CN" dirty="0">
                    <a:solidFill>
                      <a:srgbClr val="000000"/>
                    </a:solidFill>
                  </a:rPr>
                  <a:t>, we first propose the peeling algorithm SCS-Peel which iteratively removes the edge with the minimal weight from </a:t>
                </a:r>
                <a:r>
                  <a:rPr lang="en-US" altLang="zh-CN" i="0">
                    <a:solidFill>
                      <a:srgbClr val="000000"/>
                    </a:solidFill>
                    <a:latin typeface="Cambria Math" panose="02040503050406030204" pitchFamily="18" charset="0"/>
                  </a:rPr>
                  <a:t>𝐶_(</a:t>
                </a:r>
                <a:r>
                  <a:rPr lang="zh-CN" altLang="en-US" i="0">
                    <a:solidFill>
                      <a:srgbClr val="000000"/>
                    </a:solidFill>
                    <a:latin typeface="Cambria Math" panose="02040503050406030204" pitchFamily="18" charset="0"/>
                  </a:rPr>
                  <a:t>𝛼</a:t>
                </a:r>
                <a:r>
                  <a:rPr lang="en-US" altLang="zh-CN" i="0">
                    <a:solidFill>
                      <a:srgbClr val="000000"/>
                    </a:solidFill>
                    <a:latin typeface="Cambria Math" panose="02040503050406030204" pitchFamily="18" charset="0"/>
                  </a:rPr>
                  <a:t>,</a:t>
                </a:r>
                <a:r>
                  <a:rPr lang="zh-CN" altLang="en-US" i="0">
                    <a:solidFill>
                      <a:srgbClr val="000000"/>
                    </a:solidFill>
                    <a:latin typeface="Cambria Math" panose="02040503050406030204" pitchFamily="18" charset="0"/>
                  </a:rPr>
                  <a:t>𝛽</a:t>
                </a:r>
                <a:r>
                  <a:rPr lang="en-US" altLang="zh-CN" i="0">
                    <a:solidFill>
                      <a:srgbClr val="000000"/>
                    </a:solidFill>
                    <a:latin typeface="Cambria Math" panose="02040503050406030204" pitchFamily="18" charset="0"/>
                  </a:rPr>
                  <a:t>) (𝑞)</a:t>
                </a:r>
                <a:r>
                  <a:rPr lang="en-US" altLang="zh-CN" dirty="0">
                    <a:solidFill>
                      <a:srgbClr val="000000"/>
                    </a:solidFill>
                  </a:rPr>
                  <a:t> to obtain </a:t>
                </a:r>
                <a:r>
                  <a:rPr lang="en-US" altLang="zh-CN" i="0" dirty="0">
                    <a:solidFill>
                      <a:srgbClr val="000000"/>
                    </a:solidFill>
                    <a:latin typeface="Cambria Math" panose="02040503050406030204" pitchFamily="18" charset="0"/>
                  </a:rPr>
                  <a:t>𝑅</a:t>
                </a:r>
                <a:r>
                  <a:rPr lang="en-US" altLang="zh-CN" dirty="0">
                    <a:solidFill>
                      <a:srgbClr val="000000"/>
                    </a:solidFill>
                  </a:rPr>
                  <a:t>. We also propose the expansion algorithm SCS-Expand which iteratively adds the edge with maximal weights into an empty graph until R is found.</a:t>
                </a:r>
              </a:p>
              <a:p>
                <a:r>
                  <a:rPr lang="en-US" altLang="zh-CN" sz="1100" b="0" i="0">
                    <a:solidFill>
                      <a:schemeClr val="tx1"/>
                    </a:solidFill>
                    <a:latin typeface="Cambria Math" panose="02040503050406030204" pitchFamily="18" charset="0"/>
                  </a:rPr>
                  <a:t>𝐼_𝑏𝑠^(</a:t>
                </a:r>
                <a:r>
                  <a:rPr lang="zh-CN" altLang="en-US" sz="1100" i="0">
                    <a:solidFill>
                      <a:schemeClr val="tx1"/>
                    </a:solidFill>
                    <a:latin typeface="Cambria Math" panose="02040503050406030204" pitchFamily="18" charset="0"/>
                  </a:rPr>
                  <a:t>𝛼</a:t>
                </a:r>
                <a:r>
                  <a:rPr lang="en-US" altLang="zh-CN" sz="1100" b="0" i="0">
                    <a:solidFill>
                      <a:schemeClr val="tx1"/>
                    </a:solidFill>
                    <a:latin typeface="Cambria Math" panose="02040503050406030204" pitchFamily="18" charset="0"/>
                  </a:rPr>
                  <a:t> ) </a:t>
                </a:r>
                <a:r>
                  <a:rPr lang="en-US" altLang="zh-CN" sz="1100" i="0">
                    <a:solidFill>
                      <a:schemeClr val="tx1"/>
                    </a:solidFill>
                    <a:latin typeface="Cambria Math" panose="02040503050406030204" pitchFamily="18" charset="0"/>
                  </a:rPr>
                  <a:t>〖</a:t>
                </a:r>
                <a:r>
                  <a:rPr lang="en-US" altLang="zh-CN" sz="1100" b="0" i="0">
                    <a:solidFill>
                      <a:schemeClr val="tx1"/>
                    </a:solidFill>
                    <a:latin typeface="Cambria Math" panose="02040503050406030204" pitchFamily="18" charset="0"/>
                  </a:rPr>
                  <a:t> </a:t>
                </a:r>
                <a:r>
                  <a:rPr lang="en-US" altLang="zh-CN" sz="1100" i="0">
                    <a:solidFill>
                      <a:schemeClr val="tx1"/>
                    </a:solidFill>
                    <a:latin typeface="Cambria Math" panose="02040503050406030204" pitchFamily="18" charset="0"/>
                  </a:rPr>
                  <a:t>𝐼〗_𝑏𝑠^</a:t>
                </a:r>
                <a:r>
                  <a:rPr lang="zh-CN" altLang="en-US" sz="1100" i="0">
                    <a:solidFill>
                      <a:schemeClr val="tx1"/>
                    </a:solidFill>
                    <a:latin typeface="Cambria Math" panose="02040503050406030204" pitchFamily="18" charset="0"/>
                  </a:rPr>
                  <a:t>𝛽</a:t>
                </a:r>
                <a:r>
                  <a:rPr lang="zh-CN" altLang="en-US" sz="1100" dirty="0"/>
                  <a:t> </a:t>
                </a:r>
                <a:endParaRPr lang="zh-CN" altLang="en-US" dirty="0"/>
              </a:p>
            </p:txBody>
          </p:sp>
        </mc:Fallback>
      </mc:AlternateContent>
    </p:spTree>
    <p:extLst>
      <p:ext uri="{BB962C8B-B14F-4D97-AF65-F5344CB8AC3E}">
        <p14:creationId xmlns:p14="http://schemas.microsoft.com/office/powerpoint/2010/main" val="4185574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br>
              <a:rPr lang="en-US" altLang="zh-CN" dirty="0"/>
            </a:br>
            <a:br>
              <a:rPr lang="en-US" altLang="zh-CN" dirty="0"/>
            </a:br>
            <a:br>
              <a:rPr lang="en-US" altLang="zh-CN" dirty="0"/>
            </a:br>
            <a:endParaRPr dirty="0"/>
          </a:p>
        </p:txBody>
      </p:sp>
    </p:spTree>
    <p:extLst>
      <p:ext uri="{BB962C8B-B14F-4D97-AF65-F5344CB8AC3E}">
        <p14:creationId xmlns:p14="http://schemas.microsoft.com/office/powerpoint/2010/main" val="3645284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mc:AlternateContent xmlns:mc="http://schemas.openxmlformats.org/markup-compatibility/2006" xmlns:a14="http://schemas.microsoft.com/office/drawing/2010/main">
        <mc:Choice Requires="a14">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algn="l"/>
                <a:r>
                  <a:rPr lang="en-US" altLang="zh-CN" sz="1800" b="0" i="0" u="none" strike="noStrike" baseline="0" dirty="0">
                    <a:latin typeface="NimbusRomNo9L-Regu"/>
                  </a:rPr>
                  <a:t>For example,</a:t>
                </a:r>
                <a:r>
                  <a:rPr lang="en-US" altLang="zh-CN" sz="2400" dirty="0"/>
                  <a:t> </a:t>
                </a:r>
                <a14:m>
                  <m:oMath xmlns:m="http://schemas.openxmlformats.org/officeDocument/2006/math">
                    <m:sSubSup>
                      <m:sSubSupPr>
                        <m:ctrlPr>
                          <a:rPr lang="en-US" altLang="zh-CN" sz="2400" i="1">
                            <a:latin typeface="Cambria Math" panose="02040503050406030204" pitchFamily="18" charset="0"/>
                          </a:rPr>
                        </m:ctrlPr>
                      </m:sSubSupPr>
                      <m:e>
                        <m:r>
                          <a:rPr lang="en-US" altLang="zh-CN" sz="2400">
                            <a:latin typeface="Cambria Math" panose="02040503050406030204" pitchFamily="18" charset="0"/>
                          </a:rPr>
                          <m:t>𝐼</m:t>
                        </m:r>
                      </m:e>
                      <m:sub>
                        <m:r>
                          <a:rPr lang="en-US" altLang="zh-CN" sz="2400">
                            <a:latin typeface="Cambria Math" panose="02040503050406030204" pitchFamily="18" charset="0"/>
                          </a:rPr>
                          <m:t>𝑏𝑠</m:t>
                        </m:r>
                      </m:sub>
                      <m:sup>
                        <m:r>
                          <a:rPr lang="zh-CN" altLang="en-US" sz="2400">
                            <a:latin typeface="Cambria Math" panose="02040503050406030204" pitchFamily="18" charset="0"/>
                          </a:rPr>
                          <m:t>𝛼</m:t>
                        </m:r>
                      </m:sup>
                    </m:sSubSup>
                  </m:oMath>
                </a14:m>
                <a:r>
                  <a:rPr lang="en-US" altLang="zh-CN" sz="1800" b="0" i="0" u="none" strike="noStrike" baseline="0" dirty="0">
                    <a:latin typeface="NimbusRomNo9L-Regu"/>
                  </a:rPr>
                  <a:t> needs to store 999 copies of neighbors of </a:t>
                </a:r>
                <a:r>
                  <a:rPr lang="en-US" altLang="zh-CN" sz="1800" b="0" i="0" u="none" strike="noStrike" baseline="0" dirty="0">
                    <a:latin typeface="CMMI10"/>
                  </a:rPr>
                  <a:t>u</a:t>
                </a:r>
                <a:r>
                  <a:rPr lang="en-US" altLang="zh-CN" sz="1800" b="0" i="0" u="none" strike="noStrike" baseline="0" dirty="0">
                    <a:latin typeface="CMR7"/>
                  </a:rPr>
                  <a:t>1 </a:t>
                </a:r>
                <a:r>
                  <a:rPr lang="en-US" altLang="zh-CN" sz="1800" b="0" i="0" u="none" strike="noStrike" baseline="0" dirty="0">
                    <a:latin typeface="NimbusRomNo9L-Regu"/>
                  </a:rPr>
                  <a:t>since </a:t>
                </a:r>
                <a:r>
                  <a:rPr lang="en-US" altLang="zh-CN" sz="1800" b="0" i="0" u="none" strike="noStrike" baseline="0" dirty="0">
                    <a:latin typeface="CMMI10"/>
                  </a:rPr>
                  <a:t>u</a:t>
                </a:r>
                <a:r>
                  <a:rPr lang="en-US" altLang="zh-CN" sz="1800" b="0" i="0" u="none" strike="noStrike" baseline="0" dirty="0">
                    <a:latin typeface="CMR7"/>
                  </a:rPr>
                  <a:t>1 </a:t>
                </a:r>
                <a:r>
                  <a:rPr lang="en-US" altLang="zh-CN" sz="1800" b="0" i="0" u="none" strike="noStrike" baseline="0" dirty="0">
                    <a:latin typeface="NimbusRomNo9L-Regu"/>
                  </a:rPr>
                  <a:t>is contained in </a:t>
                </a:r>
                <a:r>
                  <a:rPr lang="en-US" altLang="zh-CN" sz="1800" b="0" i="0" u="none" strike="noStrike" baseline="0" dirty="0">
                    <a:latin typeface="CMR10"/>
                  </a:rPr>
                  <a:t>(999</a:t>
                </a:r>
                <a:r>
                  <a:rPr lang="en-US" altLang="zh-CN" sz="1800" b="0" i="0" u="none" strike="noStrike" baseline="0" dirty="0">
                    <a:latin typeface="CMMI10"/>
                  </a:rPr>
                  <a:t>, </a:t>
                </a:r>
                <a:r>
                  <a:rPr lang="en-US" altLang="zh-CN" sz="1800" b="0" i="0" u="none" strike="noStrike" baseline="0" dirty="0">
                    <a:latin typeface="CMR10"/>
                  </a:rPr>
                  <a:t>1)</a:t>
                </a:r>
                <a:r>
                  <a:rPr lang="en-US" altLang="zh-CN" sz="1800" b="0" i="0" u="none" strike="noStrike" baseline="0" dirty="0">
                    <a:latin typeface="NimbusRomNo9L-Regu"/>
                  </a:rPr>
                  <a:t>-core. The same issue occurs when</a:t>
                </a:r>
                <a:r>
                  <a:rPr lang="en-US" altLang="zh-CN" sz="1800" b="0" i="0" u="none" strike="noStrike" baseline="0" dirty="0">
                    <a:latin typeface="CMMI7"/>
                  </a:rPr>
                  <a:t> </a:t>
                </a:r>
                <a:r>
                  <a:rPr lang="en-US" altLang="zh-CN" sz="1800" b="0" i="0" u="none" strike="noStrike" baseline="0" dirty="0">
                    <a:latin typeface="NimbusRomNo9L-Regu"/>
                  </a:rPr>
                  <a:t>stores </a:t>
                </a:r>
                <a:r>
                  <a:rPr lang="en-US" altLang="zh-CN" sz="1800" b="0" i="0" u="none" strike="noStrike" baseline="0" dirty="0">
                    <a:latin typeface="CMMI10"/>
                  </a:rPr>
                  <a:t>v</a:t>
                </a:r>
                <a:r>
                  <a:rPr lang="en-US" altLang="zh-CN" sz="1800" b="0" i="0" u="none" strike="noStrike" baseline="0" dirty="0">
                    <a:latin typeface="CMR7"/>
                  </a:rPr>
                  <a:t>1</a:t>
                </a:r>
                <a:r>
                  <a:rPr lang="en-US" altLang="zh-CN" sz="1800" b="0" i="0" u="none" strike="noStrike" baseline="0" dirty="0">
                    <a:latin typeface="NimbusRomNo9L-Regu"/>
                  </a:rPr>
                  <a:t>’s neighbors.</a:t>
                </a:r>
                <a:br>
                  <a:rPr lang="en-US" altLang="zh-CN" dirty="0"/>
                </a:br>
                <a:endParaRPr dirty="0"/>
              </a:p>
            </p:txBody>
          </p:sp>
        </mc:Choice>
        <mc:Fallback xmlns="">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algn="l"/>
                <a:r>
                  <a:rPr lang="en-US" altLang="zh-CN" sz="1800" b="0" i="0" u="none" strike="noStrike" baseline="0" dirty="0">
                    <a:latin typeface="NimbusRomNo9L-Regu"/>
                  </a:rPr>
                  <a:t>For example,</a:t>
                </a:r>
                <a:r>
                  <a:rPr lang="en-US" altLang="zh-CN" sz="2400" dirty="0"/>
                  <a:t> </a:t>
                </a:r>
                <a:r>
                  <a:rPr lang="en-US" altLang="zh-CN" sz="2400" i="0">
                    <a:latin typeface="Cambria Math" panose="02040503050406030204" pitchFamily="18" charset="0"/>
                  </a:rPr>
                  <a:t>𝐼_𝑏𝑠^</a:t>
                </a:r>
                <a:r>
                  <a:rPr lang="zh-CN" altLang="en-US" sz="2400" i="0">
                    <a:latin typeface="Cambria Math" panose="02040503050406030204" pitchFamily="18" charset="0"/>
                  </a:rPr>
                  <a:t>𝛼</a:t>
                </a:r>
                <a:r>
                  <a:rPr lang="en-US" altLang="zh-CN" sz="1800" b="0" i="0" u="none" strike="noStrike" baseline="0" dirty="0">
                    <a:latin typeface="NimbusRomNo9L-Regu"/>
                  </a:rPr>
                  <a:t> needs to store 999 copies of neighbors of </a:t>
                </a:r>
                <a:r>
                  <a:rPr lang="en-US" altLang="zh-CN" sz="1800" b="0" i="0" u="none" strike="noStrike" baseline="0" dirty="0">
                    <a:latin typeface="CMMI10"/>
                  </a:rPr>
                  <a:t>u</a:t>
                </a:r>
                <a:r>
                  <a:rPr lang="en-US" altLang="zh-CN" sz="1800" b="0" i="0" u="none" strike="noStrike" baseline="0" dirty="0">
                    <a:latin typeface="CMR7"/>
                  </a:rPr>
                  <a:t>1 </a:t>
                </a:r>
                <a:r>
                  <a:rPr lang="en-US" altLang="zh-CN" sz="1800" b="0" i="0" u="none" strike="noStrike" baseline="0" dirty="0">
                    <a:latin typeface="NimbusRomNo9L-Regu"/>
                  </a:rPr>
                  <a:t>since </a:t>
                </a:r>
                <a:r>
                  <a:rPr lang="en-US" altLang="zh-CN" sz="1800" b="0" i="0" u="none" strike="noStrike" baseline="0" dirty="0">
                    <a:latin typeface="CMMI10"/>
                  </a:rPr>
                  <a:t>u</a:t>
                </a:r>
                <a:r>
                  <a:rPr lang="en-US" altLang="zh-CN" sz="1800" b="0" i="0" u="none" strike="noStrike" baseline="0" dirty="0">
                    <a:latin typeface="CMR7"/>
                  </a:rPr>
                  <a:t>1 </a:t>
                </a:r>
                <a:r>
                  <a:rPr lang="en-US" altLang="zh-CN" sz="1800" b="0" i="0" u="none" strike="noStrike" baseline="0" dirty="0">
                    <a:latin typeface="NimbusRomNo9L-Regu"/>
                  </a:rPr>
                  <a:t>is contained in </a:t>
                </a:r>
                <a:r>
                  <a:rPr lang="en-US" altLang="zh-CN" sz="1800" b="0" i="0" u="none" strike="noStrike" baseline="0" dirty="0">
                    <a:latin typeface="CMR10"/>
                  </a:rPr>
                  <a:t>(999</a:t>
                </a:r>
                <a:r>
                  <a:rPr lang="en-US" altLang="zh-CN" sz="1800" b="0" i="0" u="none" strike="noStrike" baseline="0" dirty="0">
                    <a:latin typeface="CMMI10"/>
                  </a:rPr>
                  <a:t>, </a:t>
                </a:r>
                <a:r>
                  <a:rPr lang="en-US" altLang="zh-CN" sz="1800" b="0" i="0" u="none" strike="noStrike" baseline="0" dirty="0">
                    <a:latin typeface="CMR10"/>
                  </a:rPr>
                  <a:t>1)</a:t>
                </a:r>
                <a:r>
                  <a:rPr lang="en-US" altLang="zh-CN" sz="1800" b="0" i="0" u="none" strike="noStrike" baseline="0" dirty="0">
                    <a:latin typeface="NimbusRomNo9L-Regu"/>
                  </a:rPr>
                  <a:t>-core. The same issue occurs when</a:t>
                </a:r>
                <a:r>
                  <a:rPr lang="en-US" altLang="zh-CN" sz="1800" b="0" i="0" u="none" strike="noStrike" baseline="0" dirty="0">
                    <a:latin typeface="CMMI7"/>
                  </a:rPr>
                  <a:t> </a:t>
                </a:r>
                <a:r>
                  <a:rPr lang="en-US" altLang="zh-CN" sz="1800" b="0" i="0" u="none" strike="noStrike" baseline="0" dirty="0">
                    <a:latin typeface="NimbusRomNo9L-Regu"/>
                  </a:rPr>
                  <a:t>stores </a:t>
                </a:r>
                <a:r>
                  <a:rPr lang="en-US" altLang="zh-CN" sz="1800" b="0" i="0" u="none" strike="noStrike" baseline="0" dirty="0">
                    <a:latin typeface="CMMI10"/>
                  </a:rPr>
                  <a:t>v</a:t>
                </a:r>
                <a:r>
                  <a:rPr lang="en-US" altLang="zh-CN" sz="1800" b="0" i="0" u="none" strike="noStrike" baseline="0" dirty="0">
                    <a:latin typeface="CMR7"/>
                  </a:rPr>
                  <a:t>1</a:t>
                </a:r>
                <a:r>
                  <a:rPr lang="en-US" altLang="zh-CN" sz="1800" b="0" i="0" u="none" strike="noStrike" baseline="0" dirty="0">
                    <a:latin typeface="NimbusRomNo9L-Regu"/>
                  </a:rPr>
                  <a:t>’s neighbors.</a:t>
                </a:r>
                <a:br>
                  <a:rPr lang="en-US" altLang="zh-CN" dirty="0"/>
                </a:br>
                <a:endParaRPr dirty="0"/>
              </a:p>
            </p:txBody>
          </p:sp>
        </mc:Fallback>
      </mc:AlternateContent>
    </p:spTree>
    <p:extLst>
      <p:ext uri="{BB962C8B-B14F-4D97-AF65-F5344CB8AC3E}">
        <p14:creationId xmlns:p14="http://schemas.microsoft.com/office/powerpoint/2010/main" val="1695622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br>
              <a:rPr lang="en-US" altLang="zh-CN" dirty="0"/>
            </a:br>
            <a:br>
              <a:rPr lang="en-US" altLang="zh-CN" dirty="0"/>
            </a:br>
            <a:br>
              <a:rPr lang="en-US" altLang="zh-CN" dirty="0"/>
            </a:br>
            <a:endParaRPr dirty="0"/>
          </a:p>
        </p:txBody>
      </p:sp>
    </p:spTree>
    <p:extLst>
      <p:ext uri="{BB962C8B-B14F-4D97-AF65-F5344CB8AC3E}">
        <p14:creationId xmlns:p14="http://schemas.microsoft.com/office/powerpoint/2010/main" val="2808971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rPr>
                  <a:t>after retrieving the </a:t>
                </a:r>
                <a:r>
                  <a:rPr lang="en-US" altLang="zh-CN" dirty="0">
                    <a:solidFill>
                      <a:schemeClr val="tx1"/>
                    </a:solidFill>
                  </a:rPr>
                  <a:t>(</a:t>
                </a:r>
                <a:r>
                  <a:rPr lang="zh-CN" altLang="en-US" dirty="0">
                    <a:solidFill>
                      <a:schemeClr val="tx1"/>
                    </a:solidFill>
                  </a:rPr>
                  <a:t>𝛼</a:t>
                </a:r>
                <a:r>
                  <a:rPr lang="en-US" altLang="zh-CN" dirty="0">
                    <a:solidFill>
                      <a:schemeClr val="tx1"/>
                    </a:solidFill>
                  </a:rPr>
                  <a:t>,</a:t>
                </a:r>
                <a:r>
                  <a:rPr lang="zh-CN" altLang="en-US" dirty="0">
                    <a:solidFill>
                      <a:schemeClr val="tx1"/>
                    </a:solidFill>
                  </a:rPr>
                  <a:t>𝛽</a:t>
                </a:r>
                <a:r>
                  <a:rPr lang="en-US" altLang="zh-CN" dirty="0">
                    <a:solidFill>
                      <a:schemeClr val="tx1"/>
                    </a:solidFill>
                  </a:rPr>
                  <a:t>)</a:t>
                </a:r>
                <a:r>
                  <a:rPr lang="en-US" altLang="zh-CN" dirty="0">
                    <a:solidFill>
                      <a:srgbClr val="000000"/>
                    </a:solidFill>
                  </a:rPr>
                  <a:t>-community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𝐶</m:t>
                        </m:r>
                      </m:e>
                      <m:sub>
                        <m:r>
                          <a:rPr lang="zh-CN" altLang="en-US" i="1" smtClean="0">
                            <a:solidFill>
                              <a:srgbClr val="000000"/>
                            </a:solidFill>
                            <a:latin typeface="Cambria Math" panose="02040503050406030204" pitchFamily="18" charset="0"/>
                          </a:rPr>
                          <m:t>𝛼</m:t>
                        </m:r>
                        <m:r>
                          <a:rPr lang="en-US" altLang="zh-CN" b="0" i="1" smtClean="0">
                            <a:solidFill>
                              <a:srgbClr val="000000"/>
                            </a:solidFill>
                            <a:latin typeface="Cambria Math" panose="02040503050406030204" pitchFamily="18" charset="0"/>
                          </a:rPr>
                          <m:t>,</m:t>
                        </m:r>
                        <m:r>
                          <a:rPr lang="zh-CN" altLang="en-US" b="0" i="1" smtClean="0">
                            <a:solidFill>
                              <a:srgbClr val="000000"/>
                            </a:solidFill>
                            <a:latin typeface="Cambria Math" panose="02040503050406030204" pitchFamily="18" charset="0"/>
                          </a:rPr>
                          <m:t>𝛽</m:t>
                        </m:r>
                      </m:sub>
                    </m:sSub>
                    <m:r>
                      <a:rPr lang="en-US" altLang="zh-CN" b="0"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𝑞</m:t>
                    </m:r>
                    <m:r>
                      <a:rPr lang="en-US" altLang="zh-CN" b="0" i="1" smtClean="0">
                        <a:solidFill>
                          <a:srgbClr val="000000"/>
                        </a:solidFill>
                        <a:latin typeface="Cambria Math" panose="02040503050406030204" pitchFamily="18" charset="0"/>
                      </a:rPr>
                      <m:t>)</m:t>
                    </m:r>
                  </m:oMath>
                </a14:m>
                <a:r>
                  <a:rPr lang="en-US" altLang="zh-CN" dirty="0">
                    <a:solidFill>
                      <a:srgbClr val="000000"/>
                    </a:solidFill>
                  </a:rPr>
                  <a:t>, we first propose the peeling algorithm SCS-Peel which iteratively removes the edge with the minimal weight from </a:t>
                </a:r>
                <a14:m>
                  <m:oMath xmlns:m="http://schemas.openxmlformats.org/officeDocument/2006/math">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𝛼</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𝛽</m:t>
                        </m:r>
                      </m:sub>
                    </m:sSub>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𝑞</m:t>
                    </m:r>
                    <m:r>
                      <a:rPr lang="en-US" altLang="zh-CN" i="1">
                        <a:solidFill>
                          <a:srgbClr val="000000"/>
                        </a:solidFill>
                        <a:latin typeface="Cambria Math" panose="02040503050406030204" pitchFamily="18" charset="0"/>
                      </a:rPr>
                      <m:t>)</m:t>
                    </m:r>
                  </m:oMath>
                </a14:m>
                <a:r>
                  <a:rPr lang="en-US" altLang="zh-CN" dirty="0">
                    <a:solidFill>
                      <a:srgbClr val="000000"/>
                    </a:solidFill>
                  </a:rPr>
                  <a:t> to obtain </a:t>
                </a:r>
                <a14:m>
                  <m:oMath xmlns:m="http://schemas.openxmlformats.org/officeDocument/2006/math">
                    <m:r>
                      <a:rPr lang="en-US" altLang="zh-CN" i="1" dirty="0" smtClean="0">
                        <a:solidFill>
                          <a:srgbClr val="000000"/>
                        </a:solidFill>
                        <a:latin typeface="Cambria Math" panose="02040503050406030204" pitchFamily="18" charset="0"/>
                      </a:rPr>
                      <m:t>𝑅</m:t>
                    </m:r>
                  </m:oMath>
                </a14:m>
                <a:r>
                  <a:rPr lang="en-US" altLang="zh-CN" dirty="0">
                    <a:solidFill>
                      <a:srgbClr val="000000"/>
                    </a:solidFill>
                  </a:rPr>
                  <a:t>. We also propose the expansion algorithm SCS-Expand which iteratively adds the edge with maximal weights into an empty graph until R is found.</a:t>
                </a:r>
              </a:p>
              <a:p>
                <a14:m>
                  <m:oMath xmlns:m="http://schemas.openxmlformats.org/officeDocument/2006/math">
                    <m:sSubSup>
                      <m:sSubSupPr>
                        <m:ctrlPr>
                          <a:rPr lang="en-US" altLang="zh-CN" sz="1100" i="1" smtClean="0">
                            <a:solidFill>
                              <a:schemeClr val="tx1"/>
                            </a:solidFill>
                            <a:latin typeface="Cambria Math" panose="02040503050406030204" pitchFamily="18" charset="0"/>
                          </a:rPr>
                        </m:ctrlPr>
                      </m:sSubSupPr>
                      <m:e>
                        <m:r>
                          <a:rPr lang="en-US" altLang="zh-CN" sz="1100" b="0" i="1" smtClean="0">
                            <a:solidFill>
                              <a:schemeClr val="tx1"/>
                            </a:solidFill>
                            <a:latin typeface="Cambria Math" panose="02040503050406030204" pitchFamily="18" charset="0"/>
                          </a:rPr>
                          <m:t>𝐼</m:t>
                        </m:r>
                      </m:e>
                      <m:sub>
                        <m:r>
                          <a:rPr lang="en-US" altLang="zh-CN" sz="1100" b="0" i="1" smtClean="0">
                            <a:solidFill>
                              <a:schemeClr val="tx1"/>
                            </a:solidFill>
                            <a:latin typeface="Cambria Math" panose="02040503050406030204" pitchFamily="18" charset="0"/>
                          </a:rPr>
                          <m:t>𝑏𝑠</m:t>
                        </m:r>
                      </m:sub>
                      <m:sup>
                        <m:r>
                          <a:rPr lang="zh-CN" altLang="en-US" sz="1100" i="1" smtClean="0">
                            <a:solidFill>
                              <a:schemeClr val="tx1"/>
                            </a:solidFill>
                            <a:latin typeface="Cambria Math" panose="02040503050406030204" pitchFamily="18" charset="0"/>
                          </a:rPr>
                          <m:t>𝛼</m:t>
                        </m:r>
                        <m:r>
                          <a:rPr lang="en-US" altLang="zh-CN" sz="1100" b="0" i="1" smtClean="0">
                            <a:solidFill>
                              <a:schemeClr val="tx1"/>
                            </a:solidFill>
                            <a:latin typeface="Cambria Math" panose="02040503050406030204" pitchFamily="18" charset="0"/>
                          </a:rPr>
                          <m:t> </m:t>
                        </m:r>
                      </m:sup>
                    </m:sSubSup>
                    <m:sSubSup>
                      <m:sSubSupPr>
                        <m:ctrlPr>
                          <a:rPr lang="en-US" altLang="zh-CN" sz="1100" i="1" smtClean="0">
                            <a:solidFill>
                              <a:schemeClr val="tx1"/>
                            </a:solidFill>
                            <a:latin typeface="Cambria Math" panose="02040503050406030204" pitchFamily="18" charset="0"/>
                          </a:rPr>
                        </m:ctrlPr>
                      </m:sSubSupPr>
                      <m:e>
                        <m:r>
                          <a:rPr lang="en-US" altLang="zh-CN" sz="1100" b="0" i="1" smtClean="0">
                            <a:solidFill>
                              <a:schemeClr val="tx1"/>
                            </a:solidFill>
                            <a:latin typeface="Cambria Math" panose="02040503050406030204" pitchFamily="18" charset="0"/>
                          </a:rPr>
                          <m:t> </m:t>
                        </m:r>
                        <m:r>
                          <a:rPr lang="en-US" altLang="zh-CN" sz="1100" i="1">
                            <a:solidFill>
                              <a:schemeClr val="tx1"/>
                            </a:solidFill>
                            <a:latin typeface="Cambria Math" panose="02040503050406030204" pitchFamily="18" charset="0"/>
                          </a:rPr>
                          <m:t>𝐼</m:t>
                        </m:r>
                      </m:e>
                      <m:sub>
                        <m:r>
                          <a:rPr lang="en-US" altLang="zh-CN" sz="1100" i="1">
                            <a:solidFill>
                              <a:schemeClr val="tx1"/>
                            </a:solidFill>
                            <a:latin typeface="Cambria Math" panose="02040503050406030204" pitchFamily="18" charset="0"/>
                          </a:rPr>
                          <m:t>𝑏𝑠</m:t>
                        </m:r>
                      </m:sub>
                      <m:sup>
                        <m:r>
                          <a:rPr lang="zh-CN" altLang="en-US" sz="1100" i="1" smtClean="0">
                            <a:solidFill>
                              <a:schemeClr val="tx1"/>
                            </a:solidFill>
                            <a:latin typeface="Cambria Math" panose="02040503050406030204" pitchFamily="18" charset="0"/>
                          </a:rPr>
                          <m:t>𝛽</m:t>
                        </m:r>
                      </m:sup>
                    </m:sSubSup>
                  </m:oMath>
                </a14:m>
                <a:r>
                  <a:rPr lang="zh-CN" altLang="en-US" sz="1100" dirty="0"/>
                  <a:t> </a:t>
                </a: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rPr>
                  <a:t>after retrieving the </a:t>
                </a:r>
                <a:r>
                  <a:rPr lang="en-US" altLang="zh-CN" dirty="0">
                    <a:solidFill>
                      <a:schemeClr val="tx1"/>
                    </a:solidFill>
                  </a:rPr>
                  <a:t>(</a:t>
                </a:r>
                <a:r>
                  <a:rPr lang="zh-CN" altLang="en-US" dirty="0">
                    <a:solidFill>
                      <a:schemeClr val="tx1"/>
                    </a:solidFill>
                  </a:rPr>
                  <a:t>𝛼</a:t>
                </a:r>
                <a:r>
                  <a:rPr lang="en-US" altLang="zh-CN" dirty="0">
                    <a:solidFill>
                      <a:schemeClr val="tx1"/>
                    </a:solidFill>
                  </a:rPr>
                  <a:t>,</a:t>
                </a:r>
                <a:r>
                  <a:rPr lang="zh-CN" altLang="en-US" dirty="0">
                    <a:solidFill>
                      <a:schemeClr val="tx1"/>
                    </a:solidFill>
                  </a:rPr>
                  <a:t>𝛽</a:t>
                </a:r>
                <a:r>
                  <a:rPr lang="en-US" altLang="zh-CN" dirty="0">
                    <a:solidFill>
                      <a:schemeClr val="tx1"/>
                    </a:solidFill>
                  </a:rPr>
                  <a:t>)</a:t>
                </a:r>
                <a:r>
                  <a:rPr lang="en-US" altLang="zh-CN" dirty="0">
                    <a:solidFill>
                      <a:srgbClr val="000000"/>
                    </a:solidFill>
                  </a:rPr>
                  <a:t>-community </a:t>
                </a:r>
                <a:r>
                  <a:rPr lang="en-US" altLang="zh-CN" b="0" i="0">
                    <a:solidFill>
                      <a:srgbClr val="000000"/>
                    </a:solidFill>
                    <a:latin typeface="Cambria Math" panose="02040503050406030204" pitchFamily="18" charset="0"/>
                  </a:rPr>
                  <a:t>𝐶_(</a:t>
                </a:r>
                <a:r>
                  <a:rPr lang="zh-CN" altLang="en-US" i="0">
                    <a:solidFill>
                      <a:srgbClr val="000000"/>
                    </a:solidFill>
                    <a:latin typeface="Cambria Math" panose="02040503050406030204" pitchFamily="18" charset="0"/>
                  </a:rPr>
                  <a:t>𝛼</a:t>
                </a:r>
                <a:r>
                  <a:rPr lang="en-US" altLang="zh-CN" b="0" i="0">
                    <a:solidFill>
                      <a:srgbClr val="000000"/>
                    </a:solidFill>
                    <a:latin typeface="Cambria Math" panose="02040503050406030204" pitchFamily="18" charset="0"/>
                  </a:rPr>
                  <a:t>,</a:t>
                </a:r>
                <a:r>
                  <a:rPr lang="zh-CN" altLang="en-US" b="0" i="0">
                    <a:solidFill>
                      <a:srgbClr val="000000"/>
                    </a:solidFill>
                    <a:latin typeface="Cambria Math" panose="02040503050406030204" pitchFamily="18" charset="0"/>
                  </a:rPr>
                  <a:t>𝛽</a:t>
                </a:r>
                <a:r>
                  <a:rPr lang="en-US" altLang="zh-CN" b="0" i="0">
                    <a:solidFill>
                      <a:srgbClr val="000000"/>
                    </a:solidFill>
                    <a:latin typeface="Cambria Math" panose="02040503050406030204" pitchFamily="18" charset="0"/>
                  </a:rPr>
                  <a:t>) (𝑞)</a:t>
                </a:r>
                <a:r>
                  <a:rPr lang="en-US" altLang="zh-CN" dirty="0">
                    <a:solidFill>
                      <a:srgbClr val="000000"/>
                    </a:solidFill>
                  </a:rPr>
                  <a:t>, we first propose the peeling algorithm SCS-Peel which iteratively removes the edge with the minimal weight from </a:t>
                </a:r>
                <a:r>
                  <a:rPr lang="en-US" altLang="zh-CN" i="0">
                    <a:solidFill>
                      <a:srgbClr val="000000"/>
                    </a:solidFill>
                    <a:latin typeface="Cambria Math" panose="02040503050406030204" pitchFamily="18" charset="0"/>
                  </a:rPr>
                  <a:t>𝐶_(</a:t>
                </a:r>
                <a:r>
                  <a:rPr lang="zh-CN" altLang="en-US" i="0">
                    <a:solidFill>
                      <a:srgbClr val="000000"/>
                    </a:solidFill>
                    <a:latin typeface="Cambria Math" panose="02040503050406030204" pitchFamily="18" charset="0"/>
                  </a:rPr>
                  <a:t>𝛼</a:t>
                </a:r>
                <a:r>
                  <a:rPr lang="en-US" altLang="zh-CN" i="0">
                    <a:solidFill>
                      <a:srgbClr val="000000"/>
                    </a:solidFill>
                    <a:latin typeface="Cambria Math" panose="02040503050406030204" pitchFamily="18" charset="0"/>
                  </a:rPr>
                  <a:t>,</a:t>
                </a:r>
                <a:r>
                  <a:rPr lang="zh-CN" altLang="en-US" i="0">
                    <a:solidFill>
                      <a:srgbClr val="000000"/>
                    </a:solidFill>
                    <a:latin typeface="Cambria Math" panose="02040503050406030204" pitchFamily="18" charset="0"/>
                  </a:rPr>
                  <a:t>𝛽</a:t>
                </a:r>
                <a:r>
                  <a:rPr lang="en-US" altLang="zh-CN" i="0">
                    <a:solidFill>
                      <a:srgbClr val="000000"/>
                    </a:solidFill>
                    <a:latin typeface="Cambria Math" panose="02040503050406030204" pitchFamily="18" charset="0"/>
                  </a:rPr>
                  <a:t>) (𝑞)</a:t>
                </a:r>
                <a:r>
                  <a:rPr lang="en-US" altLang="zh-CN" dirty="0">
                    <a:solidFill>
                      <a:srgbClr val="000000"/>
                    </a:solidFill>
                  </a:rPr>
                  <a:t> to obtain </a:t>
                </a:r>
                <a:r>
                  <a:rPr lang="en-US" altLang="zh-CN" i="0" dirty="0">
                    <a:solidFill>
                      <a:srgbClr val="000000"/>
                    </a:solidFill>
                    <a:latin typeface="Cambria Math" panose="02040503050406030204" pitchFamily="18" charset="0"/>
                  </a:rPr>
                  <a:t>𝑅</a:t>
                </a:r>
                <a:r>
                  <a:rPr lang="en-US" altLang="zh-CN" dirty="0">
                    <a:solidFill>
                      <a:srgbClr val="000000"/>
                    </a:solidFill>
                  </a:rPr>
                  <a:t>. We also propose the expansion algorithm SCS-Expand which iteratively adds the edge with maximal weights into an empty graph until R is found.</a:t>
                </a:r>
              </a:p>
              <a:p>
                <a:r>
                  <a:rPr lang="en-US" altLang="zh-CN" sz="1100" b="0" i="0">
                    <a:solidFill>
                      <a:schemeClr val="tx1"/>
                    </a:solidFill>
                    <a:latin typeface="Cambria Math" panose="02040503050406030204" pitchFamily="18" charset="0"/>
                  </a:rPr>
                  <a:t>𝐼_𝑏𝑠^(</a:t>
                </a:r>
                <a:r>
                  <a:rPr lang="zh-CN" altLang="en-US" sz="1100" i="0">
                    <a:solidFill>
                      <a:schemeClr val="tx1"/>
                    </a:solidFill>
                    <a:latin typeface="Cambria Math" panose="02040503050406030204" pitchFamily="18" charset="0"/>
                  </a:rPr>
                  <a:t>𝛼</a:t>
                </a:r>
                <a:r>
                  <a:rPr lang="en-US" altLang="zh-CN" sz="1100" b="0" i="0">
                    <a:solidFill>
                      <a:schemeClr val="tx1"/>
                    </a:solidFill>
                    <a:latin typeface="Cambria Math" panose="02040503050406030204" pitchFamily="18" charset="0"/>
                  </a:rPr>
                  <a:t> ) </a:t>
                </a:r>
                <a:r>
                  <a:rPr lang="en-US" altLang="zh-CN" sz="1100" i="0">
                    <a:solidFill>
                      <a:schemeClr val="tx1"/>
                    </a:solidFill>
                    <a:latin typeface="Cambria Math" panose="02040503050406030204" pitchFamily="18" charset="0"/>
                  </a:rPr>
                  <a:t>〖</a:t>
                </a:r>
                <a:r>
                  <a:rPr lang="en-US" altLang="zh-CN" sz="1100" b="0" i="0">
                    <a:solidFill>
                      <a:schemeClr val="tx1"/>
                    </a:solidFill>
                    <a:latin typeface="Cambria Math" panose="02040503050406030204" pitchFamily="18" charset="0"/>
                  </a:rPr>
                  <a:t> </a:t>
                </a:r>
                <a:r>
                  <a:rPr lang="en-US" altLang="zh-CN" sz="1100" i="0">
                    <a:solidFill>
                      <a:schemeClr val="tx1"/>
                    </a:solidFill>
                    <a:latin typeface="Cambria Math" panose="02040503050406030204" pitchFamily="18" charset="0"/>
                  </a:rPr>
                  <a:t>𝐼〗_𝑏𝑠^</a:t>
                </a:r>
                <a:r>
                  <a:rPr lang="zh-CN" altLang="en-US" sz="1100" i="0">
                    <a:solidFill>
                      <a:schemeClr val="tx1"/>
                    </a:solidFill>
                    <a:latin typeface="Cambria Math" panose="02040503050406030204" pitchFamily="18" charset="0"/>
                  </a:rPr>
                  <a:t>𝛽</a:t>
                </a:r>
                <a:r>
                  <a:rPr lang="zh-CN" altLang="en-US" sz="1100" dirty="0"/>
                  <a:t> </a:t>
                </a:r>
                <a:endParaRPr lang="zh-CN" altLang="en-US" dirty="0"/>
              </a:p>
            </p:txBody>
          </p:sp>
        </mc:Fallback>
      </mc:AlternateContent>
    </p:spTree>
    <p:extLst>
      <p:ext uri="{BB962C8B-B14F-4D97-AF65-F5344CB8AC3E}">
        <p14:creationId xmlns:p14="http://schemas.microsoft.com/office/powerpoint/2010/main" val="504151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br>
              <a:rPr lang="en-US" altLang="zh-CN" dirty="0"/>
            </a:br>
            <a:br>
              <a:rPr lang="en-US" altLang="zh-CN" dirty="0"/>
            </a:br>
            <a:br>
              <a:rPr lang="en-US" altLang="zh-CN" dirty="0"/>
            </a:br>
            <a:endParaRPr dirty="0"/>
          </a:p>
        </p:txBody>
      </p:sp>
    </p:spTree>
    <p:extLst>
      <p:ext uri="{BB962C8B-B14F-4D97-AF65-F5344CB8AC3E}">
        <p14:creationId xmlns:p14="http://schemas.microsoft.com/office/powerpoint/2010/main" val="370929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535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br>
              <a:rPr lang="en-US" altLang="zh-CN" dirty="0"/>
            </a:br>
            <a:br>
              <a:rPr lang="en-US" altLang="zh-CN" dirty="0"/>
            </a:br>
            <a:br>
              <a:rPr lang="en-US" altLang="zh-CN" dirty="0"/>
            </a:br>
            <a:endParaRPr dirty="0"/>
          </a:p>
        </p:txBody>
      </p:sp>
    </p:spTree>
    <p:extLst>
      <p:ext uri="{BB962C8B-B14F-4D97-AF65-F5344CB8AC3E}">
        <p14:creationId xmlns:p14="http://schemas.microsoft.com/office/powerpoint/2010/main" val="145088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br>
              <a:rPr lang="en-US" altLang="zh-CN" dirty="0"/>
            </a:br>
            <a:br>
              <a:rPr lang="en-US" altLang="zh-CN" dirty="0"/>
            </a:br>
            <a:br>
              <a:rPr lang="en-US" altLang="zh-CN" dirty="0"/>
            </a:br>
            <a:endParaRPr dirty="0"/>
          </a:p>
        </p:txBody>
      </p:sp>
    </p:spTree>
    <p:extLst>
      <p:ext uri="{BB962C8B-B14F-4D97-AF65-F5344CB8AC3E}">
        <p14:creationId xmlns:p14="http://schemas.microsoft.com/office/powerpoint/2010/main" val="335196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rPr>
                  <a:t>after retrieving the </a:t>
                </a:r>
                <a:r>
                  <a:rPr lang="en-US" altLang="zh-CN" dirty="0">
                    <a:solidFill>
                      <a:schemeClr val="tx1"/>
                    </a:solidFill>
                  </a:rPr>
                  <a:t>(</a:t>
                </a:r>
                <a:r>
                  <a:rPr lang="zh-CN" altLang="en-US" dirty="0">
                    <a:solidFill>
                      <a:schemeClr val="tx1"/>
                    </a:solidFill>
                  </a:rPr>
                  <a:t>𝛼</a:t>
                </a:r>
                <a:r>
                  <a:rPr lang="en-US" altLang="zh-CN" dirty="0">
                    <a:solidFill>
                      <a:schemeClr val="tx1"/>
                    </a:solidFill>
                  </a:rPr>
                  <a:t>,</a:t>
                </a:r>
                <a:r>
                  <a:rPr lang="zh-CN" altLang="en-US" dirty="0">
                    <a:solidFill>
                      <a:schemeClr val="tx1"/>
                    </a:solidFill>
                  </a:rPr>
                  <a:t>𝛽</a:t>
                </a:r>
                <a:r>
                  <a:rPr lang="en-US" altLang="zh-CN" dirty="0">
                    <a:solidFill>
                      <a:schemeClr val="tx1"/>
                    </a:solidFill>
                  </a:rPr>
                  <a:t>)</a:t>
                </a:r>
                <a:r>
                  <a:rPr lang="en-US" altLang="zh-CN" dirty="0">
                    <a:solidFill>
                      <a:srgbClr val="000000"/>
                    </a:solidFill>
                  </a:rPr>
                  <a:t>-community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𝐶</m:t>
                        </m:r>
                      </m:e>
                      <m:sub>
                        <m:r>
                          <a:rPr lang="zh-CN" altLang="en-US" i="1" smtClean="0">
                            <a:solidFill>
                              <a:srgbClr val="000000"/>
                            </a:solidFill>
                            <a:latin typeface="Cambria Math" panose="02040503050406030204" pitchFamily="18" charset="0"/>
                          </a:rPr>
                          <m:t>𝛼</m:t>
                        </m:r>
                        <m:r>
                          <a:rPr lang="en-US" altLang="zh-CN" b="0" i="1" smtClean="0">
                            <a:solidFill>
                              <a:srgbClr val="000000"/>
                            </a:solidFill>
                            <a:latin typeface="Cambria Math" panose="02040503050406030204" pitchFamily="18" charset="0"/>
                          </a:rPr>
                          <m:t>,</m:t>
                        </m:r>
                        <m:r>
                          <a:rPr lang="zh-CN" altLang="en-US" b="0" i="1" smtClean="0">
                            <a:solidFill>
                              <a:srgbClr val="000000"/>
                            </a:solidFill>
                            <a:latin typeface="Cambria Math" panose="02040503050406030204" pitchFamily="18" charset="0"/>
                          </a:rPr>
                          <m:t>𝛽</m:t>
                        </m:r>
                      </m:sub>
                    </m:sSub>
                    <m:r>
                      <a:rPr lang="en-US" altLang="zh-CN" b="0"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𝑞</m:t>
                    </m:r>
                    <m:r>
                      <a:rPr lang="en-US" altLang="zh-CN" b="0" i="1" smtClean="0">
                        <a:solidFill>
                          <a:srgbClr val="000000"/>
                        </a:solidFill>
                        <a:latin typeface="Cambria Math" panose="02040503050406030204" pitchFamily="18" charset="0"/>
                      </a:rPr>
                      <m:t>)</m:t>
                    </m:r>
                  </m:oMath>
                </a14:m>
                <a:r>
                  <a:rPr lang="en-US" altLang="zh-CN" dirty="0">
                    <a:solidFill>
                      <a:srgbClr val="000000"/>
                    </a:solidFill>
                  </a:rPr>
                  <a:t>, we first propose the peeling algorithm SCS-Peel which iteratively removes the edge with the minimal weight from </a:t>
                </a:r>
                <a14:m>
                  <m:oMath xmlns:m="http://schemas.openxmlformats.org/officeDocument/2006/math">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𝛼</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𝛽</m:t>
                        </m:r>
                      </m:sub>
                    </m:sSub>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𝑞</m:t>
                    </m:r>
                    <m:r>
                      <a:rPr lang="en-US" altLang="zh-CN" i="1">
                        <a:solidFill>
                          <a:srgbClr val="000000"/>
                        </a:solidFill>
                        <a:latin typeface="Cambria Math" panose="02040503050406030204" pitchFamily="18" charset="0"/>
                      </a:rPr>
                      <m:t>)</m:t>
                    </m:r>
                  </m:oMath>
                </a14:m>
                <a:r>
                  <a:rPr lang="en-US" altLang="zh-CN" dirty="0">
                    <a:solidFill>
                      <a:srgbClr val="000000"/>
                    </a:solidFill>
                  </a:rPr>
                  <a:t> to obtain </a:t>
                </a:r>
                <a14:m>
                  <m:oMath xmlns:m="http://schemas.openxmlformats.org/officeDocument/2006/math">
                    <m:r>
                      <a:rPr lang="en-US" altLang="zh-CN" i="1" dirty="0" smtClean="0">
                        <a:solidFill>
                          <a:srgbClr val="000000"/>
                        </a:solidFill>
                        <a:latin typeface="Cambria Math" panose="02040503050406030204" pitchFamily="18" charset="0"/>
                      </a:rPr>
                      <m:t>𝑅</m:t>
                    </m:r>
                  </m:oMath>
                </a14:m>
                <a:r>
                  <a:rPr lang="en-US" altLang="zh-CN" dirty="0">
                    <a:solidFill>
                      <a:srgbClr val="000000"/>
                    </a:solidFill>
                  </a:rPr>
                  <a:t>. We also propose the expansion algorithm SCS-Expand which iteratively adds the edge with maximal weights into an empty graph until R is found.</a:t>
                </a:r>
              </a:p>
              <a:p>
                <a14:m>
                  <m:oMath xmlns:m="http://schemas.openxmlformats.org/officeDocument/2006/math">
                    <m:sSubSup>
                      <m:sSubSupPr>
                        <m:ctrlPr>
                          <a:rPr lang="en-US" altLang="zh-CN" sz="1100" i="1" smtClean="0">
                            <a:solidFill>
                              <a:schemeClr val="tx1"/>
                            </a:solidFill>
                            <a:latin typeface="Cambria Math" panose="02040503050406030204" pitchFamily="18" charset="0"/>
                          </a:rPr>
                        </m:ctrlPr>
                      </m:sSubSupPr>
                      <m:e>
                        <m:r>
                          <a:rPr lang="en-US" altLang="zh-CN" sz="1100" b="0" i="1" smtClean="0">
                            <a:solidFill>
                              <a:schemeClr val="tx1"/>
                            </a:solidFill>
                            <a:latin typeface="Cambria Math" panose="02040503050406030204" pitchFamily="18" charset="0"/>
                          </a:rPr>
                          <m:t>𝐼</m:t>
                        </m:r>
                      </m:e>
                      <m:sub>
                        <m:r>
                          <a:rPr lang="en-US" altLang="zh-CN" sz="1100" b="0" i="1" smtClean="0">
                            <a:solidFill>
                              <a:schemeClr val="tx1"/>
                            </a:solidFill>
                            <a:latin typeface="Cambria Math" panose="02040503050406030204" pitchFamily="18" charset="0"/>
                          </a:rPr>
                          <m:t>𝑏𝑠</m:t>
                        </m:r>
                      </m:sub>
                      <m:sup>
                        <m:r>
                          <a:rPr lang="zh-CN" altLang="en-US" sz="1100" i="1" smtClean="0">
                            <a:solidFill>
                              <a:schemeClr val="tx1"/>
                            </a:solidFill>
                            <a:latin typeface="Cambria Math" panose="02040503050406030204" pitchFamily="18" charset="0"/>
                          </a:rPr>
                          <m:t>𝛼</m:t>
                        </m:r>
                        <m:r>
                          <a:rPr lang="en-US" altLang="zh-CN" sz="1100" b="0" i="1" smtClean="0">
                            <a:solidFill>
                              <a:schemeClr val="tx1"/>
                            </a:solidFill>
                            <a:latin typeface="Cambria Math" panose="02040503050406030204" pitchFamily="18" charset="0"/>
                          </a:rPr>
                          <m:t> </m:t>
                        </m:r>
                      </m:sup>
                    </m:sSubSup>
                    <m:sSubSup>
                      <m:sSubSupPr>
                        <m:ctrlPr>
                          <a:rPr lang="en-US" altLang="zh-CN" sz="1100" i="1" smtClean="0">
                            <a:solidFill>
                              <a:schemeClr val="tx1"/>
                            </a:solidFill>
                            <a:latin typeface="Cambria Math" panose="02040503050406030204" pitchFamily="18" charset="0"/>
                          </a:rPr>
                        </m:ctrlPr>
                      </m:sSubSupPr>
                      <m:e>
                        <m:r>
                          <a:rPr lang="en-US" altLang="zh-CN" sz="1100" b="0" i="1" smtClean="0">
                            <a:solidFill>
                              <a:schemeClr val="tx1"/>
                            </a:solidFill>
                            <a:latin typeface="Cambria Math" panose="02040503050406030204" pitchFamily="18" charset="0"/>
                          </a:rPr>
                          <m:t> </m:t>
                        </m:r>
                        <m:r>
                          <a:rPr lang="en-US" altLang="zh-CN" sz="1100" i="1">
                            <a:solidFill>
                              <a:schemeClr val="tx1"/>
                            </a:solidFill>
                            <a:latin typeface="Cambria Math" panose="02040503050406030204" pitchFamily="18" charset="0"/>
                          </a:rPr>
                          <m:t>𝐼</m:t>
                        </m:r>
                      </m:e>
                      <m:sub>
                        <m:r>
                          <a:rPr lang="en-US" altLang="zh-CN" sz="1100" i="1">
                            <a:solidFill>
                              <a:schemeClr val="tx1"/>
                            </a:solidFill>
                            <a:latin typeface="Cambria Math" panose="02040503050406030204" pitchFamily="18" charset="0"/>
                          </a:rPr>
                          <m:t>𝑏𝑠</m:t>
                        </m:r>
                      </m:sub>
                      <m:sup>
                        <m:r>
                          <a:rPr lang="zh-CN" altLang="en-US" sz="1100" i="1" smtClean="0">
                            <a:solidFill>
                              <a:schemeClr val="tx1"/>
                            </a:solidFill>
                            <a:latin typeface="Cambria Math" panose="02040503050406030204" pitchFamily="18" charset="0"/>
                          </a:rPr>
                          <m:t>𝛽</m:t>
                        </m:r>
                      </m:sup>
                    </m:sSubSup>
                  </m:oMath>
                </a14:m>
                <a:r>
                  <a:rPr lang="zh-CN" altLang="en-US" sz="1100" dirty="0"/>
                  <a:t> </a:t>
                </a: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rPr>
                  <a:t>after retrieving the </a:t>
                </a:r>
                <a:r>
                  <a:rPr lang="en-US" altLang="zh-CN" dirty="0">
                    <a:solidFill>
                      <a:schemeClr val="tx1"/>
                    </a:solidFill>
                  </a:rPr>
                  <a:t>(</a:t>
                </a:r>
                <a:r>
                  <a:rPr lang="zh-CN" altLang="en-US" dirty="0">
                    <a:solidFill>
                      <a:schemeClr val="tx1"/>
                    </a:solidFill>
                  </a:rPr>
                  <a:t>𝛼</a:t>
                </a:r>
                <a:r>
                  <a:rPr lang="en-US" altLang="zh-CN" dirty="0">
                    <a:solidFill>
                      <a:schemeClr val="tx1"/>
                    </a:solidFill>
                  </a:rPr>
                  <a:t>,</a:t>
                </a:r>
                <a:r>
                  <a:rPr lang="zh-CN" altLang="en-US" dirty="0">
                    <a:solidFill>
                      <a:schemeClr val="tx1"/>
                    </a:solidFill>
                  </a:rPr>
                  <a:t>𝛽</a:t>
                </a:r>
                <a:r>
                  <a:rPr lang="en-US" altLang="zh-CN" dirty="0">
                    <a:solidFill>
                      <a:schemeClr val="tx1"/>
                    </a:solidFill>
                  </a:rPr>
                  <a:t>)</a:t>
                </a:r>
                <a:r>
                  <a:rPr lang="en-US" altLang="zh-CN" dirty="0">
                    <a:solidFill>
                      <a:srgbClr val="000000"/>
                    </a:solidFill>
                  </a:rPr>
                  <a:t>-community </a:t>
                </a:r>
                <a:r>
                  <a:rPr lang="en-US" altLang="zh-CN" b="0" i="0">
                    <a:solidFill>
                      <a:srgbClr val="000000"/>
                    </a:solidFill>
                    <a:latin typeface="Cambria Math" panose="02040503050406030204" pitchFamily="18" charset="0"/>
                  </a:rPr>
                  <a:t>𝐶_(</a:t>
                </a:r>
                <a:r>
                  <a:rPr lang="zh-CN" altLang="en-US" i="0">
                    <a:solidFill>
                      <a:srgbClr val="000000"/>
                    </a:solidFill>
                    <a:latin typeface="Cambria Math" panose="02040503050406030204" pitchFamily="18" charset="0"/>
                  </a:rPr>
                  <a:t>𝛼</a:t>
                </a:r>
                <a:r>
                  <a:rPr lang="en-US" altLang="zh-CN" b="0" i="0">
                    <a:solidFill>
                      <a:srgbClr val="000000"/>
                    </a:solidFill>
                    <a:latin typeface="Cambria Math" panose="02040503050406030204" pitchFamily="18" charset="0"/>
                  </a:rPr>
                  <a:t>,</a:t>
                </a:r>
                <a:r>
                  <a:rPr lang="zh-CN" altLang="en-US" b="0" i="0">
                    <a:solidFill>
                      <a:srgbClr val="000000"/>
                    </a:solidFill>
                    <a:latin typeface="Cambria Math" panose="02040503050406030204" pitchFamily="18" charset="0"/>
                  </a:rPr>
                  <a:t>𝛽</a:t>
                </a:r>
                <a:r>
                  <a:rPr lang="en-US" altLang="zh-CN" b="0" i="0">
                    <a:solidFill>
                      <a:srgbClr val="000000"/>
                    </a:solidFill>
                    <a:latin typeface="Cambria Math" panose="02040503050406030204" pitchFamily="18" charset="0"/>
                  </a:rPr>
                  <a:t>) (𝑞)</a:t>
                </a:r>
                <a:r>
                  <a:rPr lang="en-US" altLang="zh-CN" dirty="0">
                    <a:solidFill>
                      <a:srgbClr val="000000"/>
                    </a:solidFill>
                  </a:rPr>
                  <a:t>, we first propose the peeling algorithm SCS-Peel which iteratively removes the edge with the minimal weight from </a:t>
                </a:r>
                <a:r>
                  <a:rPr lang="en-US" altLang="zh-CN" i="0">
                    <a:solidFill>
                      <a:srgbClr val="000000"/>
                    </a:solidFill>
                    <a:latin typeface="Cambria Math" panose="02040503050406030204" pitchFamily="18" charset="0"/>
                  </a:rPr>
                  <a:t>𝐶_(</a:t>
                </a:r>
                <a:r>
                  <a:rPr lang="zh-CN" altLang="en-US" i="0">
                    <a:solidFill>
                      <a:srgbClr val="000000"/>
                    </a:solidFill>
                    <a:latin typeface="Cambria Math" panose="02040503050406030204" pitchFamily="18" charset="0"/>
                  </a:rPr>
                  <a:t>𝛼</a:t>
                </a:r>
                <a:r>
                  <a:rPr lang="en-US" altLang="zh-CN" i="0">
                    <a:solidFill>
                      <a:srgbClr val="000000"/>
                    </a:solidFill>
                    <a:latin typeface="Cambria Math" panose="02040503050406030204" pitchFamily="18" charset="0"/>
                  </a:rPr>
                  <a:t>,</a:t>
                </a:r>
                <a:r>
                  <a:rPr lang="zh-CN" altLang="en-US" i="0">
                    <a:solidFill>
                      <a:srgbClr val="000000"/>
                    </a:solidFill>
                    <a:latin typeface="Cambria Math" panose="02040503050406030204" pitchFamily="18" charset="0"/>
                  </a:rPr>
                  <a:t>𝛽</a:t>
                </a:r>
                <a:r>
                  <a:rPr lang="en-US" altLang="zh-CN" i="0">
                    <a:solidFill>
                      <a:srgbClr val="000000"/>
                    </a:solidFill>
                    <a:latin typeface="Cambria Math" panose="02040503050406030204" pitchFamily="18" charset="0"/>
                  </a:rPr>
                  <a:t>) (𝑞)</a:t>
                </a:r>
                <a:r>
                  <a:rPr lang="en-US" altLang="zh-CN" dirty="0">
                    <a:solidFill>
                      <a:srgbClr val="000000"/>
                    </a:solidFill>
                  </a:rPr>
                  <a:t> to obtain </a:t>
                </a:r>
                <a:r>
                  <a:rPr lang="en-US" altLang="zh-CN" i="0" dirty="0">
                    <a:solidFill>
                      <a:srgbClr val="000000"/>
                    </a:solidFill>
                    <a:latin typeface="Cambria Math" panose="02040503050406030204" pitchFamily="18" charset="0"/>
                  </a:rPr>
                  <a:t>𝑅</a:t>
                </a:r>
                <a:r>
                  <a:rPr lang="en-US" altLang="zh-CN" dirty="0">
                    <a:solidFill>
                      <a:srgbClr val="000000"/>
                    </a:solidFill>
                  </a:rPr>
                  <a:t>. We also propose the expansion algorithm SCS-Expand which iteratively adds the edge with maximal weights into an empty graph until R is found.</a:t>
                </a:r>
              </a:p>
              <a:p>
                <a:r>
                  <a:rPr lang="en-US" altLang="zh-CN" sz="1100" b="0" i="0">
                    <a:solidFill>
                      <a:schemeClr val="tx1"/>
                    </a:solidFill>
                    <a:latin typeface="Cambria Math" panose="02040503050406030204" pitchFamily="18" charset="0"/>
                  </a:rPr>
                  <a:t>𝐼_𝑏𝑠^(</a:t>
                </a:r>
                <a:r>
                  <a:rPr lang="zh-CN" altLang="en-US" sz="1100" i="0">
                    <a:solidFill>
                      <a:schemeClr val="tx1"/>
                    </a:solidFill>
                    <a:latin typeface="Cambria Math" panose="02040503050406030204" pitchFamily="18" charset="0"/>
                  </a:rPr>
                  <a:t>𝛼</a:t>
                </a:r>
                <a:r>
                  <a:rPr lang="en-US" altLang="zh-CN" sz="1100" b="0" i="0">
                    <a:solidFill>
                      <a:schemeClr val="tx1"/>
                    </a:solidFill>
                    <a:latin typeface="Cambria Math" panose="02040503050406030204" pitchFamily="18" charset="0"/>
                  </a:rPr>
                  <a:t> ) </a:t>
                </a:r>
                <a:r>
                  <a:rPr lang="en-US" altLang="zh-CN" sz="1100" i="0">
                    <a:solidFill>
                      <a:schemeClr val="tx1"/>
                    </a:solidFill>
                    <a:latin typeface="Cambria Math" panose="02040503050406030204" pitchFamily="18" charset="0"/>
                  </a:rPr>
                  <a:t>〖</a:t>
                </a:r>
                <a:r>
                  <a:rPr lang="en-US" altLang="zh-CN" sz="1100" b="0" i="0">
                    <a:solidFill>
                      <a:schemeClr val="tx1"/>
                    </a:solidFill>
                    <a:latin typeface="Cambria Math" panose="02040503050406030204" pitchFamily="18" charset="0"/>
                  </a:rPr>
                  <a:t> </a:t>
                </a:r>
                <a:r>
                  <a:rPr lang="en-US" altLang="zh-CN" sz="1100" i="0">
                    <a:solidFill>
                      <a:schemeClr val="tx1"/>
                    </a:solidFill>
                    <a:latin typeface="Cambria Math" panose="02040503050406030204" pitchFamily="18" charset="0"/>
                  </a:rPr>
                  <a:t>𝐼〗_𝑏𝑠^</a:t>
                </a:r>
                <a:r>
                  <a:rPr lang="zh-CN" altLang="en-US" sz="1100" i="0">
                    <a:solidFill>
                      <a:schemeClr val="tx1"/>
                    </a:solidFill>
                    <a:latin typeface="Cambria Math" panose="02040503050406030204" pitchFamily="18" charset="0"/>
                  </a:rPr>
                  <a:t>𝛽</a:t>
                </a:r>
                <a:r>
                  <a:rPr lang="zh-CN" altLang="en-US" sz="1100" dirty="0"/>
                  <a:t> </a:t>
                </a:r>
                <a:endParaRPr lang="zh-CN" altLang="en-US" dirty="0"/>
              </a:p>
            </p:txBody>
          </p:sp>
        </mc:Fallback>
      </mc:AlternateContent>
    </p:spTree>
    <p:extLst>
      <p:ext uri="{BB962C8B-B14F-4D97-AF65-F5344CB8AC3E}">
        <p14:creationId xmlns:p14="http://schemas.microsoft.com/office/powerpoint/2010/main" val="2590226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mc:AlternateContent xmlns:mc="http://schemas.openxmlformats.org/markup-compatibility/2006" xmlns:a14="http://schemas.microsoft.com/office/drawing/2010/main">
        <mc:Choice Requires="a14">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algn="l"/>
                <a:br>
                  <a:rPr lang="en-US" altLang="zh-CN" dirty="0"/>
                </a:br>
                <a:r>
                  <a:rPr lang="en-US" altLang="zh-CN" sz="1800" b="0" i="0" u="none" strike="noStrike" baseline="0" dirty="0">
                    <a:latin typeface="NimbusRomNo9L-Regu"/>
                  </a:rPr>
                  <a:t>Retrieving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a:latin typeface="Cambria Math" panose="02040503050406030204" pitchFamily="18" charset="0"/>
                          </a:rPr>
                          <m:t>𝐶</m:t>
                        </m:r>
                      </m:e>
                      <m:sub>
                        <m:r>
                          <a:rPr lang="zh-CN" altLang="en-US" sz="1800">
                            <a:latin typeface="Cambria Math" panose="02040503050406030204" pitchFamily="18" charset="0"/>
                          </a:rPr>
                          <m:t>𝛼</m:t>
                        </m:r>
                        <m:r>
                          <a:rPr lang="en-US" altLang="zh-CN" sz="1800">
                            <a:latin typeface="Cambria Math" panose="02040503050406030204" pitchFamily="18" charset="0"/>
                          </a:rPr>
                          <m:t>,</m:t>
                        </m:r>
                        <m:r>
                          <a:rPr lang="zh-CN" altLang="en-US" sz="1800">
                            <a:latin typeface="Cambria Math" panose="02040503050406030204" pitchFamily="18" charset="0"/>
                          </a:rPr>
                          <m:t>𝛽</m:t>
                        </m:r>
                      </m:sub>
                    </m:sSub>
                    <m:r>
                      <a:rPr lang="en-US" altLang="zh-CN" sz="1800">
                        <a:latin typeface="Cambria Math" panose="02040503050406030204" pitchFamily="18" charset="0"/>
                      </a:rPr>
                      <m:t>(</m:t>
                    </m:r>
                    <m:r>
                      <a:rPr lang="en-US" altLang="zh-CN" sz="1800">
                        <a:latin typeface="Cambria Math" panose="02040503050406030204" pitchFamily="18" charset="0"/>
                      </a:rPr>
                      <m:t>𝑞</m:t>
                    </m:r>
                    <m:r>
                      <a:rPr lang="en-US" altLang="zh-CN" sz="1800">
                        <a:latin typeface="Cambria Math" panose="02040503050406030204" pitchFamily="18" charset="0"/>
                      </a:rPr>
                      <m:t>)</m:t>
                    </m:r>
                  </m:oMath>
                </a14:m>
                <a:r>
                  <a:rPr lang="en-US" altLang="zh-CN" sz="1800" dirty="0"/>
                  <a:t> </a:t>
                </a:r>
                <a:r>
                  <a:rPr lang="en-US" altLang="zh-CN" sz="1800" b="0" i="0" u="none" strike="noStrike" baseline="0" dirty="0">
                    <a:latin typeface="NimbusRomNo9L-Regu"/>
                  </a:rPr>
                  <a:t>based on the index needs </a:t>
                </a:r>
                <a:r>
                  <a:rPr lang="en-US" altLang="zh-CN" sz="1800" b="0" i="0" u="none" strike="noStrike" baseline="0" dirty="0">
                    <a:latin typeface="CMR10"/>
                  </a:rPr>
                  <a:t>(</a:t>
                </a:r>
                <a:r>
                  <a:rPr lang="en-US" altLang="zh-CN" sz="1800" b="0" i="0" u="none" strike="noStrike" baseline="0" dirty="0">
                    <a:latin typeface="CMSS10"/>
                  </a:rPr>
                  <a:t>size</a:t>
                </a:r>
                <a:r>
                  <a:rPr lang="en-US" altLang="zh-CN" sz="1800" b="0" i="0" u="none" strike="noStrike" baseline="0" dirty="0">
                    <a:latin typeface="CMR10"/>
                  </a:rPr>
                  <a:t>(</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a:latin typeface="Cambria Math" panose="02040503050406030204" pitchFamily="18" charset="0"/>
                          </a:rPr>
                          <m:t>𝐶</m:t>
                        </m:r>
                      </m:e>
                      <m:sub>
                        <m:r>
                          <a:rPr lang="zh-CN" altLang="en-US" sz="1800">
                            <a:latin typeface="Cambria Math" panose="02040503050406030204" pitchFamily="18" charset="0"/>
                          </a:rPr>
                          <m:t>𝛼</m:t>
                        </m:r>
                        <m:r>
                          <a:rPr lang="en-US" altLang="zh-CN" sz="1800">
                            <a:latin typeface="Cambria Math" panose="02040503050406030204" pitchFamily="18" charset="0"/>
                          </a:rPr>
                          <m:t>,</m:t>
                        </m:r>
                        <m:r>
                          <a:rPr lang="zh-CN" altLang="en-US" sz="1800">
                            <a:latin typeface="Cambria Math" panose="02040503050406030204" pitchFamily="18" charset="0"/>
                          </a:rPr>
                          <m:t>𝛽</m:t>
                        </m:r>
                      </m:sub>
                    </m:sSub>
                    <m:r>
                      <a:rPr lang="en-US" altLang="zh-CN" sz="1800">
                        <a:latin typeface="Cambria Math" panose="02040503050406030204" pitchFamily="18" charset="0"/>
                      </a:rPr>
                      <m:t>(</m:t>
                    </m:r>
                    <m:r>
                      <a:rPr lang="en-US" altLang="zh-CN" sz="1800">
                        <a:latin typeface="Cambria Math" panose="02040503050406030204" pitchFamily="18" charset="0"/>
                      </a:rPr>
                      <m:t>𝑞</m:t>
                    </m:r>
                    <m:r>
                      <a:rPr lang="en-US" altLang="zh-CN" sz="1800">
                        <a:latin typeface="Cambria Math" panose="02040503050406030204" pitchFamily="18" charset="0"/>
                      </a:rPr>
                      <m:t>)</m:t>
                    </m:r>
                  </m:oMath>
                </a14:m>
                <a:r>
                  <a:rPr lang="en-US" altLang="zh-CN" sz="1800" b="0" i="0" u="none" strike="noStrike" baseline="0" dirty="0">
                    <a:latin typeface="CMR10"/>
                  </a:rPr>
                  <a:t>)) </a:t>
                </a:r>
                <a:r>
                  <a:rPr lang="en-US" altLang="zh-CN" sz="1800" b="0" i="0" u="none" strike="noStrike" baseline="0" dirty="0">
                    <a:latin typeface="NimbusRomNo9L-Regu"/>
                  </a:rPr>
                  <a:t>time.</a:t>
                </a:r>
                <a:br>
                  <a:rPr lang="en-US" altLang="zh-CN" dirty="0"/>
                </a:br>
                <a:r>
                  <a:rPr lang="en-US" altLang="zh-CN" sz="1800" b="0" i="0" u="none" strike="noStrike" baseline="0" dirty="0">
                    <a:latin typeface="NimbusRomNo9L-Regu"/>
                  </a:rPr>
                  <a:t>Peeling process</a:t>
                </a:r>
              </a:p>
              <a:p>
                <a:pPr marL="342900" indent="-342900">
                  <a:buAutoNum type="arabicParenR"/>
                </a:pPr>
                <a:r>
                  <a:rPr lang="en-US" altLang="zh-CN" dirty="0"/>
                  <a:t>Retrieve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𝐶</m:t>
                        </m:r>
                      </m:e>
                      <m:sub>
                        <m:r>
                          <a:rPr lang="zh-CN" altLang="en-US" i="1" smtClean="0">
                            <a:solidFill>
                              <a:srgbClr val="000000"/>
                            </a:solidFill>
                            <a:latin typeface="Cambria Math" panose="02040503050406030204" pitchFamily="18" charset="0"/>
                          </a:rPr>
                          <m:t>𝛼</m:t>
                        </m:r>
                        <m:r>
                          <a:rPr lang="en-US" altLang="zh-CN" b="0" i="1" smtClean="0">
                            <a:solidFill>
                              <a:srgbClr val="000000"/>
                            </a:solidFill>
                            <a:latin typeface="Cambria Math" panose="02040503050406030204" pitchFamily="18" charset="0"/>
                          </a:rPr>
                          <m:t>,</m:t>
                        </m:r>
                        <m:r>
                          <a:rPr lang="zh-CN" altLang="en-US" b="0" i="1" smtClean="0">
                            <a:solidFill>
                              <a:srgbClr val="000000"/>
                            </a:solidFill>
                            <a:latin typeface="Cambria Math" panose="02040503050406030204" pitchFamily="18" charset="0"/>
                          </a:rPr>
                          <m:t>𝛽</m:t>
                        </m:r>
                      </m:sub>
                    </m:sSub>
                    <m:r>
                      <a:rPr lang="en-US" altLang="zh-CN" b="0"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𝑞</m:t>
                    </m:r>
                    <m:r>
                      <a:rPr lang="en-US" altLang="zh-CN" b="0" i="1" smtClean="0">
                        <a:solidFill>
                          <a:srgbClr val="000000"/>
                        </a:solidFill>
                        <a:latin typeface="Cambria Math" panose="02040503050406030204" pitchFamily="18" charset="0"/>
                      </a:rPr>
                      <m:t>)</m:t>
                    </m:r>
                  </m:oMath>
                </a14:m>
                <a:r>
                  <a:rPr lang="en-US" altLang="zh-CN" dirty="0"/>
                  <a:t> based on the indexes.</a:t>
                </a:r>
              </a:p>
              <a:p>
                <a:pPr marL="342900" indent="-342900">
                  <a:buAutoNum type="arabicParenR"/>
                </a:pPr>
                <a:r>
                  <a:rPr lang="en-US" altLang="zh-CN" dirty="0"/>
                  <a:t>Sort the edges in </a:t>
                </a:r>
                <a14:m>
                  <m:oMath xmlns:m="http://schemas.openxmlformats.org/officeDocument/2006/math">
                    <m:sSub>
                      <m:sSubPr>
                        <m:ctrlPr>
                          <a:rPr lang="en-US" altLang="zh-CN" i="1">
                            <a:latin typeface="Cambria Math" panose="02040503050406030204" pitchFamily="18" charset="0"/>
                          </a:rPr>
                        </m:ctrlPr>
                      </m:sSubPr>
                      <m:e>
                        <m:r>
                          <a:rPr lang="en-US" altLang="zh-CN">
                            <a:latin typeface="Cambria Math" panose="02040503050406030204" pitchFamily="18" charset="0"/>
                          </a:rPr>
                          <m:t>𝐶</m:t>
                        </m:r>
                      </m:e>
                      <m:sub>
                        <m:r>
                          <a:rPr lang="zh-CN" altLang="en-US">
                            <a:latin typeface="Cambria Math" panose="02040503050406030204" pitchFamily="18" charset="0"/>
                          </a:rPr>
                          <m:t>𝛼</m:t>
                        </m:r>
                        <m:r>
                          <a:rPr lang="en-US" altLang="zh-CN">
                            <a:latin typeface="Cambria Math" panose="02040503050406030204" pitchFamily="18" charset="0"/>
                          </a:rPr>
                          <m:t>,</m:t>
                        </m:r>
                        <m:r>
                          <a:rPr lang="zh-CN" altLang="en-US">
                            <a:latin typeface="Cambria Math" panose="02040503050406030204" pitchFamily="18" charset="0"/>
                          </a:rPr>
                          <m:t>𝛽</m:t>
                        </m:r>
                      </m:sub>
                    </m:sSub>
                    <m:r>
                      <a:rPr lang="en-US" altLang="zh-CN">
                        <a:latin typeface="Cambria Math" panose="02040503050406030204" pitchFamily="18" charset="0"/>
                      </a:rPr>
                      <m:t>(</m:t>
                    </m:r>
                    <m:r>
                      <a:rPr lang="en-US" altLang="zh-CN">
                        <a:latin typeface="Cambria Math" panose="02040503050406030204" pitchFamily="18" charset="0"/>
                      </a:rPr>
                      <m:t>𝑞</m:t>
                    </m:r>
                    <m:r>
                      <a:rPr lang="en-US" altLang="zh-CN">
                        <a:latin typeface="Cambria Math" panose="02040503050406030204" pitchFamily="18" charset="0"/>
                      </a:rPr>
                      <m:t>)</m:t>
                    </m:r>
                  </m:oMath>
                </a14:m>
                <a:r>
                  <a:rPr lang="en-US" altLang="zh-CN" dirty="0"/>
                  <a:t> in non-decreasing order by weights.</a:t>
                </a:r>
              </a:p>
              <a:p>
                <a:pPr marL="342900" indent="-342900">
                  <a:buAutoNum type="arabicParenR"/>
                </a:pPr>
                <a:r>
                  <a:rPr lang="en-US" altLang="zh-CN" dirty="0"/>
                  <a:t>Remove edge with the minimal weigh and remove the edges of vertices which not have enough degree.</a:t>
                </a:r>
              </a:p>
              <a:p>
                <a:pPr marL="342900" indent="-342900">
                  <a:buAutoNum type="arabicParenR"/>
                </a:pPr>
                <a:r>
                  <a:rPr lang="en-US" altLang="zh-CN" dirty="0"/>
                  <a:t>Repeat step1-3 until </a:t>
                </a:r>
                <a14:m>
                  <m:oMath xmlns:m="http://schemas.openxmlformats.org/officeDocument/2006/math">
                    <m:r>
                      <a:rPr lang="en-US" altLang="zh-CN" i="1" dirty="0" smtClean="0">
                        <a:latin typeface="Cambria Math" panose="02040503050406030204" pitchFamily="18" charset="0"/>
                      </a:rPr>
                      <m:t>𝑞</m:t>
                    </m:r>
                  </m:oMath>
                </a14:m>
                <a:r>
                  <a:rPr lang="en-US" altLang="zh-CN" dirty="0"/>
                  <a:t> does not satisfy the degree constrain.</a:t>
                </a:r>
              </a:p>
              <a:p>
                <a:pPr marL="342900" indent="-342900">
                  <a:buAutoNum type="arabicParenR"/>
                </a:pPr>
                <a:r>
                  <a:rPr lang="en-US" altLang="zh-CN" dirty="0"/>
                  <a:t>Remove the vertices without enough degree and run BFS from </a:t>
                </a:r>
                <a14:m>
                  <m:oMath xmlns:m="http://schemas.openxmlformats.org/officeDocument/2006/math">
                    <m:r>
                      <a:rPr lang="en-US" altLang="zh-CN" i="1" dirty="0" smtClean="0">
                        <a:latin typeface="Cambria Math" panose="02040503050406030204" pitchFamily="18" charset="0"/>
                      </a:rPr>
                      <m:t>𝑞</m:t>
                    </m:r>
                  </m:oMath>
                </a14:m>
                <a:r>
                  <a:rPr lang="en-US" altLang="zh-CN" dirty="0"/>
                  <a:t> to get the connected subgraph.</a:t>
                </a:r>
              </a:p>
              <a:p>
                <a:pPr algn="l"/>
                <a:br>
                  <a:rPr lang="en-US" altLang="zh-CN" dirty="0"/>
                </a:br>
                <a:endParaRPr dirty="0"/>
              </a:p>
            </p:txBody>
          </p:sp>
        </mc:Choice>
        <mc:Fallback xmlns="">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algn="l"/>
                <a:br>
                  <a:rPr lang="en-US" altLang="zh-CN" dirty="0"/>
                </a:br>
                <a:r>
                  <a:rPr lang="en-US" altLang="zh-CN" sz="1800" b="0" i="0" u="none" strike="noStrike" baseline="0" dirty="0">
                    <a:latin typeface="NimbusRomNo9L-Regu"/>
                  </a:rPr>
                  <a:t>Retrieving </a:t>
                </a:r>
                <a:r>
                  <a:rPr lang="en-US" altLang="zh-CN" sz="1800" i="0">
                    <a:latin typeface="Cambria Math" panose="02040503050406030204" pitchFamily="18" charset="0"/>
                  </a:rPr>
                  <a:t>𝐶_(</a:t>
                </a:r>
                <a:r>
                  <a:rPr lang="zh-CN" altLang="en-US" sz="1800" i="0">
                    <a:latin typeface="Cambria Math" panose="02040503050406030204" pitchFamily="18" charset="0"/>
                  </a:rPr>
                  <a:t>𝛼</a:t>
                </a:r>
                <a:r>
                  <a:rPr lang="en-US" altLang="zh-CN" sz="1800" i="0">
                    <a:latin typeface="Cambria Math" panose="02040503050406030204" pitchFamily="18" charset="0"/>
                  </a:rPr>
                  <a:t>,</a:t>
                </a:r>
                <a:r>
                  <a:rPr lang="zh-CN" altLang="en-US" sz="1800" i="0">
                    <a:latin typeface="Cambria Math" panose="02040503050406030204" pitchFamily="18" charset="0"/>
                  </a:rPr>
                  <a:t>𝛽</a:t>
                </a:r>
                <a:r>
                  <a:rPr lang="en-US" altLang="zh-CN" sz="1800" i="0">
                    <a:latin typeface="Cambria Math" panose="02040503050406030204" pitchFamily="18" charset="0"/>
                  </a:rPr>
                  <a:t>) (𝑞)</a:t>
                </a:r>
                <a:r>
                  <a:rPr lang="en-US" altLang="zh-CN" sz="1800" dirty="0"/>
                  <a:t> </a:t>
                </a:r>
                <a:r>
                  <a:rPr lang="en-US" altLang="zh-CN" sz="1800" b="0" i="0" u="none" strike="noStrike" baseline="0" dirty="0">
                    <a:latin typeface="NimbusRomNo9L-Regu"/>
                  </a:rPr>
                  <a:t>based on the index needs </a:t>
                </a:r>
                <a:r>
                  <a:rPr lang="en-US" altLang="zh-CN" sz="1800" b="0" i="0" u="none" strike="noStrike" baseline="0" dirty="0">
                    <a:latin typeface="CMR10"/>
                  </a:rPr>
                  <a:t>(</a:t>
                </a:r>
                <a:r>
                  <a:rPr lang="en-US" altLang="zh-CN" sz="1800" b="0" i="0" u="none" strike="noStrike" baseline="0" dirty="0">
                    <a:latin typeface="CMSS10"/>
                  </a:rPr>
                  <a:t>size</a:t>
                </a:r>
                <a:r>
                  <a:rPr lang="en-US" altLang="zh-CN" sz="1800" b="0" i="0" u="none" strike="noStrike" baseline="0" dirty="0">
                    <a:latin typeface="CMR10"/>
                  </a:rPr>
                  <a:t>(</a:t>
                </a:r>
                <a:r>
                  <a:rPr lang="en-US" altLang="zh-CN" sz="1800" i="0">
                    <a:latin typeface="Cambria Math" panose="02040503050406030204" pitchFamily="18" charset="0"/>
                  </a:rPr>
                  <a:t>𝐶_(</a:t>
                </a:r>
                <a:r>
                  <a:rPr lang="zh-CN" altLang="en-US" sz="1800" i="0">
                    <a:latin typeface="Cambria Math" panose="02040503050406030204" pitchFamily="18" charset="0"/>
                  </a:rPr>
                  <a:t>𝛼</a:t>
                </a:r>
                <a:r>
                  <a:rPr lang="en-US" altLang="zh-CN" sz="1800" i="0">
                    <a:latin typeface="Cambria Math" panose="02040503050406030204" pitchFamily="18" charset="0"/>
                  </a:rPr>
                  <a:t>,</a:t>
                </a:r>
                <a:r>
                  <a:rPr lang="zh-CN" altLang="en-US" sz="1800" i="0">
                    <a:latin typeface="Cambria Math" panose="02040503050406030204" pitchFamily="18" charset="0"/>
                  </a:rPr>
                  <a:t>𝛽</a:t>
                </a:r>
                <a:r>
                  <a:rPr lang="en-US" altLang="zh-CN" sz="1800" i="0">
                    <a:latin typeface="Cambria Math" panose="02040503050406030204" pitchFamily="18" charset="0"/>
                  </a:rPr>
                  <a:t>) (𝑞)</a:t>
                </a:r>
                <a:r>
                  <a:rPr lang="en-US" altLang="zh-CN" sz="1800" b="0" i="0" u="none" strike="noStrike" baseline="0" dirty="0">
                    <a:latin typeface="CMR10"/>
                  </a:rPr>
                  <a:t>)) </a:t>
                </a:r>
                <a:r>
                  <a:rPr lang="en-US" altLang="zh-CN" sz="1800" b="0" i="0" u="none" strike="noStrike" baseline="0" dirty="0">
                    <a:latin typeface="NimbusRomNo9L-Regu"/>
                  </a:rPr>
                  <a:t>time.</a:t>
                </a:r>
                <a:br>
                  <a:rPr lang="en-US" altLang="zh-CN" dirty="0"/>
                </a:br>
                <a:r>
                  <a:rPr lang="en-US" altLang="zh-CN" sz="1800" b="0" i="0" u="none" strike="noStrike" baseline="0" dirty="0">
                    <a:latin typeface="NimbusRomNo9L-Regu"/>
                  </a:rPr>
                  <a:t>Peeling process</a:t>
                </a:r>
              </a:p>
              <a:p>
                <a:pPr marL="342900" indent="-342900">
                  <a:buAutoNum type="arabicParenR"/>
                </a:pPr>
                <a:r>
                  <a:rPr lang="en-US" altLang="zh-CN" dirty="0"/>
                  <a:t>Retrieve </a:t>
                </a:r>
                <a:r>
                  <a:rPr lang="en-US" altLang="zh-CN" b="0" i="0">
                    <a:solidFill>
                      <a:srgbClr val="000000"/>
                    </a:solidFill>
                    <a:latin typeface="Cambria Math" panose="02040503050406030204" pitchFamily="18" charset="0"/>
                  </a:rPr>
                  <a:t>𝐶_(</a:t>
                </a:r>
                <a:r>
                  <a:rPr lang="zh-CN" altLang="en-US" i="0">
                    <a:solidFill>
                      <a:srgbClr val="000000"/>
                    </a:solidFill>
                    <a:latin typeface="Cambria Math" panose="02040503050406030204" pitchFamily="18" charset="0"/>
                  </a:rPr>
                  <a:t>𝛼</a:t>
                </a:r>
                <a:r>
                  <a:rPr lang="en-US" altLang="zh-CN" b="0" i="0">
                    <a:solidFill>
                      <a:srgbClr val="000000"/>
                    </a:solidFill>
                    <a:latin typeface="Cambria Math" panose="02040503050406030204" pitchFamily="18" charset="0"/>
                  </a:rPr>
                  <a:t>,</a:t>
                </a:r>
                <a:r>
                  <a:rPr lang="zh-CN" altLang="en-US" b="0" i="0">
                    <a:solidFill>
                      <a:srgbClr val="000000"/>
                    </a:solidFill>
                    <a:latin typeface="Cambria Math" panose="02040503050406030204" pitchFamily="18" charset="0"/>
                  </a:rPr>
                  <a:t>𝛽</a:t>
                </a:r>
                <a:r>
                  <a:rPr lang="en-US" altLang="zh-CN" b="0" i="0">
                    <a:solidFill>
                      <a:srgbClr val="000000"/>
                    </a:solidFill>
                    <a:latin typeface="Cambria Math" panose="02040503050406030204" pitchFamily="18" charset="0"/>
                  </a:rPr>
                  <a:t>) (𝑞)</a:t>
                </a:r>
                <a:r>
                  <a:rPr lang="en-US" altLang="zh-CN" dirty="0"/>
                  <a:t> based on the indexes.</a:t>
                </a:r>
              </a:p>
              <a:p>
                <a:pPr marL="342900" indent="-342900">
                  <a:buAutoNum type="arabicParenR"/>
                </a:pPr>
                <a:r>
                  <a:rPr lang="en-US" altLang="zh-CN" dirty="0"/>
                  <a:t>Sort the edges in </a:t>
                </a:r>
                <a:r>
                  <a:rPr lang="en-US" altLang="zh-CN" i="0">
                    <a:latin typeface="Cambria Math" panose="02040503050406030204" pitchFamily="18" charset="0"/>
                  </a:rPr>
                  <a:t>𝐶_(</a:t>
                </a:r>
                <a:r>
                  <a:rPr lang="zh-CN" altLang="en-US" i="0">
                    <a:latin typeface="Cambria Math" panose="02040503050406030204" pitchFamily="18" charset="0"/>
                  </a:rPr>
                  <a:t>𝛼</a:t>
                </a:r>
                <a:r>
                  <a:rPr lang="en-US" altLang="zh-CN" i="0">
                    <a:latin typeface="Cambria Math" panose="02040503050406030204" pitchFamily="18" charset="0"/>
                  </a:rPr>
                  <a:t>,</a:t>
                </a:r>
                <a:r>
                  <a:rPr lang="zh-CN" altLang="en-US" i="0">
                    <a:latin typeface="Cambria Math" panose="02040503050406030204" pitchFamily="18" charset="0"/>
                  </a:rPr>
                  <a:t>𝛽</a:t>
                </a:r>
                <a:r>
                  <a:rPr lang="en-US" altLang="zh-CN" i="0">
                    <a:latin typeface="Cambria Math" panose="02040503050406030204" pitchFamily="18" charset="0"/>
                  </a:rPr>
                  <a:t>) (𝑞)</a:t>
                </a:r>
                <a:r>
                  <a:rPr lang="en-US" altLang="zh-CN" dirty="0"/>
                  <a:t> in non-decreasing order by weights.</a:t>
                </a:r>
              </a:p>
              <a:p>
                <a:pPr marL="342900" indent="-342900">
                  <a:buAutoNum type="arabicParenR"/>
                </a:pPr>
                <a:r>
                  <a:rPr lang="en-US" altLang="zh-CN" dirty="0"/>
                  <a:t>Remove edge with the minimal weigh and remove the edges of vertices which not have enough degree.</a:t>
                </a:r>
              </a:p>
              <a:p>
                <a:pPr marL="342900" indent="-342900">
                  <a:buAutoNum type="arabicParenR"/>
                </a:pPr>
                <a:r>
                  <a:rPr lang="en-US" altLang="zh-CN" dirty="0"/>
                  <a:t>Repeat step1-3 until </a:t>
                </a:r>
                <a:r>
                  <a:rPr lang="en-US" altLang="zh-CN" i="0" dirty="0">
                    <a:latin typeface="Cambria Math" panose="02040503050406030204" pitchFamily="18" charset="0"/>
                  </a:rPr>
                  <a:t>𝑞</a:t>
                </a:r>
                <a:r>
                  <a:rPr lang="en-US" altLang="zh-CN" dirty="0"/>
                  <a:t> does not satisfy the degree constrain.</a:t>
                </a:r>
              </a:p>
              <a:p>
                <a:pPr marL="342900" indent="-342900">
                  <a:buAutoNum type="arabicParenR"/>
                </a:pPr>
                <a:r>
                  <a:rPr lang="en-US" altLang="zh-CN" dirty="0"/>
                  <a:t>Remove the vertices without enough degree and run BFS from </a:t>
                </a:r>
                <a:r>
                  <a:rPr lang="en-US" altLang="zh-CN" i="0" dirty="0">
                    <a:latin typeface="Cambria Math" panose="02040503050406030204" pitchFamily="18" charset="0"/>
                  </a:rPr>
                  <a:t>𝑞</a:t>
                </a:r>
                <a:r>
                  <a:rPr lang="en-US" altLang="zh-CN" dirty="0"/>
                  <a:t> to get the connected subgraph.</a:t>
                </a:r>
              </a:p>
              <a:p>
                <a:pPr algn="l"/>
                <a:br>
                  <a:rPr lang="en-US" altLang="zh-CN" dirty="0"/>
                </a:br>
                <a:endParaRPr dirty="0"/>
              </a:p>
            </p:txBody>
          </p:sp>
        </mc:Fallback>
      </mc:AlternateContent>
    </p:spTree>
    <p:extLst>
      <p:ext uri="{BB962C8B-B14F-4D97-AF65-F5344CB8AC3E}">
        <p14:creationId xmlns:p14="http://schemas.microsoft.com/office/powerpoint/2010/main" val="585360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mc:AlternateContent xmlns:mc="http://schemas.openxmlformats.org/markup-compatibility/2006" xmlns:a14="http://schemas.microsoft.com/office/drawing/2010/main">
        <mc:Choice Requires="a14">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marL="342900" indent="-342900">
                  <a:lnSpc>
                    <a:spcPct val="150000"/>
                  </a:lnSpc>
                  <a:buFont typeface="Wingdings" panose="05000000000000000000" pitchFamily="2" charset="2"/>
                  <a:buChar char="l"/>
                </a:pPr>
                <a:r>
                  <a:rPr lang="en-US" altLang="zh-CN" dirty="0"/>
                  <a:t>Union-find structure.</a:t>
                </a:r>
              </a:p>
              <a:p>
                <a:pPr marL="342900" indent="-342900">
                  <a:lnSpc>
                    <a:spcPct val="150000"/>
                  </a:lnSpc>
                  <a:buFont typeface="Wingdings" panose="05000000000000000000" pitchFamily="2" charset="2"/>
                  <a:buChar char="l"/>
                </a:pPr>
                <a:r>
                  <a:rPr lang="en-US" altLang="zh-CN" dirty="0"/>
                  <a:t>Continue adding edge until the size grows at least </a:t>
                </a:r>
                <a14:m>
                  <m:oMath xmlns:m="http://schemas.openxmlformats.org/officeDocument/2006/math">
                    <m:r>
                      <a:rPr lang="zh-CN" altLang="en-US" i="1" smtClean="0">
                        <a:latin typeface="Cambria Math" panose="02040503050406030204" pitchFamily="18" charset="0"/>
                      </a:rPr>
                      <m:t>𝜖</m:t>
                    </m:r>
                  </m:oMath>
                </a14:m>
                <a:r>
                  <a:rPr lang="en-US" altLang="zh-CN" dirty="0"/>
                  <a:t> times.</a:t>
                </a:r>
              </a:p>
              <a:p>
                <a:pPr lvl="0" rtl="0">
                  <a:spcBef>
                    <a:spcPts val="0"/>
                  </a:spcBef>
                  <a:buNone/>
                </a:pPr>
                <a:br>
                  <a:rPr lang="en-US" altLang="zh-CN" dirty="0"/>
                </a:br>
                <a:endParaRPr dirty="0"/>
              </a:p>
            </p:txBody>
          </p:sp>
        </mc:Choice>
        <mc:Fallback xmlns="">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marL="342900" indent="-342900">
                  <a:lnSpc>
                    <a:spcPct val="150000"/>
                  </a:lnSpc>
                  <a:buFont typeface="Wingdings" panose="05000000000000000000" pitchFamily="2" charset="2"/>
                  <a:buChar char="l"/>
                </a:pPr>
                <a:r>
                  <a:rPr lang="en-US" altLang="zh-CN" dirty="0"/>
                  <a:t>Union-find structure.</a:t>
                </a:r>
              </a:p>
              <a:p>
                <a:pPr marL="342900" indent="-342900">
                  <a:lnSpc>
                    <a:spcPct val="150000"/>
                  </a:lnSpc>
                  <a:buFont typeface="Wingdings" panose="05000000000000000000" pitchFamily="2" charset="2"/>
                  <a:buChar char="l"/>
                </a:pPr>
                <a:r>
                  <a:rPr lang="en-US" altLang="zh-CN" dirty="0"/>
                  <a:t>Continue adding edge until the size grows at least </a:t>
                </a:r>
                <a:r>
                  <a:rPr lang="zh-CN" altLang="en-US" i="0">
                    <a:latin typeface="Cambria Math" panose="02040503050406030204" pitchFamily="18" charset="0"/>
                  </a:rPr>
                  <a:t>𝜖</a:t>
                </a:r>
                <a:r>
                  <a:rPr lang="en-US" altLang="zh-CN" dirty="0"/>
                  <a:t> times.</a:t>
                </a:r>
              </a:p>
              <a:p>
                <a:pPr lvl="0" rtl="0">
                  <a:spcBef>
                    <a:spcPts val="0"/>
                  </a:spcBef>
                  <a:buNone/>
                </a:pPr>
                <a:br>
                  <a:rPr lang="en-US" altLang="zh-CN" dirty="0"/>
                </a:br>
                <a:endParaRPr dirty="0"/>
              </a:p>
            </p:txBody>
          </p:sp>
        </mc:Fallback>
      </mc:AlternateContent>
    </p:spTree>
    <p:extLst>
      <p:ext uri="{BB962C8B-B14F-4D97-AF65-F5344CB8AC3E}">
        <p14:creationId xmlns:p14="http://schemas.microsoft.com/office/powerpoint/2010/main" val="4268547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595178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730349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556912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196640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57038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r>
              <a:rPr lang="en-US" altLang="zh-CN" sz="1100" b="0" i="0" u="none" strike="noStrike" kern="1200" baseline="0" dirty="0">
                <a:solidFill>
                  <a:schemeClr val="tx1"/>
                </a:solidFill>
                <a:latin typeface="+mn-lt"/>
                <a:ea typeface="+mn-ea"/>
                <a:cs typeface="+mn-cs"/>
              </a:rPr>
              <a:t>When modelling relationships between two different types</a:t>
            </a:r>
          </a:p>
          <a:p>
            <a:r>
              <a:rPr lang="en-US" altLang="zh-CN" sz="1100" b="0" i="0" u="none" strike="noStrike" kern="1200" baseline="0" dirty="0">
                <a:solidFill>
                  <a:schemeClr val="tx1"/>
                </a:solidFill>
                <a:latin typeface="+mn-lt"/>
                <a:ea typeface="+mn-ea"/>
                <a:cs typeface="+mn-cs"/>
              </a:rPr>
              <a:t>of entities, the bipartite network arises naturally as a data</a:t>
            </a:r>
          </a:p>
          <a:p>
            <a:r>
              <a:rPr lang="en-US" altLang="zh-CN" sz="1100" b="0" i="0" u="none" strike="noStrike" kern="1200" baseline="0" dirty="0">
                <a:solidFill>
                  <a:schemeClr val="tx1"/>
                </a:solidFill>
                <a:latin typeface="+mn-lt"/>
                <a:ea typeface="+mn-ea"/>
                <a:cs typeface="+mn-cs"/>
              </a:rPr>
              <a:t>model in many real-world applications. For example,</a:t>
            </a:r>
          </a:p>
          <a:p>
            <a:r>
              <a:rPr lang="en-US" altLang="zh-CN" sz="1100" b="0" i="0" u="none" strike="noStrike" kern="1200" baseline="0" dirty="0">
                <a:solidFill>
                  <a:schemeClr val="tx1"/>
                </a:solidFill>
                <a:latin typeface="+mn-lt"/>
                <a:ea typeface="+mn-ea"/>
                <a:cs typeface="+mn-cs"/>
              </a:rPr>
              <a:t>in online shopping services (e.g., Amazon and Alibaba),</a:t>
            </a:r>
          </a:p>
          <a:p>
            <a:r>
              <a:rPr lang="en-US" altLang="zh-CN" sz="1100" b="0" i="0" u="none" strike="noStrike" kern="1200" baseline="0" dirty="0">
                <a:solidFill>
                  <a:schemeClr val="tx1"/>
                </a:solidFill>
                <a:latin typeface="+mn-lt"/>
                <a:ea typeface="+mn-ea"/>
                <a:cs typeface="+mn-cs"/>
              </a:rPr>
              <a:t>the purchase relationships between users and products can</a:t>
            </a:r>
          </a:p>
          <a:p>
            <a:r>
              <a:rPr lang="en-US" altLang="zh-CN" sz="1100" b="0" i="0" u="none" strike="noStrike" kern="1200" baseline="0" dirty="0">
                <a:solidFill>
                  <a:schemeClr val="tx1"/>
                </a:solidFill>
                <a:latin typeface="+mn-lt"/>
                <a:ea typeface="+mn-ea"/>
                <a:cs typeface="+mn-cs"/>
              </a:rPr>
              <a:t>be modelled as a bipartite network, where users form one</a:t>
            </a:r>
          </a:p>
          <a:p>
            <a:r>
              <a:rPr lang="en-US" altLang="zh-CN" sz="1100" b="0" i="0" u="none" strike="noStrike" kern="1200" baseline="0" dirty="0">
                <a:solidFill>
                  <a:schemeClr val="tx1"/>
                </a:solidFill>
                <a:latin typeface="+mn-lt"/>
                <a:ea typeface="+mn-ea"/>
                <a:cs typeface="+mn-cs"/>
              </a:rPr>
              <a:t>layer, products form the other layer, and the links between</a:t>
            </a:r>
          </a:p>
          <a:p>
            <a:r>
              <a:rPr lang="en-US" altLang="zh-CN" sz="1100" b="0" i="0" u="none" strike="noStrike" kern="1200" baseline="0" dirty="0">
                <a:solidFill>
                  <a:schemeClr val="tx1"/>
                </a:solidFill>
                <a:latin typeface="+mn-lt"/>
                <a:ea typeface="+mn-ea"/>
                <a:cs typeface="+mn-cs"/>
              </a:rPr>
              <a:t>users and productions represent purchase records. Other examples include author-paper </a:t>
            </a:r>
            <a:r>
              <a:rPr lang="en-US" altLang="zh-CN" sz="1100" b="0" i="0" u="none" strike="noStrike" kern="1200" baseline="0" dirty="0" err="1">
                <a:solidFill>
                  <a:schemeClr val="tx1"/>
                </a:solidFill>
                <a:latin typeface="+mn-lt"/>
                <a:ea typeface="+mn-ea"/>
                <a:cs typeface="+mn-cs"/>
              </a:rPr>
              <a:t>relationships,actor</a:t>
            </a:r>
            <a:r>
              <a:rPr lang="en-US" altLang="zh-CN" sz="1100" b="0" i="0" u="none" strike="noStrike" kern="1200" baseline="0" dirty="0">
                <a:solidFill>
                  <a:schemeClr val="tx1"/>
                </a:solidFill>
                <a:latin typeface="+mn-lt"/>
                <a:ea typeface="+mn-ea"/>
                <a:cs typeface="+mn-cs"/>
              </a:rPr>
              <a:t>-movie networks/</a:t>
            </a:r>
            <a:endParaRPr dirty="0"/>
          </a:p>
        </p:txBody>
      </p:sp>
    </p:spTree>
    <p:extLst>
      <p:ext uri="{BB962C8B-B14F-4D97-AF65-F5344CB8AC3E}">
        <p14:creationId xmlns:p14="http://schemas.microsoft.com/office/powerpoint/2010/main" val="3078688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00169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45284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7389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r>
              <a:rPr lang="en-US" altLang="zh-CN" sz="1100" b="0" i="0" u="none" strike="noStrike" kern="1200" baseline="0" dirty="0">
                <a:solidFill>
                  <a:schemeClr val="tx1"/>
                </a:solidFill>
                <a:latin typeface="+mn-lt"/>
                <a:ea typeface="+mn-ea"/>
                <a:cs typeface="+mn-cs"/>
              </a:rPr>
              <a:t>Community structures naturally exist in bipartite networks. Given a query vertex $q$, {\</a:t>
            </a:r>
            <a:r>
              <a:rPr lang="en-US" altLang="zh-CN" sz="1100" b="0" i="0" u="none" strike="noStrike" kern="1200" baseline="0" dirty="0" err="1">
                <a:solidFill>
                  <a:schemeClr val="tx1"/>
                </a:solidFill>
                <a:latin typeface="+mn-lt"/>
                <a:ea typeface="+mn-ea"/>
                <a:cs typeface="+mn-cs"/>
              </a:rPr>
              <a:t>em</a:t>
            </a:r>
            <a:r>
              <a:rPr lang="en-US" altLang="zh-CN" sz="1100" b="0" i="0" u="none" strike="noStrike" kern="1200" baseline="0" dirty="0">
                <a:solidFill>
                  <a:schemeClr val="tx1"/>
                </a:solidFill>
                <a:latin typeface="+mn-lt"/>
                <a:ea typeface="+mn-ea"/>
                <a:cs typeface="+mn-cs"/>
              </a:rPr>
              <a:t> community search} aims to find communities (connected subgraphs) containing $q$ which satisfy specific cohesive constraints. On bipartite graphs, various dense subgraph models are designed (e.g., ($\alpha, \beta$)-core \cite{liu2019,ding2017efficient}, </a:t>
            </a:r>
            <a:r>
              <a:rPr lang="en-US" altLang="zh-CN" sz="1100" b="0" i="0" u="none" strike="noStrike" kern="1200" baseline="0" dirty="0" err="1">
                <a:solidFill>
                  <a:schemeClr val="tx1"/>
                </a:solidFill>
                <a:latin typeface="+mn-lt"/>
                <a:ea typeface="+mn-ea"/>
                <a:cs typeface="+mn-cs"/>
              </a:rPr>
              <a:t>bitruss</a:t>
            </a:r>
            <a:r>
              <a:rPr lang="en-US" altLang="zh-CN" sz="1100" b="0" i="0" u="none" strike="noStrike" kern="1200" baseline="0" dirty="0">
                <a:solidFill>
                  <a:schemeClr val="tx1"/>
                </a:solidFill>
                <a:latin typeface="+mn-lt"/>
                <a:ea typeface="+mn-ea"/>
                <a:cs typeface="+mn-cs"/>
              </a:rPr>
              <a:t> \cite{wang2020efficient,zou2016bitruss, sariyuce2018peeling} and biclique \cite{zhang2014finding}) which can be used as the cohesive measurement of a community. ($\alpha, \beta$)-core is a well-known cohesive subgraph model which i</a:t>
            </a:r>
            <a:r>
              <a:rPr lang="en-US" altLang="zh-CN" dirty="0"/>
              <a:t>mposes</a:t>
            </a:r>
            <a:r>
              <a:rPr lang="en-US" altLang="zh-CN" sz="1100" b="0" i="0" u="none" strike="noStrike" kern="1200" baseline="0" dirty="0">
                <a:solidFill>
                  <a:schemeClr val="tx1"/>
                </a:solidFill>
                <a:latin typeface="+mn-lt"/>
                <a:ea typeface="+mn-ea"/>
                <a:cs typeface="+mn-cs"/>
              </a:rPr>
              <a:t> different degree constraints on different layers.</a:t>
            </a:r>
            <a:endParaRPr dirty="0"/>
          </a:p>
        </p:txBody>
      </p:sp>
    </p:spTree>
    <p:extLst>
      <p:ext uri="{BB962C8B-B14F-4D97-AF65-F5344CB8AC3E}">
        <p14:creationId xmlns:p14="http://schemas.microsoft.com/office/powerpoint/2010/main" val="394573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r>
              <a:rPr lang="en-US" altLang="zh-CN" sz="1100" b="0" i="0" u="none" strike="noStrike" kern="1200" baseline="0" dirty="0">
                <a:solidFill>
                  <a:schemeClr val="tx1"/>
                </a:solidFill>
                <a:latin typeface="+mn-lt"/>
                <a:ea typeface="+mn-ea"/>
                <a:cs typeface="+mn-cs"/>
              </a:rPr>
              <a:t>When modelling relationships between two </a:t>
            </a:r>
            <a:r>
              <a:rPr lang="en-US" altLang="zh-CN" sz="1100" b="0" i="0" u="none" strike="noStrike" kern="1200" baseline="0" dirty="0" err="1">
                <a:solidFill>
                  <a:schemeClr val="tx1"/>
                </a:solidFill>
                <a:latin typeface="+mn-lt"/>
                <a:ea typeface="+mn-ea"/>
                <a:cs typeface="+mn-cs"/>
              </a:rPr>
              <a:t>dierent</a:t>
            </a:r>
            <a:r>
              <a:rPr lang="en-US" altLang="zh-CN" sz="1100" b="0" i="0" u="none" strike="noStrike" kern="1200" baseline="0" dirty="0">
                <a:solidFill>
                  <a:schemeClr val="tx1"/>
                </a:solidFill>
                <a:latin typeface="+mn-lt"/>
                <a:ea typeface="+mn-ea"/>
                <a:cs typeface="+mn-cs"/>
              </a:rPr>
              <a:t> types</a:t>
            </a:r>
          </a:p>
          <a:p>
            <a:r>
              <a:rPr lang="en-US" altLang="zh-CN" sz="1100" b="0" i="0" u="none" strike="noStrike" kern="1200" baseline="0" dirty="0">
                <a:solidFill>
                  <a:schemeClr val="tx1"/>
                </a:solidFill>
                <a:latin typeface="+mn-lt"/>
                <a:ea typeface="+mn-ea"/>
                <a:cs typeface="+mn-cs"/>
              </a:rPr>
              <a:t>of entities, the bipartite network arises naturally as a data</a:t>
            </a:r>
          </a:p>
          <a:p>
            <a:r>
              <a:rPr lang="en-US" altLang="zh-CN" sz="1100" b="0" i="0" u="none" strike="noStrike" kern="1200" baseline="0" dirty="0">
                <a:solidFill>
                  <a:schemeClr val="tx1"/>
                </a:solidFill>
                <a:latin typeface="+mn-lt"/>
                <a:ea typeface="+mn-ea"/>
                <a:cs typeface="+mn-cs"/>
              </a:rPr>
              <a:t>model in many real-world applications. For example,</a:t>
            </a:r>
          </a:p>
          <a:p>
            <a:r>
              <a:rPr lang="en-US" altLang="zh-CN" sz="1100" b="0" i="0" u="none" strike="noStrike" kern="1200" baseline="0" dirty="0">
                <a:solidFill>
                  <a:schemeClr val="tx1"/>
                </a:solidFill>
                <a:latin typeface="+mn-lt"/>
                <a:ea typeface="+mn-ea"/>
                <a:cs typeface="+mn-cs"/>
              </a:rPr>
              <a:t>in online shopping services (e.g., Amazon and Alibaba),</a:t>
            </a:r>
          </a:p>
          <a:p>
            <a:r>
              <a:rPr lang="en-US" altLang="zh-CN" sz="1100" b="0" i="0" u="none" strike="noStrike" kern="1200" baseline="0" dirty="0">
                <a:solidFill>
                  <a:schemeClr val="tx1"/>
                </a:solidFill>
                <a:latin typeface="+mn-lt"/>
                <a:ea typeface="+mn-ea"/>
                <a:cs typeface="+mn-cs"/>
              </a:rPr>
              <a:t>the purchase relationships between users and products can</a:t>
            </a:r>
          </a:p>
          <a:p>
            <a:r>
              <a:rPr lang="en-US" altLang="zh-CN" sz="1100" b="0" i="0" u="none" strike="noStrike" kern="1200" baseline="0" dirty="0">
                <a:solidFill>
                  <a:schemeClr val="tx1"/>
                </a:solidFill>
                <a:latin typeface="+mn-lt"/>
                <a:ea typeface="+mn-ea"/>
                <a:cs typeface="+mn-cs"/>
              </a:rPr>
              <a:t>be modelled as a bipartite network, where users form one</a:t>
            </a:r>
          </a:p>
          <a:p>
            <a:r>
              <a:rPr lang="en-US" altLang="zh-CN" sz="1100" b="0" i="0" u="none" strike="noStrike" kern="1200" baseline="0" dirty="0">
                <a:solidFill>
                  <a:schemeClr val="tx1"/>
                </a:solidFill>
                <a:latin typeface="+mn-lt"/>
                <a:ea typeface="+mn-ea"/>
                <a:cs typeface="+mn-cs"/>
              </a:rPr>
              <a:t>layer, products form the other layer, and the links between</a:t>
            </a:r>
          </a:p>
          <a:p>
            <a:r>
              <a:rPr lang="en-US" altLang="zh-CN" sz="1100" b="0" i="0" u="none" strike="noStrike" kern="1200" baseline="0" dirty="0">
                <a:solidFill>
                  <a:schemeClr val="tx1"/>
                </a:solidFill>
                <a:latin typeface="+mn-lt"/>
                <a:ea typeface="+mn-ea"/>
                <a:cs typeface="+mn-cs"/>
              </a:rPr>
              <a:t>users and productions represent purchase records. Other examples include author-paper </a:t>
            </a:r>
            <a:r>
              <a:rPr lang="en-US" altLang="zh-CN" sz="1100" b="0" i="0" u="none" strike="noStrike" kern="1200" baseline="0" dirty="0" err="1">
                <a:solidFill>
                  <a:schemeClr val="tx1"/>
                </a:solidFill>
                <a:latin typeface="+mn-lt"/>
                <a:ea typeface="+mn-ea"/>
                <a:cs typeface="+mn-cs"/>
              </a:rPr>
              <a:t>relationships,actor</a:t>
            </a:r>
            <a:r>
              <a:rPr lang="en-US" altLang="zh-CN" sz="1100" b="0" i="0" u="none" strike="noStrike" kern="1200" baseline="0" dirty="0">
                <a:solidFill>
                  <a:schemeClr val="tx1"/>
                </a:solidFill>
                <a:latin typeface="+mn-lt"/>
                <a:ea typeface="+mn-ea"/>
                <a:cs typeface="+mn-cs"/>
              </a:rPr>
              <a:t>-movie networks/</a:t>
            </a:r>
            <a:endParaRPr dirty="0"/>
          </a:p>
        </p:txBody>
      </p:sp>
    </p:spTree>
    <p:extLst>
      <p:ext uri="{BB962C8B-B14F-4D97-AF65-F5344CB8AC3E}">
        <p14:creationId xmlns:p14="http://schemas.microsoft.com/office/powerpoint/2010/main" val="351908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r>
              <a:rPr lang="en-US" altLang="zh-CN" sz="1100" b="0" i="0" u="none" strike="noStrike" kern="1200" baseline="0" dirty="0">
                <a:solidFill>
                  <a:schemeClr val="tx1"/>
                </a:solidFill>
                <a:latin typeface="+mn-lt"/>
                <a:ea typeface="+mn-ea"/>
                <a:cs typeface="+mn-cs"/>
              </a:rPr>
              <a:t>However, simply applying these cohesive measurements only ensures the structure cohesiveness of communities but ignores another important characteristic, the weight (or significance) of interactions between the two sets of vertices. For example, ($\alpha, \beta$)-core is defined as the maximal subgraph where each vertex in upper layer has at least $\alpha$ neighbors and each vertex in lower layer has at least $\beta$ neighbors. In the customer-movie network shown in Figure \ref{</a:t>
            </a:r>
            <a:r>
              <a:rPr lang="en-US" altLang="zh-CN" sz="1100" b="0" i="0" u="none" strike="noStrike" kern="1200" baseline="0" dirty="0" err="1">
                <a:solidFill>
                  <a:schemeClr val="tx1"/>
                </a:solidFill>
                <a:latin typeface="+mn-lt"/>
                <a:ea typeface="+mn-ea"/>
                <a:cs typeface="+mn-cs"/>
              </a:rPr>
              <a:t>fig:motivation</a:t>
            </a:r>
            <a:r>
              <a:rPr lang="en-US" altLang="zh-CN" sz="1100" b="0" i="0" u="none" strike="noStrike" kern="1200" baseline="0" dirty="0">
                <a:solidFill>
                  <a:schemeClr val="tx1"/>
                </a:solidFill>
                <a:latin typeface="+mn-lt"/>
                <a:ea typeface="+mn-ea"/>
                <a:cs typeface="+mn-cs"/>
              </a:rPr>
              <a:t>}, each edge has a weight denoting the rating of a user to a movie. If the ($\alpha, \beta$)-core model is applied to search a community of ``Eric'', e.g., the maximal connected subgraph of (3, 2)-core containing ``Eric'', we will get the community formed by the four users and the five movies on the left side. Note that, this community includes ``Alien'' (not liked by ``Andy'' or ``Kane'') and ``Taylor'' (who has less interest in this genre of movies).</a:t>
            </a:r>
            <a:endParaRPr dirty="0"/>
          </a:p>
        </p:txBody>
      </p:sp>
    </p:spTree>
    <p:extLst>
      <p:ext uri="{BB962C8B-B14F-4D97-AF65-F5344CB8AC3E}">
        <p14:creationId xmlns:p14="http://schemas.microsoft.com/office/powerpoint/2010/main" val="309722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algn="l"/>
            <a:br>
              <a:rPr lang="en-US" altLang="zh-CN" dirty="0"/>
            </a:br>
            <a:r>
              <a:rPr lang="en-US" altLang="zh-CN" sz="1800" b="0" i="0" u="none" strike="noStrike" baseline="0" dirty="0">
                <a:latin typeface="NimbusRomNo9L-Regu"/>
              </a:rPr>
              <a:t>For example, in Figure 1, the subgraph in blue color, which excludes “Alien” and “Taylor”, is the significant (3, 2)-community of “Eric”.</a:t>
            </a:r>
            <a:endParaRPr dirty="0"/>
          </a:p>
        </p:txBody>
      </p:sp>
    </p:spTree>
    <p:extLst>
      <p:ext uri="{BB962C8B-B14F-4D97-AF65-F5344CB8AC3E}">
        <p14:creationId xmlns:p14="http://schemas.microsoft.com/office/powerpoint/2010/main" val="361275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r>
              <a:rPr lang="en-US" dirty="0"/>
              <a:t>In social media such as Facebook, there exist fraudulent users who give fake “</a:t>
            </a:r>
            <a:r>
              <a:rPr lang="en-US" dirty="0" err="1"/>
              <a:t>like”s</a:t>
            </a:r>
            <a:r>
              <a:rPr lang="en-US" dirty="0"/>
              <a:t>. Also, with the improvement of the fraud detection techniques, the cost of opening fake accounts is increased, thus frauds cannot rely on too many fake accounts [10]–[12]. Therefore, these malicious users tend to form a closely connected group. Although the size of the cluster of frauds is unknown, the output of </a:t>
            </a:r>
            <a:r>
              <a:rPr lang="en-US" dirty="0" err="1"/>
              <a:t>bitruss</a:t>
            </a:r>
            <a:r>
              <a:rPr lang="en-US" dirty="0"/>
              <a:t> decomposition applied on the bipartite network (e.g., user-page network) can reveal the close communities at different levels of granularity for further investigation.</a:t>
            </a:r>
            <a:endParaRPr dirty="0"/>
          </a:p>
        </p:txBody>
      </p:sp>
    </p:spTree>
    <p:extLst>
      <p:ext uri="{BB962C8B-B14F-4D97-AF65-F5344CB8AC3E}">
        <p14:creationId xmlns:p14="http://schemas.microsoft.com/office/powerpoint/2010/main" val="335156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r>
              <a:rPr lang="en-US" dirty="0"/>
              <a:t>In social media such as Facebook, there exist fraudulent users who give fake “</a:t>
            </a:r>
            <a:r>
              <a:rPr lang="en-US" dirty="0" err="1"/>
              <a:t>like”s</a:t>
            </a:r>
            <a:r>
              <a:rPr lang="en-US" dirty="0"/>
              <a:t>. Also, with the improvement of the fraud detection techniques, the cost of opening fake accounts is increased, thus frauds cannot rely on too many fake accounts [10]–[12]. Therefore, these malicious users tend to form a closely connected group. Although the size of the cluster of frauds is unknown, the output of </a:t>
            </a:r>
            <a:r>
              <a:rPr lang="en-US" dirty="0" err="1"/>
              <a:t>bitruss</a:t>
            </a:r>
            <a:r>
              <a:rPr lang="en-US" dirty="0"/>
              <a:t> decomposition applied on the bipartite network (e.g., user-page network) can reveal the close communities at different levels of granularity for further investigation.</a:t>
            </a:r>
            <a:endParaRPr dirty="0"/>
          </a:p>
        </p:txBody>
      </p:sp>
    </p:spTree>
    <p:extLst>
      <p:ext uri="{BB962C8B-B14F-4D97-AF65-F5344CB8AC3E}">
        <p14:creationId xmlns:p14="http://schemas.microsoft.com/office/powerpoint/2010/main" val="99800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5.png"/><Relationship Id="rId10" Type="http://schemas.openxmlformats.org/officeDocument/2006/relationships/image" Target="../media/image59.sv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3.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0.png"/><Relationship Id="rId11" Type="http://schemas.openxmlformats.org/officeDocument/2006/relationships/image" Target="../media/image61.png"/><Relationship Id="rId10" Type="http://schemas.openxmlformats.org/officeDocument/2006/relationships/image" Target="../media/image600.pn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21.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60.png"/><Relationship Id="rId5" Type="http://schemas.openxmlformats.org/officeDocument/2006/relationships/image" Target="../media/image630.png"/><Relationship Id="rId10" Type="http://schemas.openxmlformats.org/officeDocument/2006/relationships/image" Target="../media/image65.png"/><Relationship Id="rId9" Type="http://schemas.openxmlformats.org/officeDocument/2006/relationships/image" Target="../media/image57.svg"/></Relationships>
</file>

<file path=ppt/slides/_rels/slide16.xml.rels><?xml version="1.0" encoding="UTF-8" standalone="yes"?>
<Relationships xmlns="http://schemas.openxmlformats.org/package/2006/relationships"><Relationship Id="rId8" Type="http://schemas.openxmlformats.org/officeDocument/2006/relationships/image" Target="../media/image660.png"/><Relationship Id="rId13" Type="http://schemas.openxmlformats.org/officeDocument/2006/relationships/image" Target="../media/image57.svg"/><Relationship Id="rId3" Type="http://schemas.openxmlformats.org/officeDocument/2006/relationships/notesSlide" Target="../notesSlides/notesSlide16.xml"/><Relationship Id="rId7" Type="http://schemas.openxmlformats.org/officeDocument/2006/relationships/image" Target="../media/image3.png"/><Relationship Id="rId12" Type="http://schemas.openxmlformats.org/officeDocument/2006/relationships/image" Target="../media/image56.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650.png"/><Relationship Id="rId11" Type="http://schemas.openxmlformats.org/officeDocument/2006/relationships/image" Target="../media/image47.png"/><Relationship Id="rId10" Type="http://schemas.openxmlformats.org/officeDocument/2006/relationships/image" Target="../media/image460.png"/><Relationship Id="rId9" Type="http://schemas.openxmlformats.org/officeDocument/2006/relationships/image" Target="../media/image670.png"/><Relationship Id="rId14" Type="http://schemas.openxmlformats.org/officeDocument/2006/relationships/image" Target="../media/image481.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72.png"/><Relationship Id="rId7" Type="http://schemas.openxmlformats.org/officeDocument/2006/relationships/image" Target="../media/image3.png"/><Relationship Id="rId12" Type="http://schemas.openxmlformats.org/officeDocument/2006/relationships/image" Target="../media/image57.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70.png"/><Relationship Id="rId11" Type="http://schemas.openxmlformats.org/officeDocument/2006/relationships/image" Target="../media/image56.png"/><Relationship Id="rId5" Type="http://schemas.openxmlformats.org/officeDocument/2006/relationships/image" Target="../media/image680.png"/><Relationship Id="rId10" Type="http://schemas.openxmlformats.org/officeDocument/2006/relationships/image" Target="../media/image66.pn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720.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7" Type="http://schemas.openxmlformats.org/officeDocument/2006/relationships/image" Target="../media/image73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480.png"/><Relationship Id="rId10" Type="http://schemas.openxmlformats.org/officeDocument/2006/relationships/image" Target="../media/image760.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20.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52.png"/><Relationship Id="rId11" Type="http://schemas.openxmlformats.org/officeDocument/2006/relationships/image" Target="../media/image531.png"/><Relationship Id="rId10" Type="http://schemas.openxmlformats.org/officeDocument/2006/relationships/image" Target="../media/image57.sv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7" Type="http://schemas.openxmlformats.org/officeDocument/2006/relationships/image" Target="../media/image53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520.png"/><Relationship Id="rId9" Type="http://schemas.openxmlformats.org/officeDocument/2006/relationships/image" Target="../media/image77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90.pn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2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80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850.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4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90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80.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26" Type="http://schemas.openxmlformats.org/officeDocument/2006/relationships/image" Target="../media/image23.svg"/><Relationship Id="rId3" Type="http://schemas.openxmlformats.org/officeDocument/2006/relationships/image" Target="../media/image3.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8.png"/><Relationship Id="rId24" Type="http://schemas.openxmlformats.org/officeDocument/2006/relationships/image" Target="../media/image21.svg"/><Relationship Id="rId15" Type="http://schemas.openxmlformats.org/officeDocument/2006/relationships/image" Target="../media/image12.png"/><Relationship Id="rId23" Type="http://schemas.openxmlformats.org/officeDocument/2006/relationships/image" Target="../media/image25.png"/><Relationship Id="rId10" Type="http://schemas.openxmlformats.org/officeDocument/2006/relationships/image" Target="../media/image7.svg"/><Relationship Id="rId19" Type="http://schemas.openxmlformats.org/officeDocument/2006/relationships/image" Target="../media/image16.png"/><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26" Type="http://schemas.openxmlformats.org/officeDocument/2006/relationships/image" Target="../media/image23.svg"/><Relationship Id="rId3" Type="http://schemas.openxmlformats.org/officeDocument/2006/relationships/image" Target="../media/image3.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8.png"/><Relationship Id="rId24" Type="http://schemas.openxmlformats.org/officeDocument/2006/relationships/image" Target="../media/image21.svg"/><Relationship Id="rId15" Type="http://schemas.openxmlformats.org/officeDocument/2006/relationships/image" Target="../media/image12.png"/><Relationship Id="rId23" Type="http://schemas.openxmlformats.org/officeDocument/2006/relationships/image" Target="../media/image25.png"/><Relationship Id="rId10" Type="http://schemas.openxmlformats.org/officeDocument/2006/relationships/image" Target="../media/image7.svg"/><Relationship Id="rId19" Type="http://schemas.openxmlformats.org/officeDocument/2006/relationships/image" Target="../media/image16.png"/><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image" Target="../media/image19.svg"/><Relationship Id="rId7" Type="http://schemas.openxmlformats.org/officeDocument/2006/relationships/image" Target="../media/image7.svg"/><Relationship Id="rId12" Type="http://schemas.openxmlformats.org/officeDocument/2006/relationships/image" Target="../media/image31.png"/><Relationship Id="rId17" Type="http://schemas.openxmlformats.org/officeDocument/2006/relationships/image" Target="../media/image15.svg"/><Relationship Id="rId25" Type="http://schemas.openxmlformats.org/officeDocument/2006/relationships/image" Target="../media/image23.svg"/><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30.svg"/><Relationship Id="rId24" Type="http://schemas.openxmlformats.org/officeDocument/2006/relationships/image" Target="../media/image22.png"/><Relationship Id="rId5" Type="http://schemas.openxmlformats.org/officeDocument/2006/relationships/image" Target="../media/image5.svg"/><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29.png"/><Relationship Id="rId19" Type="http://schemas.openxmlformats.org/officeDocument/2006/relationships/image" Target="../media/image17.svg"/><Relationship Id="rId4" Type="http://schemas.openxmlformats.org/officeDocument/2006/relationships/image" Target="../media/image4.png"/><Relationship Id="rId9" Type="http://schemas.openxmlformats.org/officeDocument/2006/relationships/image" Target="../media/image28.svg"/><Relationship Id="rId14" Type="http://schemas.openxmlformats.org/officeDocument/2006/relationships/image" Target="../media/image12.png"/><Relationship Id="rId22"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29.png"/><Relationship Id="rId18" Type="http://schemas.openxmlformats.org/officeDocument/2006/relationships/image" Target="../media/image13.svg"/><Relationship Id="rId26" Type="http://schemas.openxmlformats.org/officeDocument/2006/relationships/image" Target="../media/image21.svg"/><Relationship Id="rId3" Type="http://schemas.openxmlformats.org/officeDocument/2006/relationships/image" Target="../media/image3.png"/><Relationship Id="rId21"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28.sv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32.svg"/><Relationship Id="rId20" Type="http://schemas.openxmlformats.org/officeDocument/2006/relationships/image" Target="../media/image15.sv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27.png"/><Relationship Id="rId24" Type="http://schemas.openxmlformats.org/officeDocument/2006/relationships/image" Target="../media/image19.svg"/><Relationship Id="rId15" Type="http://schemas.openxmlformats.org/officeDocument/2006/relationships/image" Target="../media/image31.png"/><Relationship Id="rId23" Type="http://schemas.openxmlformats.org/officeDocument/2006/relationships/image" Target="../media/image18.png"/><Relationship Id="rId28" Type="http://schemas.openxmlformats.org/officeDocument/2006/relationships/image" Target="../media/image23.svg"/><Relationship Id="rId10" Type="http://schemas.openxmlformats.org/officeDocument/2006/relationships/image" Target="../media/image7.svg"/><Relationship Id="rId19" Type="http://schemas.openxmlformats.org/officeDocument/2006/relationships/image" Target="../media/image14.png"/><Relationship Id="rId9" Type="http://schemas.openxmlformats.org/officeDocument/2006/relationships/image" Target="../media/image6.png"/><Relationship Id="rId14" Type="http://schemas.openxmlformats.org/officeDocument/2006/relationships/image" Target="../media/image30.svg"/><Relationship Id="rId22" Type="http://schemas.openxmlformats.org/officeDocument/2006/relationships/image" Target="../media/image17.svg"/><Relationship Id="rId27"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image" Target="../media/image3.png"/><Relationship Id="rId21" Type="http://schemas.openxmlformats.org/officeDocument/2006/relationships/image" Target="../media/image49.sv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notesSlide" Target="../notesSlides/notesSlide8.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15" Type="http://schemas.openxmlformats.org/officeDocument/2006/relationships/image" Target="../media/image43.svg"/><Relationship Id="rId10" Type="http://schemas.openxmlformats.org/officeDocument/2006/relationships/image" Target="../media/image38.png"/><Relationship Id="rId19" Type="http://schemas.openxmlformats.org/officeDocument/2006/relationships/image" Target="../media/image47.sv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78570" y="626200"/>
            <a:ext cx="9317459" cy="1516460"/>
          </a:xfrm>
          <a:prstGeom prst="rect">
            <a:avLst/>
          </a:prstGeom>
        </p:spPr>
        <p:txBody>
          <a:bodyPr lIns="91425" tIns="91425" rIns="91425" bIns="91425" anchor="b" anchorCtr="0">
            <a:noAutofit/>
          </a:bodyPr>
          <a:lstStyle/>
          <a:p>
            <a:pPr lvl="0"/>
            <a:r>
              <a:rPr lang="en-US" sz="4000" b="1" dirty="0">
                <a:latin typeface="Times New Roman" panose="02020603050405020304" pitchFamily="18" charset="0"/>
                <a:cs typeface="Times New Roman" panose="02020603050405020304" pitchFamily="18" charset="0"/>
              </a:rPr>
              <a:t>Efficient and Effective Community Search on Large-scale Bipartite Graphs</a:t>
            </a:r>
            <a:endParaRPr lang="en" sz="4000" b="1" dirty="0">
              <a:latin typeface="Times New Roman" panose="02020603050405020304" pitchFamily="18" charset="0"/>
              <a:cs typeface="Times New Roman" panose="02020603050405020304" pitchFamily="18" charset="0"/>
            </a:endParaRPr>
          </a:p>
        </p:txBody>
      </p:sp>
      <p:sp>
        <p:nvSpPr>
          <p:cNvPr id="55" name="Shape 55"/>
          <p:cNvSpPr txBox="1">
            <a:spLocks noGrp="1"/>
          </p:cNvSpPr>
          <p:nvPr>
            <p:ph type="subTitle" idx="1"/>
          </p:nvPr>
        </p:nvSpPr>
        <p:spPr>
          <a:xfrm>
            <a:off x="431662" y="2846568"/>
            <a:ext cx="8148905" cy="1430553"/>
          </a:xfrm>
          <a:prstGeom prst="rect">
            <a:avLst/>
          </a:prstGeom>
        </p:spPr>
        <p:txBody>
          <a:bodyPr lIns="91425" tIns="91425" rIns="91425" bIns="91425" anchor="t" anchorCtr="0">
            <a:noAutofit/>
          </a:bodyPr>
          <a:lstStyle/>
          <a:p>
            <a:pPr lvl="0"/>
            <a:r>
              <a:rPr lang="en-US" sz="2400" dirty="0">
                <a:solidFill>
                  <a:schemeClr val="tx1"/>
                </a:solidFill>
                <a:latin typeface="Times New Roman" panose="02020603050405020304" pitchFamily="18" charset="0"/>
                <a:cs typeface="Times New Roman" panose="02020603050405020304" pitchFamily="18" charset="0"/>
              </a:rPr>
              <a:t>Kai Wang, </a:t>
            </a:r>
            <a:r>
              <a:rPr lang="en-US" altLang="zh-CN" sz="2400" dirty="0">
                <a:solidFill>
                  <a:schemeClr val="tx1"/>
                </a:solidFill>
                <a:latin typeface="Times New Roman" panose="02020603050405020304" pitchFamily="18" charset="0"/>
                <a:cs typeface="Times New Roman" panose="02020603050405020304" pitchFamily="18" charset="0"/>
              </a:rPr>
              <a:t>Wenjie Zhang, </a:t>
            </a:r>
            <a:r>
              <a:rPr lang="en-US" sz="2400" dirty="0" err="1">
                <a:solidFill>
                  <a:schemeClr val="tx1"/>
                </a:solidFill>
                <a:latin typeface="Times New Roman" panose="02020603050405020304" pitchFamily="18" charset="0"/>
                <a:cs typeface="Times New Roman" panose="02020603050405020304" pitchFamily="18" charset="0"/>
              </a:rPr>
              <a:t>Xuemin</a:t>
            </a:r>
            <a:r>
              <a:rPr lang="en-US" sz="2400" dirty="0">
                <a:solidFill>
                  <a:schemeClr val="tx1"/>
                </a:solidFill>
                <a:latin typeface="Times New Roman" panose="02020603050405020304" pitchFamily="18" charset="0"/>
                <a:cs typeface="Times New Roman" panose="02020603050405020304" pitchFamily="18" charset="0"/>
              </a:rPr>
              <a:t> Lin</a:t>
            </a:r>
            <a:r>
              <a:rPr lang="en-US" altLang="zh-CN" sz="2400" dirty="0">
                <a:solidFill>
                  <a:schemeClr val="tx1"/>
                </a:solidFill>
                <a:latin typeface="Times New Roman" panose="02020603050405020304" pitchFamily="18" charset="0"/>
                <a:cs typeface="Times New Roman" panose="02020603050405020304" pitchFamily="18" charset="0"/>
              </a:rPr>
              <a:t>, </a:t>
            </a:r>
          </a:p>
          <a:p>
            <a:pPr lvl="0"/>
            <a:r>
              <a:rPr lang="en-US" altLang="zh-CN" sz="2400" dirty="0">
                <a:solidFill>
                  <a:schemeClr val="tx1"/>
                </a:solidFill>
                <a:latin typeface="Times New Roman" panose="02020603050405020304" pitchFamily="18" charset="0"/>
                <a:cs typeface="Times New Roman" panose="02020603050405020304" pitchFamily="18" charset="0"/>
              </a:rPr>
              <a:t>Ying Zhang, Lu Qin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Yuting</a:t>
            </a:r>
            <a:r>
              <a:rPr lang="en-US" sz="2400" dirty="0">
                <a:solidFill>
                  <a:schemeClr val="tx1"/>
                </a:solidFill>
                <a:latin typeface="Times New Roman" panose="02020603050405020304" pitchFamily="18" charset="0"/>
                <a:cs typeface="Times New Roman" panose="02020603050405020304" pitchFamily="18" charset="0"/>
              </a:rPr>
              <a:t> Zhang</a:t>
            </a:r>
            <a:endParaRPr lang="en-US" sz="2400" baseline="30000" dirty="0">
              <a:solidFill>
                <a:schemeClr val="tx1"/>
              </a:solidFill>
              <a:latin typeface="Times New Roman" panose="02020603050405020304" pitchFamily="18" charset="0"/>
              <a:cs typeface="Times New Roman" panose="02020603050405020304" pitchFamily="18" charset="0"/>
            </a:endParaRPr>
          </a:p>
        </p:txBody>
      </p:sp>
      <p:pic>
        <p:nvPicPr>
          <p:cNvPr id="4" name="Picture 4" descr="Image result for unsw logo">
            <a:extLst>
              <a:ext uri="{FF2B5EF4-FFF2-40B4-BE49-F238E27FC236}">
                <a16:creationId xmlns:a16="http://schemas.microsoft.com/office/drawing/2014/main" id="{BC37A0F7-411B-4A6C-8B3A-1BC9834160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616" y="4102892"/>
            <a:ext cx="2215376" cy="5803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uts logo">
            <a:extLst>
              <a:ext uri="{FF2B5EF4-FFF2-40B4-BE49-F238E27FC236}">
                <a16:creationId xmlns:a16="http://schemas.microsoft.com/office/drawing/2014/main" id="{BBEBB8EE-C4C9-469F-A08B-833F6516A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021" y="3733774"/>
            <a:ext cx="2276517" cy="127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pPr lvl="0"/>
            <a:r>
              <a:rPr lang="en-US" altLang="zh-CN" dirty="0">
                <a:solidFill>
                  <a:srgbClr val="000000"/>
                </a:solidFill>
              </a:rPr>
              <a:t>Related Works</a:t>
            </a:r>
            <a:endParaRPr lang="en" sz="2400" b="1" dirty="0"/>
          </a:p>
        </p:txBody>
      </p:sp>
      <p:sp>
        <p:nvSpPr>
          <p:cNvPr id="61" name="Shape 61"/>
          <p:cNvSpPr txBox="1">
            <a:spLocks noGrp="1"/>
          </p:cNvSpPr>
          <p:nvPr>
            <p:ph type="body" idx="1"/>
          </p:nvPr>
        </p:nvSpPr>
        <p:spPr>
          <a:xfrm>
            <a:off x="226207" y="989441"/>
            <a:ext cx="8520599" cy="3164617"/>
          </a:xfrm>
          <a:prstGeom prst="rect">
            <a:avLst/>
          </a:prstGeom>
        </p:spPr>
        <p:txBody>
          <a:bodyPr lIns="91425" tIns="91425" rIns="91425" bIns="91425" anchor="t" anchorCtr="0">
            <a:noAutofit/>
          </a:bodyPr>
          <a:lstStyle/>
          <a:p>
            <a:pPr marL="457200" lvl="0" indent="-381000" rtl="0">
              <a:lnSpc>
                <a:spcPct val="100000"/>
              </a:lnSpc>
              <a:spcBef>
                <a:spcPts val="0"/>
              </a:spcBef>
              <a:buClr>
                <a:srgbClr val="000000"/>
              </a:buClr>
              <a:buSzPct val="120000"/>
              <a:buChar char="●"/>
            </a:pPr>
            <a:r>
              <a:rPr lang="en-US" altLang="zh-CN" dirty="0" err="1">
                <a:solidFill>
                  <a:schemeClr val="tx1"/>
                </a:solidFill>
              </a:rPr>
              <a:t>Unipartite</a:t>
            </a:r>
            <a:r>
              <a:rPr lang="en-US" altLang="zh-CN" dirty="0">
                <a:solidFill>
                  <a:schemeClr val="tx1"/>
                </a:solidFill>
              </a:rPr>
              <a:t> networks</a:t>
            </a:r>
          </a:p>
          <a:p>
            <a:pPr marL="76200" lvl="0">
              <a:lnSpc>
                <a:spcPct val="150000"/>
              </a:lnSpc>
              <a:buClr>
                <a:srgbClr val="000000"/>
              </a:buClr>
              <a:buSzPct val="120000"/>
            </a:pPr>
            <a:r>
              <a:rPr lang="en-US" altLang="zh-CN" sz="1600" i="1" dirty="0">
                <a:solidFill>
                  <a:schemeClr val="tx1"/>
                </a:solidFill>
              </a:rPr>
              <a:t>	- cohesive subgraph models: k-core [4], [5], k-truss [6], [7],</a:t>
            </a:r>
            <a:r>
              <a:rPr lang="fr-FR" altLang="zh-CN" sz="1600" i="1" dirty="0">
                <a:solidFill>
                  <a:schemeClr val="tx1"/>
                </a:solidFill>
              </a:rPr>
              <a:t> 				               clique [8], [9]</a:t>
            </a:r>
            <a:r>
              <a:rPr lang="en-US" altLang="zh-CN" sz="1600" i="1" dirty="0">
                <a:solidFill>
                  <a:schemeClr val="tx1"/>
                </a:solidFill>
              </a:rPr>
              <a:t>, …</a:t>
            </a:r>
            <a:endParaRPr lang="en-US" altLang="zh-CN" sz="1600" dirty="0">
              <a:solidFill>
                <a:schemeClr val="tx1"/>
              </a:solidFill>
            </a:endParaRPr>
          </a:p>
          <a:p>
            <a:pPr marL="457200" lvl="0" indent="-381000" rtl="0">
              <a:lnSpc>
                <a:spcPct val="100000"/>
              </a:lnSpc>
              <a:spcBef>
                <a:spcPts val="0"/>
              </a:spcBef>
              <a:buClr>
                <a:srgbClr val="000000"/>
              </a:buClr>
              <a:buSzPct val="120000"/>
              <a:buChar char="●"/>
            </a:pPr>
            <a:r>
              <a:rPr lang="en-US" altLang="zh-CN" dirty="0">
                <a:solidFill>
                  <a:schemeClr val="tx1"/>
                </a:solidFill>
              </a:rPr>
              <a:t>Bipartite networks</a:t>
            </a:r>
            <a:endParaRPr lang="en-US" altLang="zh-CN" sz="1600" dirty="0">
              <a:solidFill>
                <a:schemeClr val="tx1"/>
              </a:solidFill>
            </a:endParaRPr>
          </a:p>
          <a:p>
            <a:pPr marL="76200">
              <a:lnSpc>
                <a:spcPct val="100000"/>
              </a:lnSpc>
              <a:buClr>
                <a:srgbClr val="000000"/>
              </a:buClr>
              <a:buSzPct val="120000"/>
            </a:pPr>
            <a:r>
              <a:rPr lang="en-US" altLang="zh-CN" sz="1600" dirty="0">
                <a:solidFill>
                  <a:schemeClr val="tx1"/>
                </a:solidFill>
              </a:rPr>
              <a:t>		</a:t>
            </a:r>
            <a:r>
              <a:rPr lang="en-US" altLang="zh-CN" sz="1600" i="1" dirty="0">
                <a:solidFill>
                  <a:schemeClr val="tx1"/>
                </a:solidFill>
              </a:rPr>
              <a:t>- core-like models: </a:t>
            </a:r>
            <a:r>
              <a:rPr lang="el-GR" altLang="zh-CN" sz="1600" i="1" dirty="0">
                <a:solidFill>
                  <a:schemeClr val="tx1"/>
                </a:solidFill>
              </a:rPr>
              <a:t> (α, β)-</a:t>
            </a:r>
            <a:r>
              <a:rPr lang="en-US" altLang="zh-CN" sz="1600" i="1" dirty="0">
                <a:solidFill>
                  <a:schemeClr val="tx1"/>
                </a:solidFill>
              </a:rPr>
              <a:t>core [2], [10], …</a:t>
            </a:r>
          </a:p>
          <a:p>
            <a:pPr marL="76200" lvl="0">
              <a:lnSpc>
                <a:spcPct val="100000"/>
              </a:lnSpc>
              <a:buClr>
                <a:srgbClr val="000000"/>
              </a:buClr>
              <a:buSzPct val="120000"/>
            </a:pPr>
            <a:r>
              <a:rPr lang="en-US" altLang="zh-CN" sz="1600" i="1" dirty="0">
                <a:solidFill>
                  <a:schemeClr val="tx1"/>
                </a:solidFill>
              </a:rPr>
              <a:t>		- truss-like model: k-</a:t>
            </a:r>
            <a:r>
              <a:rPr lang="en-US" altLang="zh-CN" sz="1600" i="1" dirty="0" err="1">
                <a:solidFill>
                  <a:schemeClr val="tx1"/>
                </a:solidFill>
              </a:rPr>
              <a:t>bitruss</a:t>
            </a:r>
            <a:r>
              <a:rPr lang="en-US" altLang="zh-CN" sz="1600" i="1" dirty="0">
                <a:solidFill>
                  <a:schemeClr val="tx1"/>
                </a:solidFill>
              </a:rPr>
              <a:t>/k-wing [11], [12], …</a:t>
            </a:r>
          </a:p>
          <a:p>
            <a:pPr marL="76200" lvl="0">
              <a:lnSpc>
                <a:spcPct val="100000"/>
              </a:lnSpc>
              <a:buClr>
                <a:srgbClr val="000000"/>
              </a:buClr>
              <a:buSzPct val="120000"/>
            </a:pPr>
            <a:r>
              <a:rPr lang="en-US" altLang="zh-CN" sz="1600" i="1" dirty="0">
                <a:solidFill>
                  <a:schemeClr val="tx1"/>
                </a:solidFill>
              </a:rPr>
              <a:t>		- clique-like models: biclique [13], …</a:t>
            </a:r>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Tree>
    <p:extLst>
      <p:ext uri="{BB962C8B-B14F-4D97-AF65-F5344CB8AC3E}">
        <p14:creationId xmlns:p14="http://schemas.microsoft.com/office/powerpoint/2010/main" val="417919729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168613"/>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t>Problem Definition</a:t>
            </a:r>
            <a:endParaRPr lang="en" altLang="zh-CN" dirty="0">
              <a:solidFill>
                <a:srgbClr val="000000"/>
              </a:solidFill>
            </a:endParaRPr>
          </a:p>
        </p:txBody>
      </p:sp>
      <p:sp>
        <p:nvSpPr>
          <p:cNvPr id="2" name="灯片编号占位符 1">
            <a:extLst>
              <a:ext uri="{FF2B5EF4-FFF2-40B4-BE49-F238E27FC236}">
                <a16:creationId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11</a:t>
            </a:fld>
            <a:endParaRPr lang="en" dirty="0"/>
          </a:p>
        </p:txBody>
      </p:sp>
      <p:pic>
        <p:nvPicPr>
          <p:cNvPr id="6" name="Shape 63">
            <a:extLst>
              <a:ext uri="{FF2B5EF4-FFF2-40B4-BE49-F238E27FC236}">
                <a16:creationId xmlns:a16="http://schemas.microsoft.com/office/drawing/2014/main" id="{6F919C91-0153-4C05-93B9-85E55CDE020C}"/>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3795E9EA-8238-40F6-A21E-E997C2F68242}"/>
                  </a:ext>
                </a:extLst>
              </p:cNvPr>
              <p:cNvSpPr/>
              <p:nvPr/>
            </p:nvSpPr>
            <p:spPr>
              <a:xfrm>
                <a:off x="318011" y="990845"/>
                <a:ext cx="8838772" cy="615553"/>
              </a:xfrm>
              <a:prstGeom prst="rect">
                <a:avLst/>
              </a:prstGeom>
            </p:spPr>
            <p:txBody>
              <a:bodyPr wrap="square">
                <a:spAutoFit/>
              </a:bodyPr>
              <a:lstStyle/>
              <a:p>
                <a:r>
                  <a:rPr lang="en-US" altLang="zh-CN" sz="1700" b="0" i="0" u="none" strike="noStrike" baseline="0" dirty="0">
                    <a:latin typeface="+mn-lt"/>
                  </a:rPr>
                  <a:t>Given a weighted bipartite graph</a:t>
                </a:r>
                <a:r>
                  <a:rPr lang="en-US" altLang="zh-CN" sz="1700" b="0" i="0" u="none" strike="noStrike" dirty="0">
                    <a:latin typeface="+mn-lt"/>
                  </a:rPr>
                  <a:t> G</a:t>
                </a:r>
                <a:r>
                  <a:rPr lang="en-US" altLang="zh-CN" sz="1700" b="0" i="0" u="none" strike="noStrike" baseline="0" dirty="0">
                    <a:latin typeface="+mn-lt"/>
                  </a:rPr>
                  <a:t>, parameters </a:t>
                </a:r>
                <a14:m>
                  <m:oMath xmlns:m="http://schemas.openxmlformats.org/officeDocument/2006/math">
                    <m:r>
                      <a:rPr lang="zh-CN" altLang="en-US" sz="1700" b="0" i="1" u="none" strike="noStrike" baseline="0" smtClean="0">
                        <a:latin typeface="Cambria Math" panose="02040503050406030204" pitchFamily="18" charset="0"/>
                      </a:rPr>
                      <m:t>𝛼</m:t>
                    </m:r>
                  </m:oMath>
                </a14:m>
                <a:r>
                  <a:rPr lang="en-US" altLang="zh-CN" sz="1700" b="0" i="0" u="none" strike="noStrike" baseline="0" dirty="0">
                    <a:latin typeface="+mn-lt"/>
                  </a:rPr>
                  <a:t>, </a:t>
                </a:r>
                <a14:m>
                  <m:oMath xmlns:m="http://schemas.openxmlformats.org/officeDocument/2006/math">
                    <m:r>
                      <a:rPr lang="zh-CN" altLang="en-US" sz="1700" b="0" i="1" u="none" strike="noStrike" baseline="0" smtClean="0">
                        <a:latin typeface="Cambria Math" panose="02040503050406030204" pitchFamily="18" charset="0"/>
                      </a:rPr>
                      <m:t>𝛽</m:t>
                    </m:r>
                  </m:oMath>
                </a14:m>
                <a:r>
                  <a:rPr lang="en-US" altLang="zh-CN" sz="1700" b="0" i="0" u="none" strike="noStrike" baseline="0" dirty="0">
                    <a:latin typeface="+mn-lt"/>
                  </a:rPr>
                  <a:t> and a query vertex </a:t>
                </a:r>
                <a14:m>
                  <m:oMath xmlns:m="http://schemas.openxmlformats.org/officeDocument/2006/math">
                    <m:r>
                      <a:rPr lang="en-US" altLang="zh-CN" sz="1700" b="0" i="1" u="none" strike="noStrike" baseline="0" dirty="0" smtClean="0">
                        <a:latin typeface="Cambria Math" panose="02040503050406030204" pitchFamily="18" charset="0"/>
                      </a:rPr>
                      <m:t>𝑞</m:t>
                    </m:r>
                  </m:oMath>
                </a14:m>
                <a:r>
                  <a:rPr lang="en-US" altLang="zh-CN" sz="1700" b="0" i="0" u="none" strike="noStrike" baseline="0" dirty="0">
                    <a:latin typeface="+mn-lt"/>
                  </a:rPr>
                  <a:t>, the significant </a:t>
                </a:r>
                <a:r>
                  <a:rPr lang="en-US" altLang="zh-CN" sz="1700" dirty="0">
                    <a:latin typeface="+mn-lt"/>
                  </a:rPr>
                  <a:t>(</a:t>
                </a:r>
                <a14:m>
                  <m:oMath xmlns:m="http://schemas.openxmlformats.org/officeDocument/2006/math">
                    <m:r>
                      <a:rPr lang="zh-CN" altLang="en-US" sz="1700" i="1" dirty="0">
                        <a:latin typeface="Cambria Math" panose="02040503050406030204" pitchFamily="18" charset="0"/>
                      </a:rPr>
                      <m:t>𝛼</m:t>
                    </m:r>
                  </m:oMath>
                </a14:m>
                <a:r>
                  <a:rPr lang="en-US" altLang="zh-CN" sz="1700" dirty="0">
                    <a:latin typeface="+mn-lt"/>
                  </a:rPr>
                  <a:t>,</a:t>
                </a:r>
                <a14:m>
                  <m:oMath xmlns:m="http://schemas.openxmlformats.org/officeDocument/2006/math">
                    <m:r>
                      <a:rPr lang="zh-CN" altLang="en-US" sz="1700" i="1" dirty="0">
                        <a:latin typeface="Cambria Math" panose="02040503050406030204" pitchFamily="18" charset="0"/>
                      </a:rPr>
                      <m:t>𝛽</m:t>
                    </m:r>
                  </m:oMath>
                </a14:m>
                <a:r>
                  <a:rPr lang="en-US" altLang="zh-CN" sz="1700" dirty="0">
                    <a:latin typeface="+mn-lt"/>
                  </a:rPr>
                  <a:t>)</a:t>
                </a:r>
                <a:r>
                  <a:rPr lang="en-US" altLang="zh-CN" sz="1700" b="0" i="0" u="none" strike="noStrike" baseline="0" dirty="0">
                    <a:latin typeface="+mn-lt"/>
                  </a:rPr>
                  <a:t>-community search problem aims to find the significant </a:t>
                </a:r>
                <a:r>
                  <a:rPr lang="en-US" altLang="zh-CN" sz="1700" dirty="0">
                    <a:latin typeface="+mn-lt"/>
                  </a:rPr>
                  <a:t>(</a:t>
                </a:r>
                <a14:m>
                  <m:oMath xmlns:m="http://schemas.openxmlformats.org/officeDocument/2006/math">
                    <m:r>
                      <a:rPr lang="zh-CN" altLang="en-US" sz="1700" i="1" dirty="0">
                        <a:latin typeface="Cambria Math" panose="02040503050406030204" pitchFamily="18" charset="0"/>
                      </a:rPr>
                      <m:t>𝛼</m:t>
                    </m:r>
                  </m:oMath>
                </a14:m>
                <a:r>
                  <a:rPr lang="en-US" altLang="zh-CN" sz="1700" dirty="0">
                    <a:latin typeface="+mn-lt"/>
                  </a:rPr>
                  <a:t>,</a:t>
                </a:r>
                <a14:m>
                  <m:oMath xmlns:m="http://schemas.openxmlformats.org/officeDocument/2006/math">
                    <m:r>
                      <a:rPr lang="zh-CN" altLang="en-US" sz="1700" i="1" dirty="0">
                        <a:latin typeface="Cambria Math" panose="02040503050406030204" pitchFamily="18" charset="0"/>
                      </a:rPr>
                      <m:t>𝛽</m:t>
                    </m:r>
                  </m:oMath>
                </a14:m>
                <a:r>
                  <a:rPr lang="en-US" altLang="zh-CN" sz="1700" dirty="0">
                    <a:latin typeface="+mn-lt"/>
                  </a:rPr>
                  <a:t>)-</a:t>
                </a:r>
                <a:r>
                  <a:rPr lang="en-US" altLang="zh-CN" sz="1700" b="0" i="0" u="none" strike="noStrike" baseline="0" dirty="0">
                    <a:latin typeface="+mn-lt"/>
                  </a:rPr>
                  <a:t>community</a:t>
                </a:r>
                <a:r>
                  <a:rPr lang="en-US" altLang="zh-CN" sz="1700" b="0" i="0" u="none" strike="noStrike" dirty="0">
                    <a:latin typeface="+mn-lt"/>
                  </a:rPr>
                  <a:t> </a:t>
                </a:r>
                <a:r>
                  <a:rPr lang="en-US" altLang="zh-CN" sz="1700" b="0" i="0" u="none" strike="noStrike" baseline="0" dirty="0">
                    <a:latin typeface="+mn-lt"/>
                  </a:rPr>
                  <a:t>in</a:t>
                </a:r>
                <a:r>
                  <a:rPr lang="en-US" altLang="zh-CN" sz="1700" b="0" i="0" u="none" strike="noStrike" dirty="0">
                    <a:latin typeface="+mn-lt"/>
                  </a:rPr>
                  <a:t> G</a:t>
                </a:r>
                <a:r>
                  <a:rPr lang="en-US" altLang="zh-CN" sz="1700" b="0" i="0" u="none" strike="noStrike" baseline="0" dirty="0">
                    <a:latin typeface="+mn-lt"/>
                  </a:rPr>
                  <a:t>.</a:t>
                </a:r>
                <a:endParaRPr lang="en-US" altLang="zh-CN" sz="1700" dirty="0">
                  <a:latin typeface="+mn-lt"/>
                </a:endParaRPr>
              </a:p>
            </p:txBody>
          </p:sp>
        </mc:Choice>
        <mc:Fallback xmlns="">
          <p:sp>
            <p:nvSpPr>
              <p:cNvPr id="4" name="矩形 3">
                <a:extLst>
                  <a:ext uri="{FF2B5EF4-FFF2-40B4-BE49-F238E27FC236}">
                    <a16:creationId xmlns:a16="http://schemas.microsoft.com/office/drawing/2014/main" id="{3795E9EA-8238-40F6-A21E-E997C2F68242}"/>
                  </a:ext>
                </a:extLst>
              </p:cNvPr>
              <p:cNvSpPr>
                <a:spLocks noRot="1" noChangeAspect="1" noMove="1" noResize="1" noEditPoints="1" noAdjustHandles="1" noChangeArrowheads="1" noChangeShapeType="1" noTextEdit="1"/>
              </p:cNvSpPr>
              <p:nvPr/>
            </p:nvSpPr>
            <p:spPr>
              <a:xfrm>
                <a:off x="318011" y="990845"/>
                <a:ext cx="8838772" cy="615553"/>
              </a:xfrm>
              <a:prstGeom prst="rect">
                <a:avLst/>
              </a:prstGeom>
              <a:blipFill>
                <a:blip r:embed="rId6"/>
                <a:stretch>
                  <a:fillRect l="-414" t="-3960" b="-12871"/>
                </a:stretch>
              </a:blipFill>
            </p:spPr>
            <p:txBody>
              <a:bodyPr/>
              <a:lstStyle/>
              <a:p>
                <a:r>
                  <a:rPr lang="zh-CN" altLang="en-US">
                    <a:noFill/>
                  </a:rPr>
                  <a:t> </a:t>
                </a:r>
              </a:p>
            </p:txBody>
          </p:sp>
        </mc:Fallback>
      </mc:AlternateContent>
      <p:pic>
        <p:nvPicPr>
          <p:cNvPr id="13" name="图形 12">
            <a:extLst>
              <a:ext uri="{FF2B5EF4-FFF2-40B4-BE49-F238E27FC236}">
                <a16:creationId xmlns:a16="http://schemas.microsoft.com/office/drawing/2014/main" id="{FB36C518-11D5-4081-A07C-6FF900A524F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3068" t="27322" r="40424" b="23633"/>
          <a:stretch/>
        </p:blipFill>
        <p:spPr>
          <a:xfrm>
            <a:off x="864199" y="1733616"/>
            <a:ext cx="3879946" cy="1906703"/>
          </a:xfrm>
          <a:prstGeom prst="rect">
            <a:avLst/>
          </a:prstGeom>
        </p:spPr>
      </p:pic>
      <p:pic>
        <p:nvPicPr>
          <p:cNvPr id="15" name="图形 14">
            <a:extLst>
              <a:ext uri="{FF2B5EF4-FFF2-40B4-BE49-F238E27FC236}">
                <a16:creationId xmlns:a16="http://schemas.microsoft.com/office/drawing/2014/main" id="{167A9016-56AA-4E5E-9636-D979DA288592}"/>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56176" t="28044" r="10490" b="23137"/>
          <a:stretch/>
        </p:blipFill>
        <p:spPr>
          <a:xfrm>
            <a:off x="5339788" y="1733651"/>
            <a:ext cx="2304847" cy="1911229"/>
          </a:xfrm>
          <a:prstGeom prst="rect">
            <a:avLst/>
          </a:prstGeom>
        </p:spPr>
      </p:pic>
      <p:sp>
        <p:nvSpPr>
          <p:cNvPr id="568" name="文本框 567">
            <a:extLst>
              <a:ext uri="{FF2B5EF4-FFF2-40B4-BE49-F238E27FC236}">
                <a16:creationId xmlns:a16="http://schemas.microsoft.com/office/drawing/2014/main" id="{A97B0F23-B8D0-4934-BC45-3E0959892C06}"/>
              </a:ext>
            </a:extLst>
          </p:cNvPr>
          <p:cNvSpPr txBox="1"/>
          <p:nvPr/>
        </p:nvSpPr>
        <p:spPr>
          <a:xfrm>
            <a:off x="1192837" y="3578191"/>
            <a:ext cx="5384383" cy="307777"/>
          </a:xfrm>
          <a:prstGeom prst="rect">
            <a:avLst/>
          </a:prstGeom>
          <a:noFill/>
        </p:spPr>
        <p:txBody>
          <a:bodyPr wrap="square" rtlCol="0">
            <a:spAutoFit/>
          </a:bodyPr>
          <a:lstStyle/>
          <a:p>
            <a:r>
              <a:rPr lang="en-US" altLang="zh-CN" dirty="0">
                <a:solidFill>
                  <a:schemeClr val="tx1"/>
                </a:solidFill>
                <a:latin typeface="Times New Roman" panose="02020603050405020304" pitchFamily="18" charset="0"/>
                <a:cs typeface="Times New Roman" panose="02020603050405020304" pitchFamily="18" charset="0"/>
              </a:rPr>
              <a:t>Example graph </a:t>
            </a:r>
            <a:r>
              <a:rPr lang="en-US" altLang="zh-CN" i="1" dirty="0">
                <a:solidFill>
                  <a:schemeClr val="tx1"/>
                </a:solidFill>
                <a:latin typeface="Times New Roman" panose="02020603050405020304" pitchFamily="18" charset="0"/>
                <a:cs typeface="Times New Roman" panose="02020603050405020304" pitchFamily="18" charset="0"/>
              </a:rPr>
              <a:t>G</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i="1" dirty="0">
                <a:solidFill>
                  <a:schemeClr val="tx1"/>
                </a:solidFill>
                <a:latin typeface="Times New Roman" panose="02020603050405020304" pitchFamily="18" charset="0"/>
                <a:cs typeface="Times New Roman" panose="02020603050405020304" pitchFamily="18" charset="0"/>
              </a:rPr>
              <a:t>w</a:t>
            </a:r>
            <a:r>
              <a:rPr lang="en-US" altLang="zh-CN" dirty="0">
                <a:solidFill>
                  <a:schemeClr val="tx1"/>
                </a:solidFill>
                <a:latin typeface="Times New Roman" panose="02020603050405020304" pitchFamily="18" charset="0"/>
                <a:cs typeface="Times New Roman" panose="02020603050405020304" pitchFamily="18" charset="0"/>
              </a:rPr>
              <a:t>(</a:t>
            </a:r>
            <a:r>
              <a:rPr lang="en-US" altLang="zh-CN" i="1" dirty="0">
                <a:solidFill>
                  <a:schemeClr val="tx1"/>
                </a:solidFill>
                <a:latin typeface="Times New Roman" panose="02020603050405020304" pitchFamily="18" charset="0"/>
                <a:cs typeface="Times New Roman" panose="02020603050405020304" pitchFamily="18" charset="0"/>
              </a:rPr>
              <a:t>u</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i="1" dirty="0">
                <a:solidFill>
                  <a:schemeClr val="tx1"/>
                </a:solidFill>
                <a:latin typeface="Times New Roman" panose="02020603050405020304" pitchFamily="18" charset="0"/>
                <a:cs typeface="Times New Roman" panose="02020603050405020304" pitchFamily="18" charset="0"/>
              </a:rPr>
              <a:t>v</a:t>
            </a:r>
            <a:r>
              <a:rPr lang="en-US" altLang="zh-CN" dirty="0">
                <a:solidFill>
                  <a:schemeClr val="tx1"/>
                </a:solidFill>
                <a:latin typeface="Times New Roman" panose="02020603050405020304" pitchFamily="18" charset="0"/>
                <a:cs typeface="Times New Roman" panose="02020603050405020304" pitchFamily="18" charset="0"/>
              </a:rPr>
              <a:t>) = 5 * </a:t>
            </a:r>
            <a:r>
              <a:rPr lang="en-US" altLang="zh-CN" i="1" dirty="0">
                <a:solidFill>
                  <a:schemeClr val="tx1"/>
                </a:solidFill>
                <a:latin typeface="Times New Roman" panose="02020603050405020304" pitchFamily="18" charset="0"/>
                <a:cs typeface="Times New Roman" panose="02020603050405020304" pitchFamily="18" charset="0"/>
              </a:rPr>
              <a:t>u.id </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i="1" dirty="0">
                <a:solidFill>
                  <a:schemeClr val="tx1"/>
                </a:solidFill>
                <a:latin typeface="Times New Roman" panose="02020603050405020304" pitchFamily="18" charset="0"/>
                <a:cs typeface="Times New Roman" panose="02020603050405020304" pitchFamily="18" charset="0"/>
              </a:rPr>
              <a:t>v.id</a:t>
            </a:r>
            <a:endParaRPr lang="zh-CN" altLang="en-US" i="1" dirty="0">
              <a:solidFill>
                <a:schemeClr val="tx1"/>
              </a:solidFill>
              <a:latin typeface="Times New Roman" panose="02020603050405020304" pitchFamily="18" charset="0"/>
              <a:cs typeface="Times New Roman" panose="02020603050405020304" pitchFamily="18" charset="0"/>
            </a:endParaRPr>
          </a:p>
        </p:txBody>
      </p:sp>
      <p:sp>
        <p:nvSpPr>
          <p:cNvPr id="569" name="文本框 568">
            <a:extLst>
              <a:ext uri="{FF2B5EF4-FFF2-40B4-BE49-F238E27FC236}">
                <a16:creationId xmlns:a16="http://schemas.microsoft.com/office/drawing/2014/main" id="{4B60DB58-AB4F-4CF7-B6C0-A7E030EAC2F7}"/>
              </a:ext>
            </a:extLst>
          </p:cNvPr>
          <p:cNvSpPr txBox="1"/>
          <p:nvPr/>
        </p:nvSpPr>
        <p:spPr>
          <a:xfrm>
            <a:off x="5160828" y="3599229"/>
            <a:ext cx="4681519" cy="307777"/>
          </a:xfrm>
          <a:prstGeom prst="rect">
            <a:avLst/>
          </a:prstGeom>
          <a:noFill/>
        </p:spPr>
        <p:txBody>
          <a:bodyPr wrap="square" rtlCol="0">
            <a:spAutoFit/>
          </a:bodyPr>
          <a:lstStyle/>
          <a:p>
            <a:r>
              <a:rPr lang="en-US" altLang="zh-CN" dirty="0">
                <a:solidFill>
                  <a:schemeClr val="tx1"/>
                </a:solidFill>
                <a:latin typeface="Times New Roman" panose="02020603050405020304" pitchFamily="18" charset="0"/>
                <a:cs typeface="Times New Roman" panose="02020603050405020304" pitchFamily="18" charset="0"/>
              </a:rPr>
              <a:t>The (2, 2)-community of </a:t>
            </a:r>
            <a:r>
              <a:rPr lang="en-US" altLang="zh-CN" i="1" dirty="0">
                <a:latin typeface="Times New Roman" panose="02020603050405020304" pitchFamily="18" charset="0"/>
                <a:cs typeface="Times New Roman" panose="02020603050405020304" pitchFamily="18" charset="0"/>
              </a:rPr>
              <a:t>u</a:t>
            </a:r>
            <a:r>
              <a:rPr lang="en-US" altLang="zh-CN" sz="900" i="1" dirty="0">
                <a:latin typeface="Times New Roman" panose="02020603050405020304" pitchFamily="18" charset="0"/>
                <a:cs typeface="Times New Roman" panose="02020603050405020304" pitchFamily="18" charset="0"/>
              </a:rPr>
              <a:t>3</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a:t>
            </a:r>
            <a:r>
              <a:rPr lang="en-US" altLang="zh-CN" i="1" dirty="0">
                <a:latin typeface="Times New Roman" panose="02020603050405020304" pitchFamily="18" charset="0"/>
                <a:cs typeface="Times New Roman" panose="02020603050405020304" pitchFamily="18" charset="0"/>
              </a:rPr>
              <a:t> G.</a:t>
            </a:r>
            <a:endParaRPr lang="zh-CN" altLang="en-US" sz="1100" i="1"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484B1E1F-55FC-4730-819D-39AE5FE20A99}"/>
              </a:ext>
            </a:extLst>
          </p:cNvPr>
          <p:cNvSpPr txBox="1"/>
          <p:nvPr/>
        </p:nvSpPr>
        <p:spPr>
          <a:xfrm>
            <a:off x="709748" y="4152655"/>
            <a:ext cx="8007531" cy="738664"/>
          </a:xfrm>
          <a:prstGeom prst="rect">
            <a:avLst/>
          </a:prstGeom>
          <a:noFill/>
        </p:spPr>
        <p:txBody>
          <a:bodyPr wrap="square">
            <a:spAutoFit/>
          </a:bodyPr>
          <a:lstStyle/>
          <a:p>
            <a:r>
              <a:rPr lang="en-US" altLang="zh-CN" dirty="0"/>
              <a:t>Naively, </a:t>
            </a:r>
            <a:r>
              <a:rPr lang="zh-CN" altLang="en-US" dirty="0"/>
              <a:t>we can iteratively remove the vertices without enough neighbors and the edges with small weights from the original graph. </a:t>
            </a:r>
            <a:r>
              <a:rPr lang="en-US" altLang="zh-CN" dirty="0"/>
              <a:t>However, when the graph size is large and there are many vertices and edges that need to be removed, this approach is inefficient.</a:t>
            </a:r>
            <a:endParaRPr lang="zh-CN" altLang="en-US" dirty="0"/>
          </a:p>
        </p:txBody>
      </p:sp>
    </p:spTree>
    <p:extLst>
      <p:ext uri="{BB962C8B-B14F-4D97-AF65-F5344CB8AC3E}">
        <p14:creationId xmlns:p14="http://schemas.microsoft.com/office/powerpoint/2010/main" val="396582610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168613"/>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t>Problem Definition</a:t>
            </a:r>
            <a:endParaRPr lang="en" altLang="zh-CN" dirty="0">
              <a:solidFill>
                <a:srgbClr val="000000"/>
              </a:solidFill>
            </a:endParaRPr>
          </a:p>
        </p:txBody>
      </p:sp>
      <p:sp>
        <p:nvSpPr>
          <p:cNvPr id="2" name="灯片编号占位符 1">
            <a:extLst>
              <a:ext uri="{FF2B5EF4-FFF2-40B4-BE49-F238E27FC236}">
                <a16:creationId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12</a:t>
            </a:fld>
            <a:endParaRPr lang="en" dirty="0"/>
          </a:p>
        </p:txBody>
      </p:sp>
      <p:pic>
        <p:nvPicPr>
          <p:cNvPr id="6" name="Shape 63">
            <a:extLst>
              <a:ext uri="{FF2B5EF4-FFF2-40B4-BE49-F238E27FC236}">
                <a16:creationId xmlns:a16="http://schemas.microsoft.com/office/drawing/2014/main" id="{6F919C91-0153-4C05-93B9-85E55CDE020C}"/>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3795E9EA-8238-40F6-A21E-E997C2F68242}"/>
                  </a:ext>
                </a:extLst>
              </p:cNvPr>
              <p:cNvSpPr/>
              <p:nvPr/>
            </p:nvSpPr>
            <p:spPr>
              <a:xfrm>
                <a:off x="318011" y="990845"/>
                <a:ext cx="8838772" cy="615553"/>
              </a:xfrm>
              <a:prstGeom prst="rect">
                <a:avLst/>
              </a:prstGeom>
            </p:spPr>
            <p:txBody>
              <a:bodyPr wrap="square">
                <a:spAutoFit/>
              </a:bodyPr>
              <a:lstStyle/>
              <a:p>
                <a:r>
                  <a:rPr lang="en-US" altLang="zh-CN" sz="1700" b="0" i="0" u="none" strike="noStrike" baseline="0" dirty="0">
                    <a:latin typeface="+mn-lt"/>
                  </a:rPr>
                  <a:t>Given a weighted bipartite graph G, parameters </a:t>
                </a:r>
                <a14:m>
                  <m:oMath xmlns:m="http://schemas.openxmlformats.org/officeDocument/2006/math">
                    <m:r>
                      <a:rPr lang="zh-CN" altLang="en-US" sz="1700" b="0" i="1" u="none" strike="noStrike" baseline="0" smtClean="0">
                        <a:latin typeface="Cambria Math" panose="02040503050406030204" pitchFamily="18" charset="0"/>
                      </a:rPr>
                      <m:t>𝛼</m:t>
                    </m:r>
                  </m:oMath>
                </a14:m>
                <a:r>
                  <a:rPr lang="en-US" altLang="zh-CN" sz="1700" b="0" i="0" u="none" strike="noStrike" baseline="0" dirty="0">
                    <a:latin typeface="+mn-lt"/>
                  </a:rPr>
                  <a:t>, </a:t>
                </a:r>
                <a14:m>
                  <m:oMath xmlns:m="http://schemas.openxmlformats.org/officeDocument/2006/math">
                    <m:r>
                      <a:rPr lang="zh-CN" altLang="en-US" sz="1700" b="0" i="1" u="none" strike="noStrike" baseline="0" smtClean="0">
                        <a:latin typeface="Cambria Math" panose="02040503050406030204" pitchFamily="18" charset="0"/>
                      </a:rPr>
                      <m:t>𝛽</m:t>
                    </m:r>
                  </m:oMath>
                </a14:m>
                <a:r>
                  <a:rPr lang="en-US" altLang="zh-CN" sz="1700" b="0" i="0" u="none" strike="noStrike" baseline="0" dirty="0">
                    <a:latin typeface="+mn-lt"/>
                  </a:rPr>
                  <a:t> and a query vertex </a:t>
                </a:r>
                <a14:m>
                  <m:oMath xmlns:m="http://schemas.openxmlformats.org/officeDocument/2006/math">
                    <m:r>
                      <a:rPr lang="en-US" altLang="zh-CN" sz="1700" b="0" i="1" u="none" strike="noStrike" baseline="0" dirty="0" smtClean="0">
                        <a:latin typeface="Cambria Math" panose="02040503050406030204" pitchFamily="18" charset="0"/>
                      </a:rPr>
                      <m:t>𝑞</m:t>
                    </m:r>
                  </m:oMath>
                </a14:m>
                <a:r>
                  <a:rPr lang="en-US" altLang="zh-CN" sz="1700" b="0" i="0" u="none" strike="noStrike" baseline="0" dirty="0">
                    <a:latin typeface="+mn-lt"/>
                  </a:rPr>
                  <a:t>, the significant </a:t>
                </a:r>
                <a:r>
                  <a:rPr lang="en-US" altLang="zh-CN" sz="1700" dirty="0">
                    <a:latin typeface="+mn-lt"/>
                  </a:rPr>
                  <a:t>(</a:t>
                </a:r>
                <a14:m>
                  <m:oMath xmlns:m="http://schemas.openxmlformats.org/officeDocument/2006/math">
                    <m:r>
                      <a:rPr lang="zh-CN" altLang="en-US" sz="1700" i="1" dirty="0">
                        <a:latin typeface="Cambria Math" panose="02040503050406030204" pitchFamily="18" charset="0"/>
                      </a:rPr>
                      <m:t>𝛼</m:t>
                    </m:r>
                  </m:oMath>
                </a14:m>
                <a:r>
                  <a:rPr lang="en-US" altLang="zh-CN" sz="1700" dirty="0">
                    <a:latin typeface="+mn-lt"/>
                  </a:rPr>
                  <a:t>,</a:t>
                </a:r>
                <a14:m>
                  <m:oMath xmlns:m="http://schemas.openxmlformats.org/officeDocument/2006/math">
                    <m:r>
                      <a:rPr lang="zh-CN" altLang="en-US" sz="1700" i="1" dirty="0">
                        <a:latin typeface="Cambria Math" panose="02040503050406030204" pitchFamily="18" charset="0"/>
                      </a:rPr>
                      <m:t>𝛽</m:t>
                    </m:r>
                  </m:oMath>
                </a14:m>
                <a:r>
                  <a:rPr lang="en-US" altLang="zh-CN" sz="1700" dirty="0">
                    <a:latin typeface="+mn-lt"/>
                  </a:rPr>
                  <a:t>)</a:t>
                </a:r>
                <a:r>
                  <a:rPr lang="en-US" altLang="zh-CN" sz="1700" b="0" i="0" u="none" strike="noStrike" baseline="0" dirty="0">
                    <a:latin typeface="+mn-lt"/>
                  </a:rPr>
                  <a:t>-community search problem aims to find the significant </a:t>
                </a:r>
                <a:r>
                  <a:rPr lang="en-US" altLang="zh-CN" sz="1700" dirty="0">
                    <a:latin typeface="+mn-lt"/>
                  </a:rPr>
                  <a:t>(</a:t>
                </a:r>
                <a14:m>
                  <m:oMath xmlns:m="http://schemas.openxmlformats.org/officeDocument/2006/math">
                    <m:r>
                      <a:rPr lang="zh-CN" altLang="en-US" sz="1700" i="1" dirty="0">
                        <a:latin typeface="Cambria Math" panose="02040503050406030204" pitchFamily="18" charset="0"/>
                      </a:rPr>
                      <m:t>𝛼</m:t>
                    </m:r>
                  </m:oMath>
                </a14:m>
                <a:r>
                  <a:rPr lang="en-US" altLang="zh-CN" sz="1700" dirty="0">
                    <a:latin typeface="+mn-lt"/>
                  </a:rPr>
                  <a:t>,</a:t>
                </a:r>
                <a14:m>
                  <m:oMath xmlns:m="http://schemas.openxmlformats.org/officeDocument/2006/math">
                    <m:r>
                      <a:rPr lang="zh-CN" altLang="en-US" sz="1700" i="1" dirty="0">
                        <a:latin typeface="Cambria Math" panose="02040503050406030204" pitchFamily="18" charset="0"/>
                      </a:rPr>
                      <m:t>𝛽</m:t>
                    </m:r>
                  </m:oMath>
                </a14:m>
                <a:r>
                  <a:rPr lang="en-US" altLang="zh-CN" sz="1700" dirty="0">
                    <a:latin typeface="+mn-lt"/>
                  </a:rPr>
                  <a:t>)-</a:t>
                </a:r>
                <a:r>
                  <a:rPr lang="en-US" altLang="zh-CN" sz="1700" b="0" i="0" u="none" strike="noStrike" baseline="0" dirty="0">
                    <a:latin typeface="+mn-lt"/>
                  </a:rPr>
                  <a:t>community</a:t>
                </a:r>
                <a:r>
                  <a:rPr lang="en-US" altLang="zh-CN" sz="1700" b="0" i="0" u="none" strike="noStrike" dirty="0">
                    <a:latin typeface="+mn-lt"/>
                  </a:rPr>
                  <a:t> </a:t>
                </a:r>
                <a:r>
                  <a:rPr lang="en-US" altLang="zh-CN" sz="1700" b="0" i="0" u="none" strike="noStrike" baseline="0" dirty="0">
                    <a:latin typeface="+mn-lt"/>
                  </a:rPr>
                  <a:t>in G.</a:t>
                </a:r>
                <a:endParaRPr lang="en-US" altLang="zh-CN" sz="1700" dirty="0">
                  <a:latin typeface="+mn-lt"/>
                </a:endParaRPr>
              </a:p>
            </p:txBody>
          </p:sp>
        </mc:Choice>
        <mc:Fallback xmlns="">
          <p:sp>
            <p:nvSpPr>
              <p:cNvPr id="4" name="矩形 3">
                <a:extLst>
                  <a:ext uri="{FF2B5EF4-FFF2-40B4-BE49-F238E27FC236}">
                    <a16:creationId xmlns:a16="http://schemas.microsoft.com/office/drawing/2014/main" id="{3795E9EA-8238-40F6-A21E-E997C2F68242}"/>
                  </a:ext>
                </a:extLst>
              </p:cNvPr>
              <p:cNvSpPr>
                <a:spLocks noRot="1" noChangeAspect="1" noMove="1" noResize="1" noEditPoints="1" noAdjustHandles="1" noChangeArrowheads="1" noChangeShapeType="1" noTextEdit="1"/>
              </p:cNvSpPr>
              <p:nvPr/>
            </p:nvSpPr>
            <p:spPr>
              <a:xfrm>
                <a:off x="318011" y="990845"/>
                <a:ext cx="8838772" cy="615553"/>
              </a:xfrm>
              <a:prstGeom prst="rect">
                <a:avLst/>
              </a:prstGeom>
              <a:blipFill>
                <a:blip r:embed="rId6"/>
                <a:stretch>
                  <a:fillRect l="-414" t="-3960" b="-12871"/>
                </a:stretch>
              </a:blipFill>
            </p:spPr>
            <p:txBody>
              <a:bodyPr/>
              <a:lstStyle/>
              <a:p>
                <a:r>
                  <a:rPr lang="zh-CN" altLang="en-US">
                    <a:noFill/>
                  </a:rPr>
                  <a:t> </a:t>
                </a:r>
              </a:p>
            </p:txBody>
          </p:sp>
        </mc:Fallback>
      </mc:AlternateContent>
      <p:pic>
        <p:nvPicPr>
          <p:cNvPr id="15" name="图形 14">
            <a:extLst>
              <a:ext uri="{FF2B5EF4-FFF2-40B4-BE49-F238E27FC236}">
                <a16:creationId xmlns:a16="http://schemas.microsoft.com/office/drawing/2014/main" id="{167A9016-56AA-4E5E-9636-D979DA288592}"/>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6176" t="28044" r="10490" b="23137"/>
          <a:stretch/>
        </p:blipFill>
        <p:spPr>
          <a:xfrm>
            <a:off x="5662005" y="2140862"/>
            <a:ext cx="2304847" cy="1911229"/>
          </a:xfrm>
          <a:prstGeom prst="rect">
            <a:avLst/>
          </a:prstGeom>
        </p:spPr>
      </p:pic>
      <mc:AlternateContent xmlns:mc="http://schemas.openxmlformats.org/markup-compatibility/2006" xmlns:a14="http://schemas.microsoft.com/office/drawing/2010/main">
        <mc:Choice Requires="a14">
          <p:sp>
            <p:nvSpPr>
              <p:cNvPr id="567" name="矩形 566">
                <a:extLst>
                  <a:ext uri="{FF2B5EF4-FFF2-40B4-BE49-F238E27FC236}">
                    <a16:creationId xmlns:a16="http://schemas.microsoft.com/office/drawing/2014/main" id="{9E45DA8C-389C-4AB2-80B4-883191089442}"/>
                  </a:ext>
                </a:extLst>
              </p:cNvPr>
              <p:cNvSpPr/>
              <p:nvPr/>
            </p:nvSpPr>
            <p:spPr>
              <a:xfrm>
                <a:off x="311700" y="1691003"/>
                <a:ext cx="5734446" cy="600164"/>
              </a:xfrm>
              <a:prstGeom prst="rect">
                <a:avLst/>
              </a:prstGeom>
            </p:spPr>
            <p:txBody>
              <a:bodyPr wrap="square">
                <a:spAutoFit/>
              </a:bodyPr>
              <a:lstStyle/>
              <a:p>
                <a:r>
                  <a:rPr lang="en-US" altLang="zh-CN" sz="1700" b="1" dirty="0">
                    <a:latin typeface="+mn-lt"/>
                  </a:rPr>
                  <a:t>T</a:t>
                </a:r>
                <a:r>
                  <a:rPr lang="en-US" altLang="zh-CN" sz="1700" b="1" i="0" u="none" strike="noStrike" baseline="0" dirty="0">
                    <a:latin typeface="+mn-lt"/>
                  </a:rPr>
                  <a:t>wo-step framework:</a:t>
                </a:r>
                <a:r>
                  <a:rPr lang="en-US" altLang="zh-CN" sz="1700" b="1" dirty="0">
                    <a:latin typeface="+mn-lt"/>
                  </a:rPr>
                  <a:t> </a:t>
                </a:r>
              </a:p>
              <a:p>
                <a:r>
                  <a:rPr lang="en-US" altLang="zh-CN" sz="1600" b="1" dirty="0">
                    <a:latin typeface="+mn-lt"/>
                  </a:rPr>
                  <a:t>Step 1: Obtain the (</a:t>
                </a:r>
                <a14:m>
                  <m:oMath xmlns:m="http://schemas.openxmlformats.org/officeDocument/2006/math">
                    <m:r>
                      <a:rPr lang="zh-CN" altLang="en-US" sz="1600" b="1" i="1" dirty="0">
                        <a:latin typeface="Cambria Math" panose="02040503050406030204" pitchFamily="18" charset="0"/>
                      </a:rPr>
                      <m:t>𝜶</m:t>
                    </m:r>
                  </m:oMath>
                </a14:m>
                <a:r>
                  <a:rPr lang="en-US" altLang="zh-CN" sz="1600" b="1" dirty="0">
                    <a:latin typeface="+mn-lt"/>
                  </a:rPr>
                  <a:t>,</a:t>
                </a:r>
                <a14:m>
                  <m:oMath xmlns:m="http://schemas.openxmlformats.org/officeDocument/2006/math">
                    <m:r>
                      <a:rPr lang="zh-CN" altLang="en-US" sz="1600" b="1" i="1" dirty="0">
                        <a:latin typeface="Cambria Math" panose="02040503050406030204" pitchFamily="18" charset="0"/>
                      </a:rPr>
                      <m:t>𝜷</m:t>
                    </m:r>
                  </m:oMath>
                </a14:m>
                <a:r>
                  <a:rPr lang="en-US" altLang="zh-CN" sz="1600" b="1" dirty="0">
                    <a:latin typeface="+mn-lt"/>
                  </a:rPr>
                  <a:t>)-community that containing </a:t>
                </a:r>
                <a14:m>
                  <m:oMath xmlns:m="http://schemas.openxmlformats.org/officeDocument/2006/math">
                    <m:r>
                      <a:rPr lang="en-US" altLang="zh-CN" sz="1600" b="1" i="1" dirty="0" smtClean="0">
                        <a:latin typeface="Cambria Math" panose="02040503050406030204" pitchFamily="18" charset="0"/>
                      </a:rPr>
                      <m:t>𝒒</m:t>
                    </m:r>
                  </m:oMath>
                </a14:m>
                <a:r>
                  <a:rPr lang="en-US" altLang="zh-CN" sz="1600" b="1" dirty="0">
                    <a:latin typeface="+mn-lt"/>
                  </a:rPr>
                  <a:t>.</a:t>
                </a:r>
              </a:p>
            </p:txBody>
          </p:sp>
        </mc:Choice>
        <mc:Fallback xmlns="">
          <p:sp>
            <p:nvSpPr>
              <p:cNvPr id="567" name="矩形 566">
                <a:extLst>
                  <a:ext uri="{FF2B5EF4-FFF2-40B4-BE49-F238E27FC236}">
                    <a16:creationId xmlns:a16="http://schemas.microsoft.com/office/drawing/2014/main" id="{9E45DA8C-389C-4AB2-80B4-883191089442}"/>
                  </a:ext>
                </a:extLst>
              </p:cNvPr>
              <p:cNvSpPr>
                <a:spLocks noRot="1" noChangeAspect="1" noMove="1" noResize="1" noEditPoints="1" noAdjustHandles="1" noChangeArrowheads="1" noChangeShapeType="1" noTextEdit="1"/>
              </p:cNvSpPr>
              <p:nvPr/>
            </p:nvSpPr>
            <p:spPr>
              <a:xfrm>
                <a:off x="311700" y="1691003"/>
                <a:ext cx="5734446" cy="600164"/>
              </a:xfrm>
              <a:prstGeom prst="rect">
                <a:avLst/>
              </a:prstGeom>
              <a:blipFill>
                <a:blip r:embed="rId9"/>
                <a:stretch>
                  <a:fillRect l="-638" t="-3030" b="-12121"/>
                </a:stretch>
              </a:blipFill>
            </p:spPr>
            <p:txBody>
              <a:bodyPr/>
              <a:lstStyle/>
              <a:p>
                <a:r>
                  <a:rPr lang="zh-CN" altLang="en-US">
                    <a:noFill/>
                  </a:rPr>
                  <a:t> </a:t>
                </a:r>
              </a:p>
            </p:txBody>
          </p:sp>
        </mc:Fallback>
      </mc:AlternateContent>
      <p:sp>
        <p:nvSpPr>
          <p:cNvPr id="569" name="文本框 568">
            <a:extLst>
              <a:ext uri="{FF2B5EF4-FFF2-40B4-BE49-F238E27FC236}">
                <a16:creationId xmlns:a16="http://schemas.microsoft.com/office/drawing/2014/main" id="{4B60DB58-AB4F-4CF7-B6C0-A7E030EAC2F7}"/>
              </a:ext>
            </a:extLst>
          </p:cNvPr>
          <p:cNvSpPr txBox="1"/>
          <p:nvPr/>
        </p:nvSpPr>
        <p:spPr>
          <a:xfrm>
            <a:off x="5483045" y="4006440"/>
            <a:ext cx="4681519" cy="307777"/>
          </a:xfrm>
          <a:prstGeom prst="rect">
            <a:avLst/>
          </a:prstGeom>
          <a:noFill/>
        </p:spPr>
        <p:txBody>
          <a:bodyPr wrap="square" rtlCol="0">
            <a:spAutoFit/>
          </a:bodyPr>
          <a:lstStyle/>
          <a:p>
            <a:r>
              <a:rPr lang="en-US" altLang="zh-CN" dirty="0">
                <a:solidFill>
                  <a:schemeClr val="tx1"/>
                </a:solidFill>
                <a:latin typeface="Times New Roman" panose="02020603050405020304" pitchFamily="18" charset="0"/>
                <a:cs typeface="Times New Roman" panose="02020603050405020304" pitchFamily="18" charset="0"/>
              </a:rPr>
              <a:t>The (2, 2)-community of </a:t>
            </a:r>
            <a:r>
              <a:rPr lang="en-US" altLang="zh-CN" i="1" dirty="0">
                <a:latin typeface="Times New Roman" panose="02020603050405020304" pitchFamily="18" charset="0"/>
                <a:cs typeface="Times New Roman" panose="02020603050405020304" pitchFamily="18" charset="0"/>
              </a:rPr>
              <a:t>u</a:t>
            </a:r>
            <a:r>
              <a:rPr lang="en-US" altLang="zh-CN" sz="900" i="1" dirty="0">
                <a:latin typeface="Times New Roman" panose="02020603050405020304" pitchFamily="18" charset="0"/>
                <a:cs typeface="Times New Roman" panose="02020603050405020304" pitchFamily="18" charset="0"/>
              </a:rPr>
              <a:t>3</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a:t>
            </a:r>
            <a:r>
              <a:rPr lang="en-US" altLang="zh-CN" i="1" dirty="0">
                <a:latin typeface="Times New Roman" panose="02020603050405020304" pitchFamily="18" charset="0"/>
                <a:cs typeface="Times New Roman" panose="02020603050405020304" pitchFamily="18" charset="0"/>
              </a:rPr>
              <a:t> G.</a:t>
            </a:r>
            <a:endParaRPr lang="zh-CN" altLang="en-US" sz="11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1B177B0-5142-4FEF-8363-F33ED2E78081}"/>
                  </a:ext>
                </a:extLst>
              </p:cNvPr>
              <p:cNvSpPr txBox="1"/>
              <p:nvPr/>
            </p:nvSpPr>
            <p:spPr>
              <a:xfrm>
                <a:off x="311700" y="2294751"/>
                <a:ext cx="4920342" cy="1948610"/>
              </a:xfrm>
              <a:prstGeom prst="rect">
                <a:avLst/>
              </a:prstGeom>
              <a:noFill/>
            </p:spPr>
            <p:txBody>
              <a:bodyPr wrap="square">
                <a:spAutoFit/>
              </a:bodyPr>
              <a:lstStyle/>
              <a:p>
                <a:r>
                  <a:rPr lang="en-US" altLang="zh-CN" sz="1600" kern="1200" dirty="0">
                    <a:solidFill>
                      <a:schemeClr val="tx1"/>
                    </a:solidFill>
                  </a:rPr>
                  <a:t>In [2], the authors propose the bi-core index which can obtain the vertex set of the (</a:t>
                </a:r>
                <a:r>
                  <a:rPr lang="zh-CN" altLang="en-US" sz="1600" kern="1200" dirty="0">
                    <a:solidFill>
                      <a:schemeClr val="tx1"/>
                    </a:solidFill>
                  </a:rPr>
                  <a:t>𝛼</a:t>
                </a:r>
                <a:r>
                  <a:rPr lang="en-US" altLang="zh-CN" sz="1600" kern="1200" dirty="0">
                    <a:solidFill>
                      <a:schemeClr val="tx1"/>
                    </a:solidFill>
                  </a:rPr>
                  <a:t>,</a:t>
                </a:r>
                <a:r>
                  <a:rPr lang="zh-CN" altLang="en-US" sz="1600" kern="1200" dirty="0">
                    <a:solidFill>
                      <a:schemeClr val="tx1"/>
                    </a:solidFill>
                  </a:rPr>
                  <a:t>𝛽</a:t>
                </a:r>
                <a:r>
                  <a:rPr lang="en-US" altLang="zh-CN" sz="1600" kern="1200" dirty="0">
                    <a:solidFill>
                      <a:schemeClr val="tx1"/>
                    </a:solidFill>
                  </a:rPr>
                  <a:t>)-core (i.e., </a:t>
                </a:r>
                <a14:m>
                  <m:oMath xmlns:m="http://schemas.openxmlformats.org/officeDocument/2006/math">
                    <m:r>
                      <a:rPr lang="en-US" altLang="zh-CN" sz="1600" i="1" kern="1200" dirty="0" smtClean="0">
                        <a:solidFill>
                          <a:schemeClr val="tx1"/>
                        </a:solidFill>
                        <a:latin typeface="Cambria Math" panose="02040503050406030204" pitchFamily="18" charset="0"/>
                      </a:rPr>
                      <m:t>𝑉</m:t>
                    </m:r>
                  </m:oMath>
                </a14:m>
                <a:r>
                  <a:rPr lang="en-US" altLang="zh-CN" sz="1600" kern="1200" dirty="0">
                    <a:solidFill>
                      <a:schemeClr val="tx1"/>
                    </a:solidFill>
                  </a:rPr>
                  <a:t>((</a:t>
                </a:r>
                <a:r>
                  <a:rPr lang="zh-CN" altLang="en-US" sz="1600" kern="1200" dirty="0">
                    <a:solidFill>
                      <a:schemeClr val="tx1"/>
                    </a:solidFill>
                  </a:rPr>
                  <a:t>𝛼</a:t>
                </a:r>
                <a:r>
                  <a:rPr lang="en-US" altLang="zh-CN" sz="1600" kern="1200" dirty="0">
                    <a:solidFill>
                      <a:schemeClr val="tx1"/>
                    </a:solidFill>
                  </a:rPr>
                  <a:t>,</a:t>
                </a:r>
                <a:r>
                  <a:rPr lang="zh-CN" altLang="en-US" sz="1600" kern="1200" dirty="0">
                    <a:solidFill>
                      <a:schemeClr val="tx1"/>
                    </a:solidFill>
                  </a:rPr>
                  <a:t>𝛽</a:t>
                </a:r>
                <a:r>
                  <a:rPr lang="en-US" altLang="zh-CN" sz="1600" kern="1200" dirty="0">
                    <a:solidFill>
                      <a:schemeClr val="tx1"/>
                    </a:solidFill>
                  </a:rPr>
                  <a:t>)-core)) in optimal time. However, to obtain </a:t>
                </a:r>
                <a14:m>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𝐶</m:t>
                        </m:r>
                      </m:e>
                      <m:sub>
                        <m:r>
                          <a:rPr lang="zh-CN" altLang="en-US" sz="1600" i="1">
                            <a:solidFill>
                              <a:schemeClr val="tx1"/>
                            </a:solidFill>
                            <a:latin typeface="Cambria Math" panose="02040503050406030204" pitchFamily="18" charset="0"/>
                          </a:rPr>
                          <m:t>𝛼</m:t>
                        </m:r>
                        <m:r>
                          <a:rPr lang="en-US" altLang="zh-CN" sz="1600" i="1">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𝛽</m:t>
                        </m:r>
                      </m:sub>
                    </m:sSub>
                    <m:d>
                      <m:dPr>
                        <m:ctrlPr>
                          <a:rPr lang="en-US" altLang="zh-CN" sz="1600" i="1">
                            <a:solidFill>
                              <a:schemeClr val="tx1"/>
                            </a:solidFill>
                            <a:latin typeface="Cambria Math" panose="02040503050406030204" pitchFamily="18" charset="0"/>
                          </a:rPr>
                        </m:ctrlPr>
                      </m:dPr>
                      <m:e>
                        <m:r>
                          <a:rPr lang="en-US" altLang="zh-CN" sz="1600" i="1">
                            <a:solidFill>
                              <a:schemeClr val="tx1"/>
                            </a:solidFill>
                            <a:latin typeface="Cambria Math" panose="02040503050406030204" pitchFamily="18" charset="0"/>
                          </a:rPr>
                          <m:t>𝑞</m:t>
                        </m:r>
                      </m:e>
                    </m:d>
                  </m:oMath>
                </a14:m>
                <a:r>
                  <a:rPr lang="en-US" altLang="zh-CN" sz="1600" kern="1200" dirty="0">
                    <a:solidFill>
                      <a:schemeClr val="tx1"/>
                    </a:solidFill>
                  </a:rPr>
                  <a:t> after having </a:t>
                </a:r>
                <a14:m>
                  <m:oMath xmlns:m="http://schemas.openxmlformats.org/officeDocument/2006/math">
                    <m:r>
                      <a:rPr lang="en-US" altLang="zh-CN" sz="1600" i="1" kern="1200" dirty="0" smtClean="0">
                        <a:solidFill>
                          <a:schemeClr val="tx1"/>
                        </a:solidFill>
                        <a:latin typeface="Cambria Math" panose="02040503050406030204" pitchFamily="18" charset="0"/>
                      </a:rPr>
                      <m:t>𝑉</m:t>
                    </m:r>
                  </m:oMath>
                </a14:m>
                <a:r>
                  <a:rPr lang="en-US" altLang="zh-CN" sz="1600" kern="1200" dirty="0">
                    <a:solidFill>
                      <a:schemeClr val="tx1"/>
                    </a:solidFill>
                  </a:rPr>
                  <a:t>((</a:t>
                </a:r>
                <a:r>
                  <a:rPr lang="zh-CN" altLang="en-US" sz="1600" kern="1200" dirty="0">
                    <a:solidFill>
                      <a:schemeClr val="tx1"/>
                    </a:solidFill>
                  </a:rPr>
                  <a:t>𝛼</a:t>
                </a:r>
                <a:r>
                  <a:rPr lang="en-US" altLang="zh-CN" sz="1600" kern="1200" dirty="0">
                    <a:solidFill>
                      <a:schemeClr val="tx1"/>
                    </a:solidFill>
                  </a:rPr>
                  <a:t>,</a:t>
                </a:r>
                <a:r>
                  <a:rPr lang="zh-CN" altLang="en-US" sz="1600" kern="1200" dirty="0">
                    <a:solidFill>
                      <a:schemeClr val="tx1"/>
                    </a:solidFill>
                  </a:rPr>
                  <a:t>𝛽</a:t>
                </a:r>
                <a:r>
                  <a:rPr lang="en-US" altLang="zh-CN" sz="1600" kern="1200" dirty="0">
                    <a:solidFill>
                      <a:schemeClr val="tx1"/>
                    </a:solidFill>
                  </a:rPr>
                  <a:t>)-core), we still need to traverse all the neighbors of each vertex in </a:t>
                </a:r>
                <a14:m>
                  <m:oMath xmlns:m="http://schemas.openxmlformats.org/officeDocument/2006/math">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𝐶</m:t>
                        </m:r>
                      </m:e>
                      <m:sub>
                        <m:r>
                          <a:rPr lang="zh-CN" altLang="en-US" sz="1600" i="1">
                            <a:solidFill>
                              <a:schemeClr val="tx1"/>
                            </a:solidFill>
                            <a:latin typeface="Cambria Math" panose="02040503050406030204" pitchFamily="18" charset="0"/>
                          </a:rPr>
                          <m:t>𝛼</m:t>
                        </m:r>
                        <m:r>
                          <a:rPr lang="en-US" altLang="zh-CN" sz="1600" i="1">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𝛽</m:t>
                        </m:r>
                      </m:sub>
                    </m:sSub>
                    <m:d>
                      <m:dPr>
                        <m:ctrlPr>
                          <a:rPr lang="en-US" altLang="zh-CN" sz="1600" i="1">
                            <a:solidFill>
                              <a:schemeClr val="tx1"/>
                            </a:solidFill>
                            <a:latin typeface="Cambria Math" panose="02040503050406030204" pitchFamily="18" charset="0"/>
                          </a:rPr>
                        </m:ctrlPr>
                      </m:dPr>
                      <m:e>
                        <m:r>
                          <a:rPr lang="en-US" altLang="zh-CN" sz="1600" i="1">
                            <a:solidFill>
                              <a:schemeClr val="tx1"/>
                            </a:solidFill>
                            <a:latin typeface="Cambria Math" panose="02040503050406030204" pitchFamily="18" charset="0"/>
                          </a:rPr>
                          <m:t>𝑞</m:t>
                        </m:r>
                      </m:e>
                    </m:d>
                  </m:oMath>
                </a14:m>
                <a:r>
                  <a:rPr lang="en-US" altLang="zh-CN" sz="1600" kern="1200" dirty="0">
                    <a:solidFill>
                      <a:schemeClr val="tx1"/>
                    </a:solidFill>
                  </a:rPr>
                  <a:t>(starting from the query vertex) including those neighbors which are not in </a:t>
                </a:r>
                <a14:m>
                  <m:oMath xmlns:m="http://schemas.openxmlformats.org/officeDocument/2006/math">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𝐶</m:t>
                        </m:r>
                      </m:e>
                      <m:sub>
                        <m:r>
                          <a:rPr lang="zh-CN" altLang="en-US" sz="1600" i="1">
                            <a:solidFill>
                              <a:schemeClr val="tx1"/>
                            </a:solidFill>
                            <a:latin typeface="Cambria Math" panose="02040503050406030204" pitchFamily="18" charset="0"/>
                          </a:rPr>
                          <m:t>𝛼</m:t>
                        </m:r>
                        <m:r>
                          <a:rPr lang="en-US" altLang="zh-CN" sz="1600" i="1">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𝛽</m:t>
                        </m:r>
                      </m:sub>
                    </m:sSub>
                    <m:d>
                      <m:dPr>
                        <m:ctrlPr>
                          <a:rPr lang="en-US" altLang="zh-CN" sz="1600" i="1">
                            <a:solidFill>
                              <a:schemeClr val="tx1"/>
                            </a:solidFill>
                            <a:latin typeface="Cambria Math" panose="02040503050406030204" pitchFamily="18" charset="0"/>
                          </a:rPr>
                        </m:ctrlPr>
                      </m:dPr>
                      <m:e>
                        <m:r>
                          <a:rPr lang="en-US" altLang="zh-CN" sz="1600" i="1">
                            <a:solidFill>
                              <a:schemeClr val="tx1"/>
                            </a:solidFill>
                            <a:latin typeface="Cambria Math" panose="02040503050406030204" pitchFamily="18" charset="0"/>
                          </a:rPr>
                          <m:t>𝑞</m:t>
                        </m:r>
                      </m:e>
                    </m:d>
                  </m:oMath>
                </a14:m>
                <a:r>
                  <a:rPr lang="en-US" altLang="zh-CN" sz="1600" kern="1200" dirty="0">
                    <a:solidFill>
                      <a:schemeClr val="tx1"/>
                    </a:solidFill>
                  </a:rPr>
                  <a:t>.</a:t>
                </a:r>
                <a:endParaRPr lang="zh-CN" altLang="en-US" sz="1600" dirty="0">
                  <a:solidFill>
                    <a:schemeClr val="tx1"/>
                  </a:solidFill>
                </a:endParaRPr>
              </a:p>
            </p:txBody>
          </p:sp>
        </mc:Choice>
        <mc:Fallback xmlns="">
          <p:sp>
            <p:nvSpPr>
              <p:cNvPr id="12" name="文本框 11">
                <a:extLst>
                  <a:ext uri="{FF2B5EF4-FFF2-40B4-BE49-F238E27FC236}">
                    <a16:creationId xmlns:a16="http://schemas.microsoft.com/office/drawing/2014/main" id="{E1B177B0-5142-4FEF-8363-F33ED2E78081}"/>
                  </a:ext>
                </a:extLst>
              </p:cNvPr>
              <p:cNvSpPr txBox="1">
                <a:spLocks noRot="1" noChangeAspect="1" noMove="1" noResize="1" noEditPoints="1" noAdjustHandles="1" noChangeArrowheads="1" noChangeShapeType="1" noTextEdit="1"/>
              </p:cNvSpPr>
              <p:nvPr/>
            </p:nvSpPr>
            <p:spPr>
              <a:xfrm>
                <a:off x="311700" y="2294751"/>
                <a:ext cx="4920342" cy="1948610"/>
              </a:xfrm>
              <a:prstGeom prst="rect">
                <a:avLst/>
              </a:prstGeom>
              <a:blipFill>
                <a:blip r:embed="rId10"/>
                <a:stretch>
                  <a:fillRect l="-620" t="-9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446AD97-63EE-4683-84B9-CAB5A552C1F9}"/>
                  </a:ext>
                </a:extLst>
              </p:cNvPr>
              <p:cNvSpPr txBox="1"/>
              <p:nvPr/>
            </p:nvSpPr>
            <p:spPr>
              <a:xfrm>
                <a:off x="311700" y="4160329"/>
                <a:ext cx="4920342" cy="584775"/>
              </a:xfrm>
              <a:prstGeom prst="rect">
                <a:avLst/>
              </a:prstGeom>
              <a:noFill/>
            </p:spPr>
            <p:txBody>
              <a:bodyPr wrap="square">
                <a:spAutoFit/>
              </a:bodyPr>
              <a:lstStyle/>
              <a:p>
                <a:r>
                  <a:rPr lang="en-US" altLang="zh-CN" sz="1600" b="1" dirty="0">
                    <a:latin typeface="+mn-lt"/>
                  </a:rPr>
                  <a:t>Step 2: Identify the significant (</a:t>
                </a:r>
                <a14:m>
                  <m:oMath xmlns:m="http://schemas.openxmlformats.org/officeDocument/2006/math">
                    <m:r>
                      <a:rPr lang="zh-CN" altLang="en-US" sz="1600" b="1" i="1" dirty="0">
                        <a:latin typeface="Cambria Math" panose="02040503050406030204" pitchFamily="18" charset="0"/>
                      </a:rPr>
                      <m:t>𝜶</m:t>
                    </m:r>
                  </m:oMath>
                </a14:m>
                <a:r>
                  <a:rPr lang="en-US" altLang="zh-CN" sz="1600" b="1" dirty="0">
                    <a:latin typeface="+mn-lt"/>
                  </a:rPr>
                  <a:t>,</a:t>
                </a:r>
                <a14:m>
                  <m:oMath xmlns:m="http://schemas.openxmlformats.org/officeDocument/2006/math">
                    <m:r>
                      <a:rPr lang="zh-CN" altLang="en-US" sz="1600" b="1" i="1" dirty="0">
                        <a:latin typeface="Cambria Math" panose="02040503050406030204" pitchFamily="18" charset="0"/>
                      </a:rPr>
                      <m:t>𝜷</m:t>
                    </m:r>
                  </m:oMath>
                </a14:m>
                <a:r>
                  <a:rPr lang="en-US" altLang="zh-CN" sz="1600" b="1" dirty="0">
                    <a:latin typeface="+mn-lt"/>
                  </a:rPr>
                  <a:t>)-community from the </a:t>
                </a:r>
                <a:r>
                  <a:rPr lang="en-US" altLang="zh-CN" sz="1600" b="1" dirty="0"/>
                  <a:t>(</a:t>
                </a:r>
                <a14:m>
                  <m:oMath xmlns:m="http://schemas.openxmlformats.org/officeDocument/2006/math">
                    <m:r>
                      <a:rPr lang="zh-CN" altLang="en-US" sz="1600" b="1" i="1" dirty="0">
                        <a:latin typeface="Cambria Math" panose="02040503050406030204" pitchFamily="18" charset="0"/>
                      </a:rPr>
                      <m:t>𝜶</m:t>
                    </m:r>
                  </m:oMath>
                </a14:m>
                <a:r>
                  <a:rPr lang="en-US" altLang="zh-CN" sz="1600" b="1" dirty="0"/>
                  <a:t>,</a:t>
                </a:r>
                <a14:m>
                  <m:oMath xmlns:m="http://schemas.openxmlformats.org/officeDocument/2006/math">
                    <m:r>
                      <a:rPr lang="zh-CN" altLang="en-US" sz="1600" b="1" i="1" dirty="0">
                        <a:latin typeface="Cambria Math" panose="02040503050406030204" pitchFamily="18" charset="0"/>
                      </a:rPr>
                      <m:t>𝜷</m:t>
                    </m:r>
                  </m:oMath>
                </a14:m>
                <a:r>
                  <a:rPr lang="en-US" altLang="zh-CN" sz="1600" b="1" dirty="0"/>
                  <a:t>)-community</a:t>
                </a:r>
                <a:r>
                  <a:rPr lang="en-US" altLang="zh-CN" sz="1600" b="1" dirty="0">
                    <a:latin typeface="+mn-lt"/>
                  </a:rPr>
                  <a:t>.</a:t>
                </a:r>
              </a:p>
            </p:txBody>
          </p:sp>
        </mc:Choice>
        <mc:Fallback xmlns="">
          <p:sp>
            <p:nvSpPr>
              <p:cNvPr id="14" name="文本框 13">
                <a:extLst>
                  <a:ext uri="{FF2B5EF4-FFF2-40B4-BE49-F238E27FC236}">
                    <a16:creationId xmlns:a16="http://schemas.microsoft.com/office/drawing/2014/main" id="{D446AD97-63EE-4683-84B9-CAB5A552C1F9}"/>
                  </a:ext>
                </a:extLst>
              </p:cNvPr>
              <p:cNvSpPr txBox="1">
                <a:spLocks noRot="1" noChangeAspect="1" noMove="1" noResize="1" noEditPoints="1" noAdjustHandles="1" noChangeArrowheads="1" noChangeShapeType="1" noTextEdit="1"/>
              </p:cNvSpPr>
              <p:nvPr/>
            </p:nvSpPr>
            <p:spPr>
              <a:xfrm>
                <a:off x="311700" y="4160329"/>
                <a:ext cx="4920342" cy="584775"/>
              </a:xfrm>
              <a:prstGeom prst="rect">
                <a:avLst/>
              </a:prstGeom>
              <a:blipFill>
                <a:blip r:embed="rId11"/>
                <a:stretch>
                  <a:fillRect l="-620" t="-3125" b="-12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7055871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86684"/>
            <a:ext cx="8520599" cy="572699"/>
          </a:xfrm>
          <a:prstGeom prst="rect">
            <a:avLst/>
          </a:prstGeom>
        </p:spPr>
        <p:txBody>
          <a:bodyPr lIns="91425" tIns="91425" rIns="91425" bIns="91425" anchor="t" anchorCtr="0">
            <a:noAutofit/>
          </a:bodyPr>
          <a:lstStyle/>
          <a:p>
            <a:pPr lvl="0"/>
            <a:r>
              <a:rPr lang="en-US" dirty="0"/>
              <a:t>Challenges</a:t>
            </a:r>
            <a:endParaRPr lang="en" sz="2400" b="1" dirty="0"/>
          </a:p>
        </p:txBody>
      </p:sp>
      <p:sp>
        <p:nvSpPr>
          <p:cNvPr id="3" name="灯片编号占位符 2">
            <a:extLst>
              <a:ext uri="{FF2B5EF4-FFF2-40B4-BE49-F238E27FC236}">
                <a16:creationId xmlns:a16="http://schemas.microsoft.com/office/drawing/2014/main" id="{2222C0A4-109C-42D5-8269-8F3C4E49C35B}"/>
              </a:ext>
            </a:extLst>
          </p:cNvPr>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
        <p:nvSpPr>
          <p:cNvPr id="10" name="Shape 61">
            <a:extLst>
              <a:ext uri="{FF2B5EF4-FFF2-40B4-BE49-F238E27FC236}">
                <a16:creationId xmlns:a16="http://schemas.microsoft.com/office/drawing/2014/main" id="{2A29CC2D-2749-4621-B8FB-C1572A384C2D}"/>
              </a:ext>
            </a:extLst>
          </p:cNvPr>
          <p:cNvSpPr txBox="1">
            <a:spLocks noGrp="1"/>
          </p:cNvSpPr>
          <p:nvPr/>
        </p:nvSpPr>
        <p:spPr>
          <a:xfrm>
            <a:off x="491931" y="1260356"/>
            <a:ext cx="8520599" cy="19217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rtl val="0"/>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9pPr>
          </a:lstStyle>
          <a:p>
            <a:pPr marL="457200" indent="-381000">
              <a:buClr>
                <a:srgbClr val="000000"/>
              </a:buClr>
              <a:buSzPct val="120000"/>
              <a:buChar char="●"/>
            </a:pPr>
            <a:r>
              <a:rPr lang="en-US" altLang="zh-CN" kern="1200" dirty="0">
                <a:solidFill>
                  <a:schemeClr val="tx1"/>
                </a:solidFill>
              </a:rPr>
              <a:t>Challenge 1: How to build an index to cover all (</a:t>
            </a:r>
            <a:r>
              <a:rPr lang="zh-CN" altLang="en-US" kern="1200" dirty="0">
                <a:solidFill>
                  <a:schemeClr val="tx1"/>
                </a:solidFill>
              </a:rPr>
              <a:t>𝛼</a:t>
            </a:r>
            <a:r>
              <a:rPr lang="en-US" altLang="zh-CN" kern="1200" dirty="0">
                <a:solidFill>
                  <a:schemeClr val="tx1"/>
                </a:solidFill>
              </a:rPr>
              <a:t>,</a:t>
            </a:r>
            <a:r>
              <a:rPr lang="zh-CN" altLang="en-US" kern="1200" dirty="0">
                <a:solidFill>
                  <a:schemeClr val="tx1"/>
                </a:solidFill>
              </a:rPr>
              <a:t>𝛽</a:t>
            </a:r>
            <a:r>
              <a:rPr lang="en-US" altLang="zh-CN" kern="1200" dirty="0">
                <a:solidFill>
                  <a:schemeClr val="tx1"/>
                </a:solidFill>
              </a:rPr>
              <a:t>)-communities. </a:t>
            </a:r>
          </a:p>
          <a:p>
            <a:pPr marL="457200" indent="-381000">
              <a:buClr>
                <a:srgbClr val="000000"/>
              </a:buClr>
              <a:buSzPct val="120000"/>
              <a:buChar char="●"/>
            </a:pPr>
            <a:r>
              <a:rPr lang="en-US" altLang="zh-CN" kern="1200" dirty="0">
                <a:solidFill>
                  <a:schemeClr val="tx1"/>
                </a:solidFill>
              </a:rPr>
              <a:t>Challenge 2: How to bound the index size and the indexing time.</a:t>
            </a:r>
          </a:p>
          <a:p>
            <a:pPr marL="457200" indent="-381000">
              <a:buClr>
                <a:srgbClr val="000000"/>
              </a:buClr>
              <a:buSzPct val="120000"/>
              <a:buChar char="●"/>
            </a:pPr>
            <a:r>
              <a:rPr lang="en-US" altLang="zh-CN" kern="1200" dirty="0">
                <a:solidFill>
                  <a:schemeClr val="tx1"/>
                </a:solidFill>
              </a:rPr>
              <a:t>Challenge 3: How to efficiently obtain the significant (</a:t>
            </a:r>
            <a:r>
              <a:rPr lang="zh-CN" altLang="en-US" kern="1200" dirty="0">
                <a:solidFill>
                  <a:schemeClr val="tx1"/>
                </a:solidFill>
              </a:rPr>
              <a:t>𝛼</a:t>
            </a:r>
            <a:r>
              <a:rPr lang="en-US" altLang="zh-CN" kern="1200" dirty="0">
                <a:solidFill>
                  <a:schemeClr val="tx1"/>
                </a:solidFill>
              </a:rPr>
              <a:t>,</a:t>
            </a:r>
            <a:r>
              <a:rPr lang="zh-CN" altLang="en-US" kern="1200" dirty="0">
                <a:solidFill>
                  <a:schemeClr val="tx1"/>
                </a:solidFill>
              </a:rPr>
              <a:t>𝛽</a:t>
            </a:r>
            <a:r>
              <a:rPr lang="en-US" altLang="zh-CN" kern="1200" dirty="0">
                <a:solidFill>
                  <a:schemeClr val="tx1"/>
                </a:solidFill>
              </a:rPr>
              <a:t>)-community from the (</a:t>
            </a:r>
            <a:r>
              <a:rPr lang="zh-CN" altLang="en-US" kern="1200" dirty="0">
                <a:solidFill>
                  <a:schemeClr val="tx1"/>
                </a:solidFill>
              </a:rPr>
              <a:t>𝛼</a:t>
            </a:r>
            <a:r>
              <a:rPr lang="en-US" altLang="zh-CN" kern="1200" dirty="0">
                <a:solidFill>
                  <a:schemeClr val="tx1"/>
                </a:solidFill>
              </a:rPr>
              <a:t>,</a:t>
            </a:r>
            <a:r>
              <a:rPr lang="zh-CN" altLang="en-US" kern="1200" dirty="0">
                <a:solidFill>
                  <a:schemeClr val="tx1"/>
                </a:solidFill>
              </a:rPr>
              <a:t>𝛽</a:t>
            </a:r>
            <a:r>
              <a:rPr lang="en-US" altLang="zh-CN" kern="1200" dirty="0">
                <a:solidFill>
                  <a:schemeClr val="tx1"/>
                </a:solidFill>
              </a:rPr>
              <a:t>)-community of a query vertex.</a:t>
            </a:r>
          </a:p>
        </p:txBody>
      </p:sp>
      <p:pic>
        <p:nvPicPr>
          <p:cNvPr id="11" name="Shape 63">
            <a:extLst>
              <a:ext uri="{FF2B5EF4-FFF2-40B4-BE49-F238E27FC236}">
                <a16:creationId xmlns:a16="http://schemas.microsoft.com/office/drawing/2014/main" id="{4229219C-999B-48B2-B1FB-8866C561959E}"/>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Tree>
    <p:extLst>
      <p:ext uri="{BB962C8B-B14F-4D97-AF65-F5344CB8AC3E}">
        <p14:creationId xmlns:p14="http://schemas.microsoft.com/office/powerpoint/2010/main" val="389830709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700" y="126567"/>
            <a:ext cx="8520599" cy="572699"/>
          </a:xfrm>
        </p:spPr>
        <p:txBody>
          <a:bodyPr/>
          <a:lstStyle/>
          <a:p>
            <a:r>
              <a:rPr lang="en-US" altLang="zh-CN" dirty="0"/>
              <a:t>Solutions</a:t>
            </a:r>
            <a:endParaRPr lang="zh-CN" altLang="en-US" dirty="0"/>
          </a:p>
        </p:txBody>
      </p:sp>
      <mc:AlternateContent xmlns:mc="http://schemas.openxmlformats.org/markup-compatibility/2006" xmlns:a14="http://schemas.microsoft.com/office/drawing/2010/main">
        <mc:Choice Requires="a14">
          <p:sp>
            <p:nvSpPr>
              <p:cNvPr id="3" name="文本占位符 2"/>
              <p:cNvSpPr>
                <a:spLocks noGrp="1"/>
              </p:cNvSpPr>
              <p:nvPr>
                <p:ph type="body" idx="1"/>
              </p:nvPr>
            </p:nvSpPr>
            <p:spPr>
              <a:xfrm>
                <a:off x="451994" y="1812232"/>
                <a:ext cx="8617723" cy="930968"/>
              </a:xfrm>
            </p:spPr>
            <p:txBody>
              <a:bodyPr/>
              <a:lstStyle/>
              <a:p>
                <a:pPr marL="76200">
                  <a:buClr>
                    <a:srgbClr val="000000"/>
                  </a:buClr>
                  <a:buSzPct val="120000"/>
                </a:pPr>
                <a:r>
                  <a:rPr lang="en-US" altLang="zh-CN" dirty="0">
                    <a:solidFill>
                      <a:srgbClr val="000000"/>
                    </a:solidFill>
                  </a:rPr>
                  <a:t>To conquer Challenge 1: we propose a novel index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𝐼</m:t>
                        </m:r>
                      </m:e>
                      <m:sub>
                        <m:r>
                          <a:rPr lang="en-US" altLang="zh-CN" b="0" i="1" smtClean="0">
                            <a:solidFill>
                              <a:srgbClr val="000000"/>
                            </a:solidFill>
                            <a:latin typeface="Cambria Math" panose="02040503050406030204" pitchFamily="18" charset="0"/>
                          </a:rPr>
                          <m:t>𝑏𝑠</m:t>
                        </m:r>
                      </m:sub>
                    </m:sSub>
                    <m:r>
                      <a:rPr lang="en-US" altLang="zh-CN" b="0" i="1" smtClean="0">
                        <a:solidFill>
                          <a:srgbClr val="000000"/>
                        </a:solidFill>
                        <a:latin typeface="Cambria Math" panose="02040503050406030204" pitchFamily="18" charset="0"/>
                      </a:rPr>
                      <m:t> </m:t>
                    </m:r>
                  </m:oMath>
                </a14:m>
                <a:r>
                  <a:rPr lang="en-US" altLang="zh-CN" dirty="0">
                    <a:solidFill>
                      <a:schemeClr val="tx1"/>
                    </a:solidFill>
                  </a:rPr>
                  <a:t>to support the retrieval of the (</a:t>
                </a:r>
                <a:r>
                  <a:rPr lang="zh-CN" altLang="en-US" dirty="0">
                    <a:solidFill>
                      <a:schemeClr val="tx1"/>
                    </a:solidFill>
                  </a:rPr>
                  <a:t>𝛼</a:t>
                </a:r>
                <a:r>
                  <a:rPr lang="en-US" altLang="zh-CN" dirty="0">
                    <a:solidFill>
                      <a:schemeClr val="tx1"/>
                    </a:solidFill>
                  </a:rPr>
                  <a:t>,</a:t>
                </a:r>
                <a:r>
                  <a:rPr lang="zh-CN" altLang="en-US" dirty="0">
                    <a:solidFill>
                      <a:schemeClr val="tx1"/>
                    </a:solidFill>
                  </a:rPr>
                  <a:t>𝛽</a:t>
                </a:r>
                <a:r>
                  <a:rPr lang="en-US" altLang="zh-CN" dirty="0">
                    <a:solidFill>
                      <a:schemeClr val="tx1"/>
                    </a:solidFill>
                  </a:rPr>
                  <a:t>)-community </a:t>
                </a:r>
                <a:r>
                  <a:rPr lang="en-US" altLang="zh-CN" b="1" dirty="0">
                    <a:solidFill>
                      <a:schemeClr val="tx1"/>
                    </a:solidFill>
                  </a:rPr>
                  <a:t>in optimal time</a:t>
                </a:r>
                <a:r>
                  <a:rPr lang="en-US" altLang="zh-CN" dirty="0">
                    <a:solidFill>
                      <a:schemeClr val="tx1"/>
                    </a:solidFill>
                  </a:rPr>
                  <a:t>.</a:t>
                </a:r>
              </a:p>
            </p:txBody>
          </p:sp>
        </mc:Choice>
        <mc:Fallback xmlns="">
          <p:sp>
            <p:nvSpPr>
              <p:cNvPr id="3" name="文本占位符 2"/>
              <p:cNvSpPr>
                <a:spLocks noGrp="1" noRot="1" noChangeAspect="1" noMove="1" noResize="1" noEditPoints="1" noAdjustHandles="1" noChangeArrowheads="1" noChangeShapeType="1" noTextEdit="1"/>
              </p:cNvSpPr>
              <p:nvPr>
                <p:ph type="body" idx="1"/>
              </p:nvPr>
            </p:nvSpPr>
            <p:spPr>
              <a:xfrm>
                <a:off x="451994" y="1812232"/>
                <a:ext cx="8617723" cy="930968"/>
              </a:xfrm>
              <a:blipFill>
                <a:blip r:embed="rId5"/>
                <a:stretch>
                  <a:fillRect/>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DE2DE4D2-DB9A-4709-9D71-1E6EF774446E}"/>
              </a:ext>
            </a:extLst>
          </p:cNvPr>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pic>
        <p:nvPicPr>
          <p:cNvPr id="12" name="Shape 63">
            <a:extLst>
              <a:ext uri="{FF2B5EF4-FFF2-40B4-BE49-F238E27FC236}">
                <a16:creationId xmlns:a16="http://schemas.microsoft.com/office/drawing/2014/main" id="{5B3EF438-E9F4-4D02-89CF-7A76768D602D}"/>
              </a:ext>
            </a:extLst>
          </p:cNvPr>
          <p:cNvPicPr preferRelativeResize="0"/>
          <p:nvPr/>
        </p:nvPicPr>
        <p:blipFill>
          <a:blip r:embed="rId6">
            <a:alphaModFix/>
          </a:blip>
          <a:stretch>
            <a:fillRect/>
          </a:stretch>
        </p:blipFill>
        <p:spPr>
          <a:xfrm>
            <a:off x="0" y="741312"/>
            <a:ext cx="9144000" cy="64224"/>
          </a:xfrm>
          <a:prstGeom prst="rect">
            <a:avLst/>
          </a:prstGeom>
          <a:noFill/>
          <a:ln>
            <a:noFill/>
          </a:ln>
        </p:spPr>
      </p:pic>
      <p:sp>
        <p:nvSpPr>
          <p:cNvPr id="6" name="Shape 61">
            <a:extLst>
              <a:ext uri="{FF2B5EF4-FFF2-40B4-BE49-F238E27FC236}">
                <a16:creationId xmlns:a16="http://schemas.microsoft.com/office/drawing/2014/main" id="{5B755134-3DB6-44C2-8DC1-1EBDE15578DA}"/>
              </a:ext>
            </a:extLst>
          </p:cNvPr>
          <p:cNvSpPr txBox="1">
            <a:spLocks noGrp="1"/>
          </p:cNvSpPr>
          <p:nvPr/>
        </p:nvSpPr>
        <p:spPr>
          <a:xfrm>
            <a:off x="451994" y="1231033"/>
            <a:ext cx="8520599" cy="5811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rtl val="0"/>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9pPr>
          </a:lstStyle>
          <a:p>
            <a:pPr marL="457200" indent="-381000">
              <a:buClr>
                <a:srgbClr val="000000"/>
              </a:buClr>
              <a:buSzPct val="120000"/>
              <a:buChar char="●"/>
            </a:pPr>
            <a:r>
              <a:rPr lang="en-US" altLang="zh-CN" kern="1200" dirty="0">
                <a:solidFill>
                  <a:schemeClr val="tx1"/>
                </a:solidFill>
              </a:rPr>
              <a:t>Challenge 1: How to build an index to cover all (</a:t>
            </a:r>
            <a:r>
              <a:rPr lang="zh-CN" altLang="en-US" kern="1200" dirty="0">
                <a:solidFill>
                  <a:schemeClr val="tx1"/>
                </a:solidFill>
              </a:rPr>
              <a:t>𝛼</a:t>
            </a:r>
            <a:r>
              <a:rPr lang="en-US" altLang="zh-CN" kern="1200" dirty="0">
                <a:solidFill>
                  <a:schemeClr val="tx1"/>
                </a:solidFill>
              </a:rPr>
              <a:t>,</a:t>
            </a:r>
            <a:r>
              <a:rPr lang="zh-CN" altLang="en-US" kern="1200" dirty="0">
                <a:solidFill>
                  <a:schemeClr val="tx1"/>
                </a:solidFill>
              </a:rPr>
              <a:t>𝛽</a:t>
            </a:r>
            <a:r>
              <a:rPr lang="en-US" altLang="zh-CN" kern="1200" dirty="0">
                <a:solidFill>
                  <a:schemeClr val="tx1"/>
                </a:solidFill>
              </a:rPr>
              <a:t>)-communities. </a:t>
            </a:r>
          </a:p>
        </p:txBody>
      </p:sp>
    </p:spTree>
    <p:extLst>
      <p:ext uri="{BB962C8B-B14F-4D97-AF65-F5344CB8AC3E}">
        <p14:creationId xmlns:p14="http://schemas.microsoft.com/office/powerpoint/2010/main" val="31303793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 name="Shape 60"/>
              <p:cNvSpPr txBox="1">
                <a:spLocks noGrp="1"/>
              </p:cNvSpPr>
              <p:nvPr>
                <p:ph type="title"/>
              </p:nvPr>
            </p:nvSpPr>
            <p:spPr>
              <a:xfrm>
                <a:off x="39988" y="168613"/>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solidFill>
                      <a:srgbClr val="000000"/>
                    </a:solidFill>
                  </a:rPr>
                  <a:t>Basic Index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𝐼</m:t>
                        </m:r>
                      </m:e>
                      <m:sub>
                        <m:r>
                          <a:rPr lang="en-US" altLang="zh-CN" b="0" i="1" smtClean="0">
                            <a:solidFill>
                              <a:srgbClr val="000000"/>
                            </a:solidFill>
                            <a:latin typeface="Cambria Math" panose="02040503050406030204" pitchFamily="18" charset="0"/>
                          </a:rPr>
                          <m:t>𝑏𝑠</m:t>
                        </m:r>
                      </m:sub>
                    </m:sSub>
                  </m:oMath>
                </a14:m>
                <a:endParaRPr lang="en" altLang="zh-CN" dirty="0">
                  <a:solidFill>
                    <a:srgbClr val="000000"/>
                  </a:solidFill>
                </a:endParaRPr>
              </a:p>
            </p:txBody>
          </p:sp>
        </mc:Choice>
        <mc:Fallback xmlns="">
          <p:sp>
            <p:nvSpPr>
              <p:cNvPr id="60" name="Shape 60"/>
              <p:cNvSpPr txBox="1">
                <a:spLocks noGrp="1" noRot="1" noChangeAspect="1" noMove="1" noResize="1" noEditPoints="1" noAdjustHandles="1" noChangeArrowheads="1" noChangeShapeType="1" noTextEdit="1"/>
              </p:cNvSpPr>
              <p:nvPr>
                <p:ph type="title"/>
              </p:nvPr>
            </p:nvSpPr>
            <p:spPr>
              <a:xfrm>
                <a:off x="39988" y="168613"/>
                <a:ext cx="8520599" cy="572699"/>
              </a:xfrm>
              <a:prstGeom prst="rect">
                <a:avLst/>
              </a:prstGeom>
              <a:blipFill>
                <a:blip r:embed="rId5"/>
                <a:stretch>
                  <a:fillRect l="-573" t="-3191" b="-27660"/>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pic>
        <p:nvPicPr>
          <p:cNvPr id="6" name="Shape 63">
            <a:extLst>
              <a:ext uri="{FF2B5EF4-FFF2-40B4-BE49-F238E27FC236}">
                <a16:creationId xmlns:a16="http://schemas.microsoft.com/office/drawing/2014/main" id="{6F919C91-0153-4C05-93B9-85E55CDE020C}"/>
              </a:ext>
            </a:extLst>
          </p:cNvPr>
          <p:cNvPicPr preferRelativeResize="0"/>
          <p:nvPr/>
        </p:nvPicPr>
        <p:blipFill>
          <a:blip r:embed="rId6">
            <a:alphaModFix/>
          </a:blip>
          <a:stretch>
            <a:fillRect/>
          </a:stretch>
        </p:blipFill>
        <p:spPr>
          <a:xfrm>
            <a:off x="0" y="741312"/>
            <a:ext cx="9144000" cy="64224"/>
          </a:xfrm>
          <a:prstGeom prst="rect">
            <a:avLst/>
          </a:prstGeom>
          <a:noFill/>
          <a:ln>
            <a:noFill/>
          </a:ln>
        </p:spPr>
      </p:pic>
      <p:sp>
        <p:nvSpPr>
          <p:cNvPr id="13" name="矩形 12">
            <a:extLst>
              <a:ext uri="{FF2B5EF4-FFF2-40B4-BE49-F238E27FC236}">
                <a16:creationId xmlns:a16="http://schemas.microsoft.com/office/drawing/2014/main" id="{7D21C54E-67E2-4143-8675-A7AEFB434858}"/>
              </a:ext>
            </a:extLst>
          </p:cNvPr>
          <p:cNvSpPr/>
          <p:nvPr/>
        </p:nvSpPr>
        <p:spPr>
          <a:xfrm>
            <a:off x="39988" y="805536"/>
            <a:ext cx="1277914" cy="307777"/>
          </a:xfrm>
          <a:prstGeom prst="rect">
            <a:avLst/>
          </a:prstGeom>
        </p:spPr>
        <p:txBody>
          <a:bodyPr wrap="none">
            <a:spAutoFit/>
          </a:bodyPr>
          <a:lstStyle/>
          <a:p>
            <a:r>
              <a:rPr lang="en-US" altLang="zh-CN" b="1" i="1" dirty="0"/>
              <a:t>Observation</a:t>
            </a:r>
            <a:r>
              <a:rPr lang="en-US" altLang="zh-CN" dirty="0"/>
              <a:t>:</a:t>
            </a:r>
            <a:endParaRPr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2379BA8-3CEF-40E8-A624-3469C56BD4CF}"/>
                  </a:ext>
                </a:extLst>
              </p:cNvPr>
              <p:cNvSpPr txBox="1"/>
              <p:nvPr/>
            </p:nvSpPr>
            <p:spPr>
              <a:xfrm>
                <a:off x="39988" y="1030182"/>
                <a:ext cx="5572805" cy="772712"/>
              </a:xfrm>
              <a:prstGeom prst="rect">
                <a:avLst/>
              </a:prstGeom>
              <a:noFill/>
            </p:spPr>
            <p:txBody>
              <a:bodyPr wrap="square">
                <a:spAutoFit/>
              </a:bodyPr>
              <a:lstStyle/>
              <a:p>
                <a:r>
                  <a:rPr lang="en-US" altLang="zh-CN" dirty="0">
                    <a:solidFill>
                      <a:schemeClr val="tx1"/>
                    </a:solidFill>
                  </a:rPr>
                  <a:t>The model of </a:t>
                </a:r>
                <a:r>
                  <a:rPr lang="en-US" altLang="zh-CN" kern="1200" dirty="0">
                    <a:solidFill>
                      <a:schemeClr val="tx1"/>
                    </a:solidFill>
                  </a:rPr>
                  <a:t>(</a:t>
                </a:r>
                <a:r>
                  <a:rPr lang="zh-CN" altLang="en-US" kern="1200" dirty="0">
                    <a:solidFill>
                      <a:schemeClr val="tx1"/>
                    </a:solidFill>
                  </a:rPr>
                  <a:t>𝛼</a:t>
                </a:r>
                <a:r>
                  <a:rPr lang="en-US" altLang="zh-CN" kern="1200" dirty="0">
                    <a:solidFill>
                      <a:schemeClr val="tx1"/>
                    </a:solidFill>
                  </a:rPr>
                  <a:t>,</a:t>
                </a:r>
                <a:r>
                  <a:rPr lang="zh-CN" altLang="en-US" kern="1200" dirty="0">
                    <a:solidFill>
                      <a:schemeClr val="tx1"/>
                    </a:solidFill>
                  </a:rPr>
                  <a:t>𝛽</a:t>
                </a:r>
                <a:r>
                  <a:rPr lang="en-US" altLang="zh-CN" dirty="0">
                    <a:solidFill>
                      <a:schemeClr val="tx1"/>
                    </a:solidFill>
                  </a:rPr>
                  <a:t>)-core has a hierarchical property. In other words, </a:t>
                </a:r>
                <a14:m>
                  <m:oMath xmlns:m="http://schemas.openxmlformats.org/officeDocument/2006/math">
                    <m:d>
                      <m:dPr>
                        <m:ctrlPr>
                          <a:rPr lang="en-US" altLang="zh-CN" i="1">
                            <a:solidFill>
                              <a:schemeClr val="tx1"/>
                            </a:solidFill>
                            <a:latin typeface="Cambria Math" panose="02040503050406030204" pitchFamily="18" charset="0"/>
                          </a:rPr>
                        </m:ctrlPr>
                      </m:dPr>
                      <m:e>
                        <m:r>
                          <a:rPr lang="zh-CN" altLang="en-US">
                            <a:solidFill>
                              <a:schemeClr val="tx1"/>
                            </a:solidFill>
                            <a:latin typeface="Cambria Math" panose="02040503050406030204" pitchFamily="18" charset="0"/>
                          </a:rPr>
                          <m:t>𝛼</m:t>
                        </m:r>
                        <m:r>
                          <a:rPr lang="en-US" altLang="zh-CN">
                            <a:solidFill>
                              <a:schemeClr val="tx1"/>
                            </a:solidFill>
                            <a:latin typeface="Cambria Math" panose="02040503050406030204" pitchFamily="18" charset="0"/>
                          </a:rPr>
                          <m:t>,</m:t>
                        </m:r>
                        <m:r>
                          <a:rPr lang="zh-CN" altLang="en-US">
                            <a:solidFill>
                              <a:schemeClr val="tx1"/>
                            </a:solidFill>
                            <a:latin typeface="Cambria Math" panose="02040503050406030204" pitchFamily="18" charset="0"/>
                          </a:rPr>
                          <m:t>𝛽</m:t>
                        </m:r>
                      </m:e>
                    </m:d>
                  </m:oMath>
                </a14:m>
                <a:r>
                  <a:rPr lang="en-US" altLang="zh-CN" dirty="0">
                    <a:solidFill>
                      <a:schemeClr val="tx1"/>
                    </a:solidFill>
                  </a:rPr>
                  <a:t>-core </a:t>
                </a:r>
                <a14:m>
                  <m:oMath xmlns:m="http://schemas.openxmlformats.org/officeDocument/2006/math">
                    <m:r>
                      <a:rPr lang="en-US" altLang="zh-CN">
                        <a:solidFill>
                          <a:schemeClr val="tx1"/>
                        </a:solidFill>
                        <a:latin typeface="Cambria Math" panose="02040503050406030204" pitchFamily="18" charset="0"/>
                      </a:rPr>
                      <m:t>⊆</m:t>
                    </m:r>
                    <m:d>
                      <m:dPr>
                        <m:ctrlPr>
                          <a:rPr lang="en-US" altLang="zh-CN" i="1">
                            <a:solidFill>
                              <a:schemeClr val="tx1"/>
                            </a:solidFill>
                            <a:latin typeface="Cambria Math" panose="02040503050406030204" pitchFamily="18" charset="0"/>
                          </a:rPr>
                        </m:ctrlPr>
                      </m:dPr>
                      <m:e>
                        <m:sSup>
                          <m:sSupPr>
                            <m:ctrlPr>
                              <a:rPr lang="en-US" altLang="zh-CN" i="1">
                                <a:solidFill>
                                  <a:schemeClr val="tx1"/>
                                </a:solidFill>
                                <a:latin typeface="Cambria Math" panose="02040503050406030204" pitchFamily="18" charset="0"/>
                              </a:rPr>
                            </m:ctrlPr>
                          </m:sSupPr>
                          <m:e>
                            <m:r>
                              <a:rPr lang="zh-CN" altLang="en-US">
                                <a:solidFill>
                                  <a:schemeClr val="tx1"/>
                                </a:solidFill>
                                <a:latin typeface="Cambria Math" panose="02040503050406030204" pitchFamily="18" charset="0"/>
                              </a:rPr>
                              <m:t>𝛼</m:t>
                            </m:r>
                          </m:e>
                          <m:sup>
                            <m:r>
                              <a:rPr lang="en-US" altLang="zh-CN">
                                <a:solidFill>
                                  <a:schemeClr val="tx1"/>
                                </a:solidFill>
                                <a:latin typeface="Cambria Math" panose="02040503050406030204" pitchFamily="18" charset="0"/>
                              </a:rPr>
                              <m:t>′</m:t>
                            </m:r>
                          </m:sup>
                        </m:sSup>
                        <m:r>
                          <a:rPr lang="en-US" altLang="zh-CN">
                            <a:solidFill>
                              <a:schemeClr val="tx1"/>
                            </a:solidFill>
                            <a:latin typeface="Cambria Math" panose="02040503050406030204" pitchFamily="18" charset="0"/>
                          </a:rPr>
                          <m:t>,</m:t>
                        </m:r>
                        <m:r>
                          <a:rPr lang="zh-CN" altLang="en-US">
                            <a:solidFill>
                              <a:schemeClr val="tx1"/>
                            </a:solidFill>
                            <a:latin typeface="Cambria Math" panose="02040503050406030204" pitchFamily="18" charset="0"/>
                          </a:rPr>
                          <m:t>𝛽</m:t>
                        </m:r>
                        <m:r>
                          <a:rPr lang="en-US" altLang="zh-CN">
                            <a:solidFill>
                              <a:schemeClr val="tx1"/>
                            </a:solidFill>
                            <a:latin typeface="Cambria Math" panose="02040503050406030204" pitchFamily="18" charset="0"/>
                          </a:rPr>
                          <m:t>′</m:t>
                        </m:r>
                      </m:e>
                    </m:d>
                  </m:oMath>
                </a14:m>
                <a:r>
                  <a:rPr lang="en-US" altLang="zh-CN" dirty="0">
                    <a:solidFill>
                      <a:schemeClr val="tx1"/>
                    </a:solidFill>
                  </a:rPr>
                  <a:t>-core if </a:t>
                </a:r>
                <a14:m>
                  <m:oMath xmlns:m="http://schemas.openxmlformats.org/officeDocument/2006/math">
                    <m:r>
                      <a:rPr lang="zh-CN" altLang="en-US">
                        <a:solidFill>
                          <a:schemeClr val="tx1"/>
                        </a:solidFill>
                        <a:latin typeface="Cambria Math" panose="02040503050406030204" pitchFamily="18" charset="0"/>
                      </a:rPr>
                      <m:t>𝛼</m:t>
                    </m:r>
                    <m:r>
                      <a:rPr lang="zh-CN" altLang="en-US">
                        <a:solidFill>
                          <a:schemeClr val="tx1"/>
                        </a:solidFill>
                        <a:latin typeface="Cambria Math" panose="02040503050406030204" pitchFamily="18" charset="0"/>
                      </a:rPr>
                      <m:t>≥</m:t>
                    </m:r>
                    <m:r>
                      <a:rPr lang="zh-CN" altLang="en-US">
                        <a:solidFill>
                          <a:schemeClr val="tx1"/>
                        </a:solidFill>
                        <a:latin typeface="Cambria Math" panose="02040503050406030204" pitchFamily="18" charset="0"/>
                      </a:rPr>
                      <m:t>𝛼</m:t>
                    </m:r>
                    <m:r>
                      <a:rPr lang="en-US" altLang="zh-CN">
                        <a:solidFill>
                          <a:schemeClr val="tx1"/>
                        </a:solidFill>
                        <a:latin typeface="Cambria Math" panose="02040503050406030204" pitchFamily="18" charset="0"/>
                      </a:rPr>
                      <m:t>′</m:t>
                    </m:r>
                  </m:oMath>
                </a14:m>
                <a:r>
                  <a:rPr lang="en-US" altLang="zh-CN" dirty="0">
                    <a:solidFill>
                      <a:schemeClr val="tx1"/>
                    </a:solidFill>
                  </a:rPr>
                  <a:t> and </a:t>
                </a:r>
                <a14:m>
                  <m:oMath xmlns:m="http://schemas.openxmlformats.org/officeDocument/2006/math">
                    <m:r>
                      <a:rPr lang="zh-CN" altLang="en-US">
                        <a:solidFill>
                          <a:schemeClr val="tx1"/>
                        </a:solidFill>
                        <a:latin typeface="Cambria Math" panose="02040503050406030204" pitchFamily="18" charset="0"/>
                      </a:rPr>
                      <m:t>𝛽</m:t>
                    </m:r>
                    <m:r>
                      <a:rPr lang="zh-CN" altLang="en-US">
                        <a:solidFill>
                          <a:schemeClr val="tx1"/>
                        </a:solidFill>
                        <a:latin typeface="Cambria Math" panose="02040503050406030204" pitchFamily="18" charset="0"/>
                      </a:rPr>
                      <m:t>≥</m:t>
                    </m:r>
                    <m:r>
                      <a:rPr lang="zh-CN" altLang="en-US">
                        <a:solidFill>
                          <a:schemeClr val="tx1"/>
                        </a:solidFill>
                        <a:latin typeface="Cambria Math" panose="02040503050406030204" pitchFamily="18" charset="0"/>
                      </a:rPr>
                      <m:t>𝛽</m:t>
                    </m:r>
                    <m:r>
                      <a:rPr lang="en-US" altLang="zh-CN">
                        <a:solidFill>
                          <a:schemeClr val="tx1"/>
                        </a:solidFill>
                        <a:latin typeface="Cambria Math" panose="02040503050406030204" pitchFamily="18" charset="0"/>
                      </a:rPr>
                      <m:t>′</m:t>
                    </m:r>
                  </m:oMath>
                </a14:m>
                <a:r>
                  <a:rPr lang="en-US" altLang="zh-CN" dirty="0">
                    <a:solidFill>
                      <a:schemeClr val="tx1"/>
                    </a:solidFill>
                  </a:rPr>
                  <a:t>. For instance, </a:t>
                </a:r>
                <a14:m>
                  <m:oMath xmlns:m="http://schemas.openxmlformats.org/officeDocument/2006/math">
                    <m:r>
                      <a:rPr lang="en-US" altLang="zh-CN" dirty="0">
                        <a:solidFill>
                          <a:schemeClr val="tx1"/>
                        </a:solidFill>
                        <a:latin typeface="Cambria Math" panose="02040503050406030204" pitchFamily="18" charset="0"/>
                      </a:rPr>
                      <m:t>(1,3)</m:t>
                    </m:r>
                  </m:oMath>
                </a14:m>
                <a:r>
                  <a:rPr lang="en-US" altLang="zh-CN" dirty="0">
                    <a:solidFill>
                      <a:schemeClr val="tx1"/>
                    </a:solidFill>
                  </a:rPr>
                  <a:t>-core </a:t>
                </a:r>
                <a14:m>
                  <m:oMath xmlns:m="http://schemas.openxmlformats.org/officeDocument/2006/math">
                    <m:r>
                      <a:rPr lang="en-US" altLang="zh-CN">
                        <a:solidFill>
                          <a:schemeClr val="tx1"/>
                        </a:solidFill>
                        <a:latin typeface="Cambria Math" panose="02040503050406030204" pitchFamily="18" charset="0"/>
                      </a:rPr>
                      <m:t>⊇</m:t>
                    </m:r>
                    <m:d>
                      <m:dPr>
                        <m:ctrlPr>
                          <a:rPr lang="en-US" altLang="zh-CN" i="1">
                            <a:solidFill>
                              <a:schemeClr val="tx1"/>
                            </a:solidFill>
                            <a:latin typeface="Cambria Math" panose="02040503050406030204" pitchFamily="18" charset="0"/>
                          </a:rPr>
                        </m:ctrlPr>
                      </m:dPr>
                      <m:e>
                        <m:r>
                          <a:rPr lang="en-US" altLang="zh-CN">
                            <a:solidFill>
                              <a:schemeClr val="tx1"/>
                            </a:solidFill>
                            <a:latin typeface="Cambria Math" panose="02040503050406030204" pitchFamily="18" charset="0"/>
                          </a:rPr>
                          <m:t>1,2</m:t>
                        </m:r>
                      </m:e>
                    </m:d>
                  </m:oMath>
                </a14:m>
                <a:r>
                  <a:rPr lang="en-US" altLang="zh-CN" dirty="0">
                    <a:solidFill>
                      <a:schemeClr val="tx1"/>
                    </a:solidFill>
                  </a:rPr>
                  <a:t>-core </a:t>
                </a:r>
                <a14:m>
                  <m:oMath xmlns:m="http://schemas.openxmlformats.org/officeDocument/2006/math">
                    <m:r>
                      <a:rPr lang="en-US" altLang="zh-CN">
                        <a:solidFill>
                          <a:schemeClr val="tx1"/>
                        </a:solidFill>
                        <a:latin typeface="Cambria Math" panose="02040503050406030204" pitchFamily="18" charset="0"/>
                      </a:rPr>
                      <m:t>⊇</m:t>
                    </m:r>
                    <m:d>
                      <m:dPr>
                        <m:ctrlPr>
                          <a:rPr lang="en-US" altLang="zh-CN" i="1">
                            <a:solidFill>
                              <a:schemeClr val="tx1"/>
                            </a:solidFill>
                            <a:latin typeface="Cambria Math" panose="02040503050406030204" pitchFamily="18" charset="0"/>
                          </a:rPr>
                        </m:ctrlPr>
                      </m:dPr>
                      <m:e>
                        <m:r>
                          <a:rPr lang="en-US" altLang="zh-CN">
                            <a:solidFill>
                              <a:schemeClr val="tx1"/>
                            </a:solidFill>
                            <a:latin typeface="Cambria Math" panose="02040503050406030204" pitchFamily="18" charset="0"/>
                          </a:rPr>
                          <m:t>1,1</m:t>
                        </m:r>
                      </m:e>
                    </m:d>
                    <m:r>
                      <a:rPr lang="en-US" altLang="zh-CN">
                        <a:solidFill>
                          <a:schemeClr val="tx1"/>
                        </a:solidFill>
                        <a:latin typeface="Cambria Math" panose="02040503050406030204" pitchFamily="18" charset="0"/>
                      </a:rPr>
                      <m:t> </m:t>
                    </m:r>
                  </m:oMath>
                </a14:m>
                <a:r>
                  <a:rPr lang="en-US" altLang="zh-CN" dirty="0">
                    <a:solidFill>
                      <a:schemeClr val="tx1"/>
                    </a:solidFill>
                  </a:rPr>
                  <a:t>-core. </a:t>
                </a:r>
                <a:endParaRPr lang="zh-CN" altLang="en-US" dirty="0">
                  <a:solidFill>
                    <a:schemeClr val="tx1"/>
                  </a:solidFill>
                </a:endParaRPr>
              </a:p>
            </p:txBody>
          </p:sp>
        </mc:Choice>
        <mc:Fallback xmlns="">
          <p:sp>
            <p:nvSpPr>
              <p:cNvPr id="14" name="文本框 13">
                <a:extLst>
                  <a:ext uri="{FF2B5EF4-FFF2-40B4-BE49-F238E27FC236}">
                    <a16:creationId xmlns:a16="http://schemas.microsoft.com/office/drawing/2014/main" id="{42379BA8-3CEF-40E8-A624-3469C56BD4CF}"/>
                  </a:ext>
                </a:extLst>
              </p:cNvPr>
              <p:cNvSpPr txBox="1">
                <a:spLocks noRot="1" noChangeAspect="1" noMove="1" noResize="1" noEditPoints="1" noAdjustHandles="1" noChangeArrowheads="1" noChangeShapeType="1" noTextEdit="1"/>
              </p:cNvSpPr>
              <p:nvPr/>
            </p:nvSpPr>
            <p:spPr>
              <a:xfrm>
                <a:off x="39988" y="1030182"/>
                <a:ext cx="5572805" cy="772712"/>
              </a:xfrm>
              <a:prstGeom prst="rect">
                <a:avLst/>
              </a:prstGeom>
              <a:blipFill>
                <a:blip r:embed="rId7"/>
                <a:stretch>
                  <a:fillRect l="-328" t="-2362" b="-7087"/>
                </a:stretch>
              </a:blipFill>
            </p:spPr>
            <p:txBody>
              <a:bodyPr/>
              <a:lstStyle/>
              <a:p>
                <a:r>
                  <a:rPr lang="zh-CN" altLang="en-US">
                    <a:noFill/>
                  </a:rPr>
                  <a:t> </a:t>
                </a:r>
              </a:p>
            </p:txBody>
          </p:sp>
        </mc:Fallback>
      </mc:AlternateContent>
      <p:pic>
        <p:nvPicPr>
          <p:cNvPr id="15" name="图形 14">
            <a:extLst>
              <a:ext uri="{FF2B5EF4-FFF2-40B4-BE49-F238E27FC236}">
                <a16:creationId xmlns:a16="http://schemas.microsoft.com/office/drawing/2014/main" id="{E047DA2B-58EC-46F2-B632-0D88A41FD4D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3068" t="27322" r="40424" b="23633"/>
          <a:stretch/>
        </p:blipFill>
        <p:spPr>
          <a:xfrm>
            <a:off x="5612793" y="907432"/>
            <a:ext cx="3635188" cy="1786423"/>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1703108C-4407-426A-84CD-F3572585A594}"/>
                  </a:ext>
                </a:extLst>
              </p:cNvPr>
              <p:cNvSpPr txBox="1"/>
              <p:nvPr/>
            </p:nvSpPr>
            <p:spPr>
              <a:xfrm>
                <a:off x="39988" y="2184380"/>
                <a:ext cx="5423936" cy="1600438"/>
              </a:xfrm>
              <a:prstGeom prst="rect">
                <a:avLst/>
              </a:prstGeom>
              <a:noFill/>
            </p:spPr>
            <p:txBody>
              <a:bodyPr wrap="square">
                <a:spAutoFit/>
              </a:bodyPr>
              <a:lstStyle/>
              <a:p>
                <a:r>
                  <a:rPr lang="en-US" altLang="zh-CN" dirty="0">
                    <a:solidFill>
                      <a:schemeClr val="tx1"/>
                    </a:solidFill>
                  </a:rPr>
                  <a:t>All the </a:t>
                </a:r>
                <a14:m>
                  <m:oMath xmlns:m="http://schemas.openxmlformats.org/officeDocument/2006/math">
                    <m:d>
                      <m:dPr>
                        <m:ctrlPr>
                          <a:rPr lang="en-US" altLang="zh-CN"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1,</m:t>
                        </m:r>
                        <m:r>
                          <a:rPr lang="zh-CN" altLang="en-US" b="0" i="1" smtClean="0">
                            <a:solidFill>
                              <a:schemeClr val="tx1"/>
                            </a:solidFill>
                            <a:latin typeface="Cambria Math" panose="02040503050406030204" pitchFamily="18" charset="0"/>
                          </a:rPr>
                          <m:t>𝛽</m:t>
                        </m:r>
                      </m:e>
                    </m:d>
                  </m:oMath>
                </a14:m>
                <a:r>
                  <a:rPr lang="en-US" altLang="zh-CN" dirty="0">
                    <a:solidFill>
                      <a:schemeClr val="tx1"/>
                    </a:solidFill>
                  </a:rPr>
                  <a:t>-community with </a:t>
                </a:r>
                <a14:m>
                  <m:oMath xmlns:m="http://schemas.openxmlformats.org/officeDocument/2006/math">
                    <m:r>
                      <a:rPr lang="zh-CN" altLang="en-US" i="1" smtClean="0">
                        <a:solidFill>
                          <a:schemeClr val="tx1"/>
                        </a:solidFill>
                        <a:latin typeface="Cambria Math" panose="02040503050406030204" pitchFamily="18" charset="0"/>
                      </a:rPr>
                      <m:t>𝛽</m:t>
                    </m:r>
                    <m:r>
                      <a:rPr lang="zh-CN" altLang="en-US" i="1" smtClean="0">
                        <a:solidFill>
                          <a:schemeClr val="tx1"/>
                        </a:solidFill>
                        <a:latin typeface="Cambria Math" panose="02040503050406030204" pitchFamily="18" charset="0"/>
                      </a:rPr>
                      <m:t>≥1</m:t>
                    </m:r>
                  </m:oMath>
                </a14:m>
                <a:r>
                  <a:rPr lang="en-US" altLang="zh-CN" dirty="0">
                    <a:solidFill>
                      <a:schemeClr val="tx1"/>
                    </a:solidFill>
                  </a:rPr>
                  <a:t> can be organized hierarchically in the </a:t>
                </a:r>
                <a14:m>
                  <m:oMath xmlns:m="http://schemas.openxmlformats.org/officeDocument/2006/math">
                    <m:r>
                      <a:rPr lang="en-US" altLang="zh-CN" i="1" dirty="0" smtClean="0">
                        <a:solidFill>
                          <a:schemeClr val="tx1"/>
                        </a:solidFill>
                        <a:latin typeface="Cambria Math" panose="02040503050406030204" pitchFamily="18" charset="0"/>
                      </a:rPr>
                      <m:t>(1, 1)</m:t>
                    </m:r>
                  </m:oMath>
                </a14:m>
                <a:r>
                  <a:rPr lang="en-US" altLang="zh-CN" dirty="0">
                    <a:solidFill>
                      <a:schemeClr val="tx1"/>
                    </a:solidFill>
                  </a:rPr>
                  <a:t>-core. </a:t>
                </a:r>
                <a:r>
                  <a:rPr lang="zh-CN" altLang="en-US" dirty="0">
                    <a:solidFill>
                      <a:schemeClr val="tx1"/>
                    </a:solidFill>
                  </a:rPr>
                  <a:t>For each vertex existing in </a:t>
                </a:r>
                <a14:m>
                  <m:oMath xmlns:m="http://schemas.openxmlformats.org/officeDocument/2006/math">
                    <m:d>
                      <m:dPr>
                        <m:ctrlPr>
                          <a:rPr lang="en-US" altLang="zh-CN"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1,1</m:t>
                        </m:r>
                      </m:e>
                    </m:d>
                  </m:oMath>
                </a14:m>
                <a:r>
                  <a:rPr lang="zh-CN" altLang="en-US" dirty="0">
                    <a:solidFill>
                      <a:schemeClr val="tx1"/>
                    </a:solidFill>
                  </a:rPr>
                  <a:t>-core, we sort its neighbors according to the maximal </a:t>
                </a:r>
                <a14:m>
                  <m:oMath xmlns:m="http://schemas.openxmlformats.org/officeDocument/2006/math">
                    <m:r>
                      <a:rPr lang="zh-CN" altLang="en-US" i="1" smtClean="0">
                        <a:solidFill>
                          <a:schemeClr val="tx1"/>
                        </a:solidFill>
                        <a:latin typeface="Cambria Math" panose="02040503050406030204" pitchFamily="18" charset="0"/>
                      </a:rPr>
                      <m:t>𝛽</m:t>
                    </m:r>
                  </m:oMath>
                </a14:m>
                <a:r>
                  <a:rPr lang="zh-CN" altLang="en-US" dirty="0">
                    <a:solidFill>
                      <a:schemeClr val="tx1"/>
                    </a:solidFill>
                  </a:rPr>
                  <a:t> value where they exist in the </a:t>
                </a:r>
                <a14:m>
                  <m:oMath xmlns:m="http://schemas.openxmlformats.org/officeDocument/2006/math">
                    <m:r>
                      <a:rPr lang="zh-CN" altLang="en-US" i="1" dirty="0" smtClean="0">
                        <a:solidFill>
                          <a:schemeClr val="tx1"/>
                        </a:solidFill>
                        <a:latin typeface="Cambria Math" panose="02040503050406030204" pitchFamily="18" charset="0"/>
                      </a:rPr>
                      <m:t>(</m:t>
                    </m:r>
                    <m:r>
                      <a:rPr lang="zh-CN" altLang="en-US" i="1" dirty="0">
                        <a:solidFill>
                          <a:schemeClr val="tx1"/>
                        </a:solidFill>
                        <a:latin typeface="Cambria Math" panose="02040503050406030204" pitchFamily="18" charset="0"/>
                      </a:rPr>
                      <m:t>1,</m:t>
                    </m:r>
                    <m:r>
                      <a:rPr lang="zh-CN" altLang="en-US" i="1" dirty="0" smtClean="0">
                        <a:solidFill>
                          <a:schemeClr val="tx1"/>
                        </a:solidFill>
                        <a:latin typeface="Cambria Math" panose="02040503050406030204" pitchFamily="18" charset="0"/>
                      </a:rPr>
                      <m:t>𝛽</m:t>
                    </m:r>
                    <m:r>
                      <a:rPr lang="zh-CN" altLang="en-US" i="1" dirty="0" smtClean="0">
                        <a:solidFill>
                          <a:schemeClr val="tx1"/>
                        </a:solidFill>
                        <a:latin typeface="Cambria Math" panose="02040503050406030204" pitchFamily="18" charset="0"/>
                      </a:rPr>
                      <m:t>)</m:t>
                    </m:r>
                  </m:oMath>
                </a14:m>
                <a:r>
                  <a:rPr lang="zh-CN" altLang="en-US" dirty="0">
                    <a:solidFill>
                      <a:schemeClr val="tx1"/>
                    </a:solidFill>
                  </a:rPr>
                  <a:t>-core </a:t>
                </a:r>
                <a:r>
                  <a:rPr lang="en-US" altLang="zh-CN" dirty="0">
                    <a:solidFill>
                      <a:schemeClr val="tx1"/>
                    </a:solidFill>
                  </a:rPr>
                  <a:t>(i.e., the </a:t>
                </a:r>
                <a14:m>
                  <m:oMath xmlns:m="http://schemas.openxmlformats.org/officeDocument/2006/math">
                    <m:r>
                      <a:rPr lang="zh-CN" altLang="en-US" i="1" smtClean="0">
                        <a:solidFill>
                          <a:schemeClr val="tx1"/>
                        </a:solidFill>
                        <a:latin typeface="Cambria Math" panose="02040503050406030204" pitchFamily="18" charset="0"/>
                      </a:rPr>
                      <m:t>𝛼</m:t>
                    </m:r>
                  </m:oMath>
                </a14:m>
                <a:r>
                  <a:rPr lang="en-US" altLang="zh-CN" dirty="0">
                    <a:solidFill>
                      <a:schemeClr val="tx1"/>
                    </a:solidFill>
                  </a:rPr>
                  <a:t>-offset)</a:t>
                </a:r>
                <a:r>
                  <a:rPr lang="zh-CN" altLang="en-US" dirty="0">
                    <a:solidFill>
                      <a:schemeClr val="tx1"/>
                    </a:solidFill>
                  </a:rPr>
                  <a:t> in non-increasing order. Then, when querying a </a:t>
                </a:r>
                <a14:m>
                  <m:oMath xmlns:m="http://schemas.openxmlformats.org/officeDocument/2006/math">
                    <m:r>
                      <a:rPr lang="zh-CN" altLang="en-US" i="1" dirty="0">
                        <a:solidFill>
                          <a:schemeClr val="tx1"/>
                        </a:solidFill>
                        <a:latin typeface="Cambria Math" panose="02040503050406030204" pitchFamily="18" charset="0"/>
                      </a:rPr>
                      <m:t>(1,</m:t>
                    </m:r>
                    <m:r>
                      <a:rPr lang="zh-CN" altLang="en-US" i="1" dirty="0">
                        <a:solidFill>
                          <a:schemeClr val="tx1"/>
                        </a:solidFill>
                        <a:latin typeface="Cambria Math" panose="02040503050406030204" pitchFamily="18" charset="0"/>
                      </a:rPr>
                      <m:t>𝛽</m:t>
                    </m:r>
                    <m:r>
                      <a:rPr lang="zh-CN" altLang="en-US" i="1" dirty="0">
                        <a:solidFill>
                          <a:schemeClr val="tx1"/>
                        </a:solidFill>
                        <a:latin typeface="Cambria Math" panose="02040503050406030204" pitchFamily="18" charset="0"/>
                      </a:rPr>
                      <m:t>)</m:t>
                    </m:r>
                  </m:oMath>
                </a14:m>
                <a:r>
                  <a:rPr lang="zh-CN" altLang="en-US" dirty="0">
                    <a:solidFill>
                      <a:schemeClr val="tx1"/>
                    </a:solidFill>
                  </a:rPr>
                  <a:t>-community with </a:t>
                </a:r>
                <a14:m>
                  <m:oMath xmlns:m="http://schemas.openxmlformats.org/officeDocument/2006/math">
                    <m:r>
                      <a:rPr lang="zh-CN" altLang="en-US" i="1">
                        <a:solidFill>
                          <a:schemeClr val="tx1"/>
                        </a:solidFill>
                        <a:latin typeface="Cambria Math" panose="02040503050406030204" pitchFamily="18" charset="0"/>
                      </a:rPr>
                      <m:t>𝛽</m:t>
                    </m:r>
                    <m:r>
                      <a:rPr lang="zh-CN" altLang="en-US" i="1">
                        <a:solidFill>
                          <a:schemeClr val="tx1"/>
                        </a:solidFill>
                        <a:latin typeface="Cambria Math" panose="02040503050406030204" pitchFamily="18" charset="0"/>
                      </a:rPr>
                      <m:t>≥1</m:t>
                    </m:r>
                  </m:oMath>
                </a14:m>
                <a:r>
                  <a:rPr lang="zh-CN" altLang="en-US" dirty="0">
                    <a:solidFill>
                      <a:schemeClr val="tx1"/>
                    </a:solidFill>
                  </a:rPr>
                  <a:t>, we only need to take the vertices and edges in this community using breath-first search. </a:t>
                </a:r>
              </a:p>
            </p:txBody>
          </p:sp>
        </mc:Choice>
        <mc:Fallback xmlns="">
          <p:sp>
            <p:nvSpPr>
              <p:cNvPr id="17" name="文本框 16">
                <a:extLst>
                  <a:ext uri="{FF2B5EF4-FFF2-40B4-BE49-F238E27FC236}">
                    <a16:creationId xmlns:a16="http://schemas.microsoft.com/office/drawing/2014/main" id="{1703108C-4407-426A-84CD-F3572585A594}"/>
                  </a:ext>
                </a:extLst>
              </p:cNvPr>
              <p:cNvSpPr txBox="1">
                <a:spLocks noRot="1" noChangeAspect="1" noMove="1" noResize="1" noEditPoints="1" noAdjustHandles="1" noChangeArrowheads="1" noChangeShapeType="1" noTextEdit="1"/>
              </p:cNvSpPr>
              <p:nvPr/>
            </p:nvSpPr>
            <p:spPr>
              <a:xfrm>
                <a:off x="39988" y="2184380"/>
                <a:ext cx="5423936" cy="1600438"/>
              </a:xfrm>
              <a:prstGeom prst="rect">
                <a:avLst/>
              </a:prstGeom>
              <a:blipFill>
                <a:blip r:embed="rId10"/>
                <a:stretch>
                  <a:fillRect l="-337" t="-380" r="-1237" b="-3042"/>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id="{1DB45507-8451-40C1-B749-EECF77F00F59}"/>
              </a:ext>
            </a:extLst>
          </p:cNvPr>
          <p:cNvSpPr/>
          <p:nvPr/>
        </p:nvSpPr>
        <p:spPr>
          <a:xfrm>
            <a:off x="39988" y="1959734"/>
            <a:ext cx="1069524" cy="307777"/>
          </a:xfrm>
          <a:prstGeom prst="rect">
            <a:avLst/>
          </a:prstGeom>
        </p:spPr>
        <p:txBody>
          <a:bodyPr wrap="none">
            <a:spAutoFit/>
          </a:bodyPr>
          <a:lstStyle/>
          <a:p>
            <a:r>
              <a:rPr lang="en-US" altLang="zh-CN" b="1" i="1" dirty="0"/>
              <a:t>Approach</a:t>
            </a:r>
            <a:r>
              <a:rPr lang="en-US" altLang="zh-CN" dirty="0"/>
              <a:t>:</a:t>
            </a:r>
            <a:endParaRPr lang="zh-CN" altLang="en-US" dirty="0"/>
          </a:p>
        </p:txBody>
      </p:sp>
      <p:pic>
        <p:nvPicPr>
          <p:cNvPr id="19" name="图片 18">
            <a:extLst>
              <a:ext uri="{FF2B5EF4-FFF2-40B4-BE49-F238E27FC236}">
                <a16:creationId xmlns:a16="http://schemas.microsoft.com/office/drawing/2014/main" id="{10FE88AD-AEE2-45AA-A887-4CC5C5644884}"/>
              </a:ext>
            </a:extLst>
          </p:cNvPr>
          <p:cNvPicPr>
            <a:picLocks noChangeAspect="1"/>
          </p:cNvPicPr>
          <p:nvPr/>
        </p:nvPicPr>
        <p:blipFill rotWithShape="1">
          <a:blip r:embed="rId11"/>
          <a:srcRect l="33014" t="6794" r="4154" b="32871"/>
          <a:stretch/>
        </p:blipFill>
        <p:spPr>
          <a:xfrm>
            <a:off x="5728274" y="2693855"/>
            <a:ext cx="3104025" cy="2587687"/>
          </a:xfrm>
          <a:prstGeom prst="rect">
            <a:avLst/>
          </a:prstGeom>
        </p:spPr>
      </p:pic>
    </p:spTree>
    <p:extLst>
      <p:ext uri="{BB962C8B-B14F-4D97-AF65-F5344CB8AC3E}">
        <p14:creationId xmlns:p14="http://schemas.microsoft.com/office/powerpoint/2010/main" val="416770107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 name="Shape 60"/>
              <p:cNvSpPr txBox="1">
                <a:spLocks noGrp="1"/>
              </p:cNvSpPr>
              <p:nvPr>
                <p:ph type="title"/>
              </p:nvPr>
            </p:nvSpPr>
            <p:spPr>
              <a:xfrm>
                <a:off x="311700" y="168613"/>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t>Optimal retrieval of</a:t>
                </a:r>
                <a:r>
                  <a:rPr lang="en-US" altLang="zh-CN" dirty="0">
                    <a:solidFill>
                      <a:srgbClr val="000000"/>
                    </a:solidFill>
                  </a:rPr>
                  <a:t> </a:t>
                </a:r>
                <a14:m>
                  <m:oMath xmlns:m="http://schemas.openxmlformats.org/officeDocument/2006/math">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𝛼</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𝛽</m:t>
                        </m:r>
                      </m:sub>
                    </m:sSub>
                    <m:r>
                      <a:rPr lang="en-US" altLang="zh-CN" b="0"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𝑞</m:t>
                    </m:r>
                    <m:r>
                      <a:rPr lang="en-US" altLang="zh-CN" b="0" i="1" smtClean="0">
                        <a:solidFill>
                          <a:srgbClr val="000000"/>
                        </a:solidFill>
                        <a:latin typeface="Cambria Math" panose="02040503050406030204" pitchFamily="18" charset="0"/>
                      </a:rPr>
                      <m:t>) </m:t>
                    </m:r>
                  </m:oMath>
                </a14:m>
                <a:r>
                  <a:rPr lang="en-US" altLang="zh-CN" dirty="0">
                    <a:solidFill>
                      <a:srgbClr val="000000"/>
                    </a:solidFill>
                  </a:rPr>
                  <a:t>based on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𝐼</m:t>
                        </m:r>
                      </m:e>
                      <m:sub>
                        <m:r>
                          <a:rPr lang="en-US" altLang="zh-CN" b="0" i="1" smtClean="0">
                            <a:solidFill>
                              <a:srgbClr val="000000"/>
                            </a:solidFill>
                            <a:latin typeface="Cambria Math" panose="02040503050406030204" pitchFamily="18" charset="0"/>
                          </a:rPr>
                          <m:t>𝑏𝑠</m:t>
                        </m:r>
                      </m:sub>
                    </m:sSub>
                  </m:oMath>
                </a14:m>
                <a:endParaRPr lang="en" altLang="zh-CN" dirty="0">
                  <a:solidFill>
                    <a:srgbClr val="000000"/>
                  </a:solidFill>
                </a:endParaRPr>
              </a:p>
            </p:txBody>
          </p:sp>
        </mc:Choice>
        <mc:Fallback xmlns="">
          <p:sp>
            <p:nvSpPr>
              <p:cNvPr id="60" name="Shape 60"/>
              <p:cNvSpPr txBox="1">
                <a:spLocks noGrp="1" noRot="1" noChangeAspect="1" noMove="1" noResize="1" noEditPoints="1" noAdjustHandles="1" noChangeArrowheads="1" noChangeShapeType="1" noTextEdit="1"/>
              </p:cNvSpPr>
              <p:nvPr>
                <p:ph type="title"/>
              </p:nvPr>
            </p:nvSpPr>
            <p:spPr>
              <a:xfrm>
                <a:off x="311700" y="168613"/>
                <a:ext cx="8520599" cy="572699"/>
              </a:xfrm>
              <a:prstGeom prst="rect">
                <a:avLst/>
              </a:prstGeom>
              <a:blipFill>
                <a:blip r:embed="rId6"/>
                <a:stretch>
                  <a:fillRect l="-501" t="-4255" b="-26596"/>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pic>
        <p:nvPicPr>
          <p:cNvPr id="6" name="Shape 63">
            <a:extLst>
              <a:ext uri="{FF2B5EF4-FFF2-40B4-BE49-F238E27FC236}">
                <a16:creationId xmlns:a16="http://schemas.microsoft.com/office/drawing/2014/main" id="{6F919C91-0153-4C05-93B9-85E55CDE020C}"/>
              </a:ext>
            </a:extLst>
          </p:cNvPr>
          <p:cNvPicPr preferRelativeResize="0"/>
          <p:nvPr/>
        </p:nvPicPr>
        <p:blipFill>
          <a:blip r:embed="rId7">
            <a:alphaModFix/>
          </a:blip>
          <a:stretch>
            <a:fillRect/>
          </a:stretch>
        </p:blipFill>
        <p:spPr>
          <a:xfrm>
            <a:off x="0" y="741312"/>
            <a:ext cx="9144000" cy="64224"/>
          </a:xfrm>
          <a:prstGeom prst="rect">
            <a:avLst/>
          </a:prstGeom>
          <a:noFill/>
          <a:ln>
            <a:noFill/>
          </a:ln>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3795E9EA-8238-40F6-A21E-E997C2F68242}"/>
                  </a:ext>
                </a:extLst>
              </p:cNvPr>
              <p:cNvSpPr/>
              <p:nvPr/>
            </p:nvSpPr>
            <p:spPr>
              <a:xfrm>
                <a:off x="448807" y="1056189"/>
                <a:ext cx="5586016" cy="1169551"/>
              </a:xfrm>
              <a:prstGeom prst="rect">
                <a:avLst/>
              </a:prstGeom>
            </p:spPr>
            <p:txBody>
              <a:bodyPr wrap="none">
                <a:spAutoFit/>
              </a:bodyPr>
              <a:lstStyle/>
              <a:p>
                <a:r>
                  <a:rPr lang="en-US" altLang="zh-CN" dirty="0"/>
                  <a:t>Example: retrieve </a:t>
                </a:r>
                <a14:m>
                  <m:oMath xmlns:m="http://schemas.openxmlformats.org/officeDocument/2006/math">
                    <m:r>
                      <a:rPr lang="en-US" altLang="zh-CN" i="1" dirty="0" smtClean="0">
                        <a:latin typeface="Cambria Math" panose="02040503050406030204" pitchFamily="18" charset="0"/>
                      </a:rPr>
                      <m:t>(3,3)</m:t>
                    </m:r>
                  </m:oMath>
                </a14:m>
                <a:r>
                  <a:rPr lang="en-US" altLang="zh-CN" dirty="0"/>
                  <a:t>-community of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oMath>
                </a14:m>
                <a:endParaRPr lang="en-US" altLang="zh-CN" dirty="0"/>
              </a:p>
              <a:p>
                <a:endParaRPr lang="en-US" altLang="zh-CN" dirty="0"/>
              </a:p>
              <a:p>
                <a:pPr marL="342900" indent="-342900">
                  <a:buAutoNum type="arabicParenR"/>
                </a:pPr>
                <a:r>
                  <a:rPr lang="en-US" altLang="zh-CN" dirty="0"/>
                  <a:t>Traverse </a:t>
                </a:r>
                <a14:m>
                  <m:oMath xmlns:m="http://schemas.openxmlformats.org/officeDocument/2006/math">
                    <m:sSubSup>
                      <m:sSubSupPr>
                        <m:ctrlPr>
                          <a:rPr lang="en-US" altLang="zh-CN" i="1">
                            <a:latin typeface="Cambria Math" panose="02040503050406030204" pitchFamily="18" charset="0"/>
                          </a:rPr>
                        </m:ctrlPr>
                      </m:sSubSupPr>
                      <m:e>
                        <m:r>
                          <a:rPr lang="en-US" altLang="zh-CN">
                            <a:latin typeface="Cambria Math" panose="02040503050406030204" pitchFamily="18" charset="0"/>
                          </a:rPr>
                          <m:t>𝐼</m:t>
                        </m:r>
                      </m:e>
                      <m:sub>
                        <m:r>
                          <a:rPr lang="en-US" altLang="zh-CN">
                            <a:latin typeface="Cambria Math" panose="02040503050406030204" pitchFamily="18" charset="0"/>
                          </a:rPr>
                          <m:t>𝑏𝑠</m:t>
                        </m:r>
                      </m:sub>
                      <m:sup>
                        <m:r>
                          <a:rPr lang="zh-CN" altLang="en-US">
                            <a:latin typeface="Cambria Math" panose="02040503050406030204" pitchFamily="18" charset="0"/>
                          </a:rPr>
                          <m:t>𝛼</m:t>
                        </m:r>
                      </m:sup>
                    </m:sSubSup>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a:latin typeface="Cambria Math" panose="02040503050406030204" pitchFamily="18" charset="0"/>
                              </a:rPr>
                              <m:t>𝑢</m:t>
                            </m:r>
                          </m:e>
                          <m:sub>
                            <m:r>
                              <a:rPr lang="en-US" altLang="zh-CN">
                                <a:latin typeface="Cambria Math" panose="02040503050406030204" pitchFamily="18" charset="0"/>
                              </a:rPr>
                              <m:t>1</m:t>
                            </m:r>
                          </m:sub>
                        </m:sSub>
                      </m:e>
                    </m:d>
                    <m:d>
                      <m:dPr>
                        <m:begChr m:val="["/>
                        <m:endChr m:val="]"/>
                        <m:ctrlPr>
                          <a:rPr lang="en-US" altLang="zh-CN" i="1">
                            <a:latin typeface="Cambria Math" panose="02040503050406030204" pitchFamily="18" charset="0"/>
                          </a:rPr>
                        </m:ctrlPr>
                      </m:dPr>
                      <m:e>
                        <m:r>
                          <a:rPr lang="en-US" altLang="zh-CN">
                            <a:latin typeface="Cambria Math" panose="02040503050406030204" pitchFamily="18" charset="0"/>
                          </a:rPr>
                          <m:t>3</m:t>
                        </m:r>
                      </m:e>
                    </m:d>
                  </m:oMath>
                </a14:m>
                <a:r>
                  <a:rPr lang="en-US" altLang="zh-CN" dirty="0"/>
                  <a:t> to get all the neighbors with  </a:t>
                </a:r>
                <a14:m>
                  <m:oMath xmlns:m="http://schemas.openxmlformats.org/officeDocument/2006/math">
                    <m:r>
                      <a:rPr lang="zh-CN" altLang="en-US">
                        <a:latin typeface="Cambria Math" panose="02040503050406030204" pitchFamily="18" charset="0"/>
                      </a:rPr>
                      <m:t>𝛼</m:t>
                    </m:r>
                  </m:oMath>
                </a14:m>
                <a:r>
                  <a:rPr lang="en-US" altLang="zh-CN" dirty="0"/>
                  <a:t>-</a:t>
                </a:r>
                <a14:m>
                  <m:oMath xmlns:m="http://schemas.openxmlformats.org/officeDocument/2006/math">
                    <m:r>
                      <a:rPr lang="en-US" altLang="zh-CN" dirty="0">
                        <a:latin typeface="Cambria Math" panose="02040503050406030204" pitchFamily="18" charset="0"/>
                      </a:rPr>
                      <m:t>𝑜𝑓𝑓𝑠𝑒𝑡𝑠</m:t>
                    </m:r>
                    <m:r>
                      <a:rPr lang="en-US" altLang="zh-CN" dirty="0">
                        <a:latin typeface="Cambria Math" panose="02040503050406030204" pitchFamily="18" charset="0"/>
                      </a:rPr>
                      <m:t>≥3</m:t>
                    </m:r>
                  </m:oMath>
                </a14:m>
                <a:r>
                  <a:rPr lang="en-US" altLang="zh-CN" dirty="0"/>
                  <a:t>.</a:t>
                </a:r>
              </a:p>
              <a:p>
                <a:pPr marL="342900" indent="-342900">
                  <a:buAutoNum type="arabicParenR"/>
                </a:pPr>
                <a:endParaRPr lang="en-US" altLang="zh-CN" dirty="0"/>
              </a:p>
              <a:p>
                <a:pPr marL="342900" indent="-342900">
                  <a:buAutoNum type="arabicParenR"/>
                </a:pPr>
                <a:r>
                  <a:rPr lang="en-US" altLang="zh-CN" dirty="0"/>
                  <a:t>Visit index nodes </a:t>
                </a:r>
                <a14:m>
                  <m:oMath xmlns:m="http://schemas.openxmlformats.org/officeDocument/2006/math">
                    <m:sSubSup>
                      <m:sSubSupPr>
                        <m:ctrlPr>
                          <a:rPr lang="en-US" altLang="zh-CN" i="1">
                            <a:latin typeface="Cambria Math" panose="02040503050406030204" pitchFamily="18" charset="0"/>
                          </a:rPr>
                        </m:ctrlPr>
                      </m:sSubSupPr>
                      <m:e>
                        <m:r>
                          <a:rPr lang="en-US" altLang="zh-CN">
                            <a:latin typeface="Cambria Math" panose="02040503050406030204" pitchFamily="18" charset="0"/>
                          </a:rPr>
                          <m:t>𝐼</m:t>
                        </m:r>
                      </m:e>
                      <m:sub>
                        <m:r>
                          <a:rPr lang="en-US" altLang="zh-CN">
                            <a:latin typeface="Cambria Math" panose="02040503050406030204" pitchFamily="18" charset="0"/>
                          </a:rPr>
                          <m:t>𝑏𝑠</m:t>
                        </m:r>
                      </m:sub>
                      <m:sup>
                        <m:r>
                          <a:rPr lang="zh-CN" altLang="en-US">
                            <a:latin typeface="Cambria Math" panose="02040503050406030204" pitchFamily="18" charset="0"/>
                          </a:rPr>
                          <m:t>𝛼</m:t>
                        </m:r>
                      </m:sup>
                    </m:sSubSup>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a:latin typeface="Cambria Math" panose="02040503050406030204" pitchFamily="18" charset="0"/>
                              </a:rPr>
                              <m:t>𝑣</m:t>
                            </m:r>
                          </m:e>
                          <m:sub>
                            <m:r>
                              <a:rPr lang="en-US" altLang="zh-CN">
                                <a:latin typeface="Cambria Math" panose="02040503050406030204" pitchFamily="18" charset="0"/>
                              </a:rPr>
                              <m:t>1</m:t>
                            </m:r>
                          </m:sub>
                        </m:sSub>
                      </m:e>
                    </m:d>
                    <m:d>
                      <m:dPr>
                        <m:begChr m:val="["/>
                        <m:endChr m:val="]"/>
                        <m:ctrlPr>
                          <a:rPr lang="en-US" altLang="zh-CN" i="1">
                            <a:latin typeface="Cambria Math" panose="02040503050406030204" pitchFamily="18" charset="0"/>
                          </a:rPr>
                        </m:ctrlPr>
                      </m:dPr>
                      <m:e>
                        <m:r>
                          <a:rPr lang="en-US" altLang="zh-CN">
                            <a:latin typeface="Cambria Math" panose="02040503050406030204" pitchFamily="18" charset="0"/>
                          </a:rPr>
                          <m:t>3</m:t>
                        </m:r>
                      </m:e>
                    </m:d>
                  </m:oMath>
                </a14:m>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en-US" altLang="zh-CN">
                            <a:latin typeface="Cambria Math" panose="02040503050406030204" pitchFamily="18" charset="0"/>
                          </a:rPr>
                          <m:t>𝐼</m:t>
                        </m:r>
                      </m:e>
                      <m:sub>
                        <m:r>
                          <a:rPr lang="en-US" altLang="zh-CN">
                            <a:latin typeface="Cambria Math" panose="02040503050406030204" pitchFamily="18" charset="0"/>
                          </a:rPr>
                          <m:t>𝑏𝑠</m:t>
                        </m:r>
                      </m:sub>
                      <m:sup>
                        <m:r>
                          <a:rPr lang="zh-CN" altLang="en-US">
                            <a:latin typeface="Cambria Math" panose="02040503050406030204" pitchFamily="18" charset="0"/>
                          </a:rPr>
                          <m:t>𝛼</m:t>
                        </m:r>
                      </m:sup>
                    </m:sSubSup>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a:latin typeface="Cambria Math" panose="02040503050406030204" pitchFamily="18" charset="0"/>
                              </a:rPr>
                              <m:t>𝑣</m:t>
                            </m:r>
                          </m:e>
                          <m:sub>
                            <m:r>
                              <a:rPr lang="en-US" altLang="zh-CN">
                                <a:latin typeface="Cambria Math" panose="02040503050406030204" pitchFamily="18" charset="0"/>
                              </a:rPr>
                              <m:t>2</m:t>
                            </m:r>
                          </m:sub>
                        </m:sSub>
                      </m:e>
                    </m:d>
                    <m:d>
                      <m:dPr>
                        <m:begChr m:val="["/>
                        <m:endChr m:val="]"/>
                        <m:ctrlPr>
                          <a:rPr lang="en-US" altLang="zh-CN" i="1">
                            <a:latin typeface="Cambria Math" panose="02040503050406030204" pitchFamily="18" charset="0"/>
                          </a:rPr>
                        </m:ctrlPr>
                      </m:dPr>
                      <m:e>
                        <m:r>
                          <a:rPr lang="en-US" altLang="zh-CN">
                            <a:latin typeface="Cambria Math" panose="02040503050406030204" pitchFamily="18" charset="0"/>
                          </a:rPr>
                          <m:t>3</m:t>
                        </m:r>
                      </m:e>
                    </m:d>
                  </m:oMath>
                </a14:m>
                <a:r>
                  <a:rPr lang="en-US" altLang="zh-CN" dirty="0"/>
                  <a:t> and </a:t>
                </a:r>
                <a14:m>
                  <m:oMath xmlns:m="http://schemas.openxmlformats.org/officeDocument/2006/math">
                    <m:sSubSup>
                      <m:sSubSupPr>
                        <m:ctrlPr>
                          <a:rPr lang="en-US" altLang="zh-CN" i="1">
                            <a:latin typeface="Cambria Math" panose="02040503050406030204" pitchFamily="18" charset="0"/>
                          </a:rPr>
                        </m:ctrlPr>
                      </m:sSubSupPr>
                      <m:e>
                        <m:r>
                          <a:rPr lang="en-US" altLang="zh-CN">
                            <a:latin typeface="Cambria Math" panose="02040503050406030204" pitchFamily="18" charset="0"/>
                          </a:rPr>
                          <m:t>𝐼</m:t>
                        </m:r>
                      </m:e>
                      <m:sub>
                        <m:r>
                          <a:rPr lang="en-US" altLang="zh-CN">
                            <a:latin typeface="Cambria Math" panose="02040503050406030204" pitchFamily="18" charset="0"/>
                          </a:rPr>
                          <m:t>𝑏𝑠</m:t>
                        </m:r>
                      </m:sub>
                      <m:sup>
                        <m:r>
                          <a:rPr lang="zh-CN" altLang="en-US">
                            <a:latin typeface="Cambria Math" panose="02040503050406030204" pitchFamily="18" charset="0"/>
                          </a:rPr>
                          <m:t>𝛼</m:t>
                        </m:r>
                      </m:sup>
                    </m:sSubSup>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a:latin typeface="Cambria Math" panose="02040503050406030204" pitchFamily="18" charset="0"/>
                              </a:rPr>
                              <m:t>𝑣</m:t>
                            </m:r>
                          </m:e>
                          <m:sub>
                            <m:r>
                              <a:rPr lang="en-US" altLang="zh-CN">
                                <a:latin typeface="Cambria Math" panose="02040503050406030204" pitchFamily="18" charset="0"/>
                              </a:rPr>
                              <m:t>3</m:t>
                            </m:r>
                          </m:sub>
                        </m:sSub>
                      </m:e>
                    </m:d>
                    <m:d>
                      <m:dPr>
                        <m:begChr m:val="["/>
                        <m:endChr m:val="]"/>
                        <m:ctrlPr>
                          <a:rPr lang="en-US" altLang="zh-CN" i="1">
                            <a:latin typeface="Cambria Math" panose="02040503050406030204" pitchFamily="18" charset="0"/>
                          </a:rPr>
                        </m:ctrlPr>
                      </m:dPr>
                      <m:e>
                        <m:r>
                          <a:rPr lang="en-US" altLang="zh-CN">
                            <a:latin typeface="Cambria Math" panose="02040503050406030204" pitchFamily="18" charset="0"/>
                          </a:rPr>
                          <m:t>3</m:t>
                        </m:r>
                      </m:e>
                    </m:d>
                  </m:oMath>
                </a14:m>
                <a:r>
                  <a:rPr lang="en-US" altLang="zh-CN" dirty="0"/>
                  <a:t>.</a:t>
                </a:r>
              </a:p>
            </p:txBody>
          </p:sp>
        </mc:Choice>
        <mc:Fallback xmlns="">
          <p:sp>
            <p:nvSpPr>
              <p:cNvPr id="4" name="矩形 3">
                <a:extLst>
                  <a:ext uri="{FF2B5EF4-FFF2-40B4-BE49-F238E27FC236}">
                    <a16:creationId xmlns:a16="http://schemas.microsoft.com/office/drawing/2014/main" id="{3795E9EA-8238-40F6-A21E-E997C2F68242}"/>
                  </a:ext>
                </a:extLst>
              </p:cNvPr>
              <p:cNvSpPr>
                <a:spLocks noRot="1" noChangeAspect="1" noMove="1" noResize="1" noEditPoints="1" noAdjustHandles="1" noChangeArrowheads="1" noChangeShapeType="1" noTextEdit="1"/>
              </p:cNvSpPr>
              <p:nvPr/>
            </p:nvSpPr>
            <p:spPr>
              <a:xfrm>
                <a:off x="448807" y="1056189"/>
                <a:ext cx="5586016" cy="1169551"/>
              </a:xfrm>
              <a:prstGeom prst="rect">
                <a:avLst/>
              </a:prstGeom>
              <a:blipFill>
                <a:blip r:embed="rId8"/>
                <a:stretch>
                  <a:fillRect l="-328" t="-521" b="-4688"/>
                </a:stretch>
              </a:blipFill>
            </p:spPr>
            <p:txBody>
              <a:bodyPr/>
              <a:lstStyle/>
              <a:p>
                <a:r>
                  <a:rPr lang="zh-CN" altLang="en-US">
                    <a:noFill/>
                  </a:rPr>
                  <a:t> </a:t>
                </a:r>
              </a:p>
            </p:txBody>
          </p:sp>
        </mc:Fallback>
      </mc:AlternateContent>
      <p:grpSp>
        <p:nvGrpSpPr>
          <p:cNvPr id="13" name="组合 12">
            <a:extLst>
              <a:ext uri="{FF2B5EF4-FFF2-40B4-BE49-F238E27FC236}">
                <a16:creationId xmlns:a16="http://schemas.microsoft.com/office/drawing/2014/main" id="{C10F6FAB-B036-45E3-BA32-2010DD3E2C98}"/>
              </a:ext>
            </a:extLst>
          </p:cNvPr>
          <p:cNvGrpSpPr/>
          <p:nvPr/>
        </p:nvGrpSpPr>
        <p:grpSpPr>
          <a:xfrm>
            <a:off x="3658851" y="2279326"/>
            <a:ext cx="5362305" cy="2065252"/>
            <a:chOff x="638067" y="526114"/>
            <a:chExt cx="11204646" cy="4443379"/>
          </a:xfrm>
        </p:grpSpPr>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CF90F09-B71E-4E28-A6E4-FF24CF833126}"/>
                    </a:ext>
                  </a:extLst>
                </p:cNvPr>
                <p:cNvSpPr txBox="1"/>
                <p:nvPr/>
              </p:nvSpPr>
              <p:spPr>
                <a:xfrm>
                  <a:off x="638067" y="2301898"/>
                  <a:ext cx="1424882" cy="59596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zh-CN" altLang="en-US" sz="12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𝛼</m:t>
                      </m:r>
                    </m:oMath>
                  </a14:m>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-offset</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DCF90F09-B71E-4E28-A6E4-FF24CF833126}"/>
                    </a:ext>
                  </a:extLst>
                </p:cNvPr>
                <p:cNvSpPr txBox="1">
                  <a:spLocks noRot="1" noChangeAspect="1" noMove="1" noResize="1" noEditPoints="1" noAdjustHandles="1" noChangeArrowheads="1" noChangeShapeType="1" noTextEdit="1"/>
                </p:cNvSpPr>
                <p:nvPr/>
              </p:nvSpPr>
              <p:spPr>
                <a:xfrm>
                  <a:off x="638067" y="2301898"/>
                  <a:ext cx="1424882" cy="595962"/>
                </a:xfrm>
                <a:prstGeom prst="rect">
                  <a:avLst/>
                </a:prstGeom>
                <a:blipFill>
                  <a:blip r:embed="rId9"/>
                  <a:stretch>
                    <a:fillRect b="-1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A98693A8-EBF9-4AB0-9BA5-686EB9179F34}"/>
                    </a:ext>
                  </a:extLst>
                </p:cNvPr>
                <p:cNvSpPr txBox="1"/>
                <p:nvPr/>
              </p:nvSpPr>
              <p:spPr>
                <a:xfrm>
                  <a:off x="4054305" y="1217525"/>
                  <a:ext cx="402419"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1200" b="0" i="1" u="none" strike="noStrike" kern="1200" cap="none" spc="0" normalizeH="0" baseline="0" noProof="0" smtClean="0">
                            <a:ln>
                              <a:noFill/>
                            </a:ln>
                            <a:solidFill>
                              <a:prstClr val="black"/>
                            </a:solidFill>
                            <a:effectLst/>
                            <a:uLnTx/>
                            <a:uFillTx/>
                            <a:latin typeface="Cambria Math" panose="02040503050406030204" pitchFamily="18" charset="0"/>
                            <a:cs typeface="Calibri" panose="020F0502020204030204" pitchFamily="34" charset="0"/>
                          </a:rPr>
                          <m:t>𝛼</m:t>
                        </m:r>
                      </m:oMath>
                    </m:oMathPara>
                  </a14:m>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A98693A8-EBF9-4AB0-9BA5-686EB9179F34}"/>
                    </a:ext>
                  </a:extLst>
                </p:cNvPr>
                <p:cNvSpPr txBox="1">
                  <a:spLocks noRot="1" noChangeAspect="1" noMove="1" noResize="1" noEditPoints="1" noAdjustHandles="1" noChangeArrowheads="1" noChangeShapeType="1" noTextEdit="1"/>
                </p:cNvSpPr>
                <p:nvPr/>
              </p:nvSpPr>
              <p:spPr>
                <a:xfrm>
                  <a:off x="4054305" y="1217525"/>
                  <a:ext cx="402419" cy="595962"/>
                </a:xfrm>
                <a:prstGeom prst="rect">
                  <a:avLst/>
                </a:prstGeom>
                <a:blipFill>
                  <a:blip r:embed="rId10"/>
                  <a:stretch>
                    <a:fillRect r="-15625"/>
                  </a:stretch>
                </a:blipFill>
              </p:spPr>
              <p:txBody>
                <a:bodyPr/>
                <a:lstStyle/>
                <a:p>
                  <a:r>
                    <a:rPr lang="zh-CN" altLang="en-US">
                      <a:noFill/>
                    </a:rPr>
                    <a:t> </a:t>
                  </a:r>
                </a:p>
              </p:txBody>
            </p:sp>
          </mc:Fallback>
        </mc:AlternateContent>
        <p:cxnSp>
          <p:nvCxnSpPr>
            <p:cNvPr id="16" name="直接连接符 15">
              <a:extLst>
                <a:ext uri="{FF2B5EF4-FFF2-40B4-BE49-F238E27FC236}">
                  <a16:creationId xmlns:a16="http://schemas.microsoft.com/office/drawing/2014/main" id="{91D9F786-778A-492E-AA16-000C7661E425}"/>
                </a:ext>
              </a:extLst>
            </p:cNvPr>
            <p:cNvCxnSpPr>
              <a:cxnSpLocks/>
              <a:stCxn id="102" idx="2"/>
            </p:cNvCxnSpPr>
            <p:nvPr/>
          </p:nvCxnSpPr>
          <p:spPr>
            <a:xfrm flipH="1">
              <a:off x="4946394" y="1018058"/>
              <a:ext cx="1382044" cy="276250"/>
            </a:xfrm>
            <a:prstGeom prst="line">
              <a:avLst/>
            </a:prstGeom>
            <a:noFill/>
            <a:ln w="19050" cap="flat" cmpd="sng" algn="ctr">
              <a:solidFill>
                <a:sysClr val="windowText" lastClr="000000"/>
              </a:solidFill>
              <a:prstDash val="solid"/>
              <a:miter lim="800000"/>
            </a:ln>
            <a:effectLst/>
          </p:spPr>
        </p:cxnSp>
        <p:cxnSp>
          <p:nvCxnSpPr>
            <p:cNvPr id="17" name="直接连接符 16">
              <a:extLst>
                <a:ext uri="{FF2B5EF4-FFF2-40B4-BE49-F238E27FC236}">
                  <a16:creationId xmlns:a16="http://schemas.microsoft.com/office/drawing/2014/main" id="{5968AB6E-F5ED-482D-AEE1-6A37A8C3BF19}"/>
                </a:ext>
              </a:extLst>
            </p:cNvPr>
            <p:cNvCxnSpPr>
              <a:cxnSpLocks/>
            </p:cNvCxnSpPr>
            <p:nvPr/>
          </p:nvCxnSpPr>
          <p:spPr>
            <a:xfrm flipV="1">
              <a:off x="2226618" y="1662485"/>
              <a:ext cx="2697807" cy="375559"/>
            </a:xfrm>
            <a:prstGeom prst="line">
              <a:avLst/>
            </a:prstGeom>
            <a:noFill/>
            <a:ln w="19050" cap="flat" cmpd="sng" algn="ctr">
              <a:solidFill>
                <a:sysClr val="windowText" lastClr="000000"/>
              </a:solidFill>
              <a:prstDash val="solid"/>
              <a:miter lim="800000"/>
            </a:ln>
            <a:effectLst/>
          </p:spPr>
        </p:cxnSp>
        <p:cxnSp>
          <p:nvCxnSpPr>
            <p:cNvPr id="18" name="直接连接符 17">
              <a:extLst>
                <a:ext uri="{FF2B5EF4-FFF2-40B4-BE49-F238E27FC236}">
                  <a16:creationId xmlns:a16="http://schemas.microsoft.com/office/drawing/2014/main" id="{6285E8E7-92E8-4D9B-9F14-FA4A7F09AC97}"/>
                </a:ext>
              </a:extLst>
            </p:cNvPr>
            <p:cNvCxnSpPr>
              <a:cxnSpLocks/>
            </p:cNvCxnSpPr>
            <p:nvPr/>
          </p:nvCxnSpPr>
          <p:spPr>
            <a:xfrm>
              <a:off x="6171631" y="1662484"/>
              <a:ext cx="342909" cy="1908397"/>
            </a:xfrm>
            <a:prstGeom prst="line">
              <a:avLst/>
            </a:prstGeom>
            <a:noFill/>
            <a:ln w="19050" cap="flat" cmpd="sng" algn="ctr">
              <a:solidFill>
                <a:sysClr val="windowText" lastClr="000000"/>
              </a:solidFill>
              <a:prstDash val="solid"/>
              <a:miter lim="800000"/>
            </a:ln>
            <a:effectLst/>
          </p:spPr>
        </p:cxnSp>
        <p:cxnSp>
          <p:nvCxnSpPr>
            <p:cNvPr id="19" name="直接连接符 18">
              <a:extLst>
                <a:ext uri="{FF2B5EF4-FFF2-40B4-BE49-F238E27FC236}">
                  <a16:creationId xmlns:a16="http://schemas.microsoft.com/office/drawing/2014/main" id="{C9E097F4-7579-4638-B203-69D8BA08721D}"/>
                </a:ext>
              </a:extLst>
            </p:cNvPr>
            <p:cNvCxnSpPr>
              <a:cxnSpLocks/>
              <a:stCxn id="102" idx="2"/>
            </p:cNvCxnSpPr>
            <p:nvPr/>
          </p:nvCxnSpPr>
          <p:spPr>
            <a:xfrm flipH="1">
              <a:off x="5570664" y="1018058"/>
              <a:ext cx="757774" cy="276250"/>
            </a:xfrm>
            <a:prstGeom prst="line">
              <a:avLst/>
            </a:prstGeom>
            <a:noFill/>
            <a:ln w="19050" cap="flat" cmpd="sng" algn="ctr">
              <a:solidFill>
                <a:sysClr val="windowText" lastClr="000000"/>
              </a:solidFill>
              <a:prstDash val="solid"/>
              <a:miter lim="800000"/>
            </a:ln>
            <a:effectLst/>
          </p:spPr>
        </p:cxnSp>
        <p:cxnSp>
          <p:nvCxnSpPr>
            <p:cNvPr id="20" name="直接连接符 19">
              <a:extLst>
                <a:ext uri="{FF2B5EF4-FFF2-40B4-BE49-F238E27FC236}">
                  <a16:creationId xmlns:a16="http://schemas.microsoft.com/office/drawing/2014/main" id="{56EB7585-E77F-4AEA-A1AD-0AD7C06085AA}"/>
                </a:ext>
              </a:extLst>
            </p:cNvPr>
            <p:cNvCxnSpPr>
              <a:cxnSpLocks/>
              <a:stCxn id="102" idx="2"/>
            </p:cNvCxnSpPr>
            <p:nvPr/>
          </p:nvCxnSpPr>
          <p:spPr>
            <a:xfrm>
              <a:off x="6328438" y="1018058"/>
              <a:ext cx="449242" cy="280745"/>
            </a:xfrm>
            <a:prstGeom prst="line">
              <a:avLst/>
            </a:prstGeom>
            <a:noFill/>
            <a:ln w="19050" cap="flat" cmpd="sng" algn="ctr">
              <a:solidFill>
                <a:sysClr val="windowText" lastClr="000000"/>
              </a:solidFill>
              <a:prstDash val="solid"/>
              <a:miter lim="800000"/>
            </a:ln>
            <a:effectLst/>
          </p:spPr>
        </p:cxnSp>
        <p:cxnSp>
          <p:nvCxnSpPr>
            <p:cNvPr id="21" name="直接连接符 20">
              <a:extLst>
                <a:ext uri="{FF2B5EF4-FFF2-40B4-BE49-F238E27FC236}">
                  <a16:creationId xmlns:a16="http://schemas.microsoft.com/office/drawing/2014/main" id="{1E328BCD-061C-46ED-A610-3B5ADB672609}"/>
                </a:ext>
              </a:extLst>
            </p:cNvPr>
            <p:cNvCxnSpPr>
              <a:cxnSpLocks/>
              <a:stCxn id="102" idx="2"/>
            </p:cNvCxnSpPr>
            <p:nvPr/>
          </p:nvCxnSpPr>
          <p:spPr>
            <a:xfrm flipH="1">
              <a:off x="6187057" y="1018058"/>
              <a:ext cx="141381" cy="282230"/>
            </a:xfrm>
            <a:prstGeom prst="line">
              <a:avLst/>
            </a:prstGeom>
            <a:noFill/>
            <a:ln w="19050" cap="flat" cmpd="sng" algn="ctr">
              <a:solidFill>
                <a:sysClr val="windowText" lastClr="000000"/>
              </a:solidFill>
              <a:prstDash val="solid"/>
              <a:miter lim="800000"/>
            </a:ln>
            <a:effectLst/>
          </p:spPr>
        </p:cxnSp>
        <p:cxnSp>
          <p:nvCxnSpPr>
            <p:cNvPr id="22" name="直接连接符 21">
              <a:extLst>
                <a:ext uri="{FF2B5EF4-FFF2-40B4-BE49-F238E27FC236}">
                  <a16:creationId xmlns:a16="http://schemas.microsoft.com/office/drawing/2014/main" id="{F7D583C9-EADC-43C6-BF7C-851483DCB56B}"/>
                </a:ext>
              </a:extLst>
            </p:cNvPr>
            <p:cNvCxnSpPr>
              <a:cxnSpLocks/>
            </p:cNvCxnSpPr>
            <p:nvPr/>
          </p:nvCxnSpPr>
          <p:spPr>
            <a:xfrm flipH="1">
              <a:off x="1829889" y="1662485"/>
              <a:ext cx="3718425" cy="1975877"/>
            </a:xfrm>
            <a:prstGeom prst="line">
              <a:avLst/>
            </a:prstGeom>
            <a:noFill/>
            <a:ln w="19050" cap="flat" cmpd="sng" algn="ctr">
              <a:solidFill>
                <a:sysClr val="windowText" lastClr="000000"/>
              </a:solidFill>
              <a:prstDash val="solid"/>
              <a:miter lim="800000"/>
            </a:ln>
            <a:effectLst/>
          </p:spPr>
        </p:cxnSp>
        <p:cxnSp>
          <p:nvCxnSpPr>
            <p:cNvPr id="23" name="直接连接符 22">
              <a:extLst>
                <a:ext uri="{FF2B5EF4-FFF2-40B4-BE49-F238E27FC236}">
                  <a16:creationId xmlns:a16="http://schemas.microsoft.com/office/drawing/2014/main" id="{3B4495E6-9940-4410-9F20-30FCE3FF7537}"/>
                </a:ext>
              </a:extLst>
            </p:cNvPr>
            <p:cNvCxnSpPr>
              <a:cxnSpLocks/>
            </p:cNvCxnSpPr>
            <p:nvPr/>
          </p:nvCxnSpPr>
          <p:spPr>
            <a:xfrm>
              <a:off x="6767249" y="1662484"/>
              <a:ext cx="690722" cy="1117846"/>
            </a:xfrm>
            <a:prstGeom prst="line">
              <a:avLst/>
            </a:prstGeom>
            <a:noFill/>
            <a:ln w="19050" cap="flat" cmpd="sng" algn="ctr">
              <a:solidFill>
                <a:sysClr val="windowText" lastClr="000000"/>
              </a:solidFill>
              <a:prstDash val="solid"/>
              <a:miter lim="800000"/>
            </a:ln>
            <a:effectLst/>
          </p:spPr>
        </p:cxnSp>
        <p:cxnSp>
          <p:nvCxnSpPr>
            <p:cNvPr id="24" name="直接连接符 23">
              <a:extLst>
                <a:ext uri="{FF2B5EF4-FFF2-40B4-BE49-F238E27FC236}">
                  <a16:creationId xmlns:a16="http://schemas.microsoft.com/office/drawing/2014/main" id="{FCA68687-6E64-4FB1-BDD4-C161B6028099}"/>
                </a:ext>
              </a:extLst>
            </p:cNvPr>
            <p:cNvCxnSpPr>
              <a:cxnSpLocks/>
              <a:stCxn id="94" idx="2"/>
            </p:cNvCxnSpPr>
            <p:nvPr/>
          </p:nvCxnSpPr>
          <p:spPr>
            <a:xfrm flipH="1">
              <a:off x="7782113" y="1644741"/>
              <a:ext cx="338555" cy="356606"/>
            </a:xfrm>
            <a:prstGeom prst="line">
              <a:avLst/>
            </a:prstGeom>
            <a:noFill/>
            <a:ln w="19050" cap="flat" cmpd="sng" algn="ctr">
              <a:solidFill>
                <a:sysClr val="windowText" lastClr="000000"/>
              </a:solidFill>
              <a:prstDash val="solid"/>
              <a:miter lim="800000"/>
            </a:ln>
            <a:effectLst/>
          </p:spPr>
        </p:cxnSp>
        <p:cxnSp>
          <p:nvCxnSpPr>
            <p:cNvPr id="25" name="直接连接符 24">
              <a:extLst>
                <a:ext uri="{FF2B5EF4-FFF2-40B4-BE49-F238E27FC236}">
                  <a16:creationId xmlns:a16="http://schemas.microsoft.com/office/drawing/2014/main" id="{4B813435-CA4A-41F3-AE8C-8A0188B14424}"/>
                </a:ext>
              </a:extLst>
            </p:cNvPr>
            <p:cNvCxnSpPr>
              <a:cxnSpLocks/>
              <a:endCxn id="94" idx="0"/>
            </p:cNvCxnSpPr>
            <p:nvPr/>
          </p:nvCxnSpPr>
          <p:spPr>
            <a:xfrm>
              <a:off x="6403181" y="1018058"/>
              <a:ext cx="1717487" cy="265957"/>
            </a:xfrm>
            <a:prstGeom prst="line">
              <a:avLst/>
            </a:prstGeom>
            <a:noFill/>
            <a:ln w="19050" cap="flat" cmpd="sng" algn="ctr">
              <a:solidFill>
                <a:sysClr val="windowText" lastClr="000000"/>
              </a:solidFill>
              <a:prstDash val="solid"/>
              <a:miter lim="800000"/>
            </a:ln>
            <a:effectLst/>
          </p:spPr>
        </p:cxnSp>
        <p:sp>
          <p:nvSpPr>
            <p:cNvPr id="26" name="文本框 25">
              <a:extLst>
                <a:ext uri="{FF2B5EF4-FFF2-40B4-BE49-F238E27FC236}">
                  <a16:creationId xmlns:a16="http://schemas.microsoft.com/office/drawing/2014/main" id="{6BCF0310-47B1-4DE1-978D-8BAEBC792CAE}"/>
                </a:ext>
              </a:extLst>
            </p:cNvPr>
            <p:cNvSpPr txBox="1"/>
            <p:nvPr/>
          </p:nvSpPr>
          <p:spPr>
            <a:xfrm>
              <a:off x="2256659" y="3892504"/>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4</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 name="文本框 26">
              <a:extLst>
                <a:ext uri="{FF2B5EF4-FFF2-40B4-BE49-F238E27FC236}">
                  <a16:creationId xmlns:a16="http://schemas.microsoft.com/office/drawing/2014/main" id="{9A681A42-1F38-4BAA-AC3C-280E076ECA82}"/>
                </a:ext>
              </a:extLst>
            </p:cNvPr>
            <p:cNvSpPr txBox="1"/>
            <p:nvPr/>
          </p:nvSpPr>
          <p:spPr>
            <a:xfrm>
              <a:off x="2863912" y="3891379"/>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id="{404A0305-6240-4AF1-8FAC-633B3CD7F1FE}"/>
                </a:ext>
              </a:extLst>
            </p:cNvPr>
            <p:cNvSpPr txBox="1"/>
            <p:nvPr/>
          </p:nvSpPr>
          <p:spPr>
            <a:xfrm>
              <a:off x="1653622" y="3893131"/>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4</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 name="文本框 28">
              <a:extLst>
                <a:ext uri="{FF2B5EF4-FFF2-40B4-BE49-F238E27FC236}">
                  <a16:creationId xmlns:a16="http://schemas.microsoft.com/office/drawing/2014/main" id="{7149D1C3-BC17-4747-9F2E-94D8630E9314}"/>
                </a:ext>
              </a:extLst>
            </p:cNvPr>
            <p:cNvSpPr txBox="1"/>
            <p:nvPr/>
          </p:nvSpPr>
          <p:spPr>
            <a:xfrm>
              <a:off x="3489907" y="3892418"/>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 name="文本框 44">
              <a:extLst>
                <a:ext uri="{FF2B5EF4-FFF2-40B4-BE49-F238E27FC236}">
                  <a16:creationId xmlns:a16="http://schemas.microsoft.com/office/drawing/2014/main" id="{FE81781C-EA38-4894-8DFC-748E806F9F02}"/>
                </a:ext>
              </a:extLst>
            </p:cNvPr>
            <p:cNvSpPr txBox="1"/>
            <p:nvPr/>
          </p:nvSpPr>
          <p:spPr>
            <a:xfrm>
              <a:off x="4095036" y="3891659"/>
              <a:ext cx="327334" cy="59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 name="文本框 44">
              <a:extLst>
                <a:ext uri="{FF2B5EF4-FFF2-40B4-BE49-F238E27FC236}">
                  <a16:creationId xmlns:a16="http://schemas.microsoft.com/office/drawing/2014/main" id="{95E5F7FF-12AE-4541-A3DE-6061AED8B51A}"/>
                </a:ext>
              </a:extLst>
            </p:cNvPr>
            <p:cNvSpPr txBox="1"/>
            <p:nvPr/>
          </p:nvSpPr>
          <p:spPr>
            <a:xfrm>
              <a:off x="5290744" y="3902511"/>
              <a:ext cx="327334" cy="59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 name="矩形 31">
              <a:extLst>
                <a:ext uri="{FF2B5EF4-FFF2-40B4-BE49-F238E27FC236}">
                  <a16:creationId xmlns:a16="http://schemas.microsoft.com/office/drawing/2014/main" id="{F718D699-2017-4DBC-BEBE-548D2DEA3C86}"/>
                </a:ext>
              </a:extLst>
            </p:cNvPr>
            <p:cNvSpPr/>
            <p:nvPr/>
          </p:nvSpPr>
          <p:spPr>
            <a:xfrm>
              <a:off x="1964049" y="2040744"/>
              <a:ext cx="3046955" cy="375322"/>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33" name="直接连接符 32">
              <a:extLst>
                <a:ext uri="{FF2B5EF4-FFF2-40B4-BE49-F238E27FC236}">
                  <a16:creationId xmlns:a16="http://schemas.microsoft.com/office/drawing/2014/main" id="{976A1508-54C6-4B5D-8DF5-A53A52BE437D}"/>
                </a:ext>
              </a:extLst>
            </p:cNvPr>
            <p:cNvCxnSpPr>
              <a:cxnSpLocks/>
            </p:cNvCxnSpPr>
            <p:nvPr/>
          </p:nvCxnSpPr>
          <p:spPr>
            <a:xfrm>
              <a:off x="2571078" y="2034551"/>
              <a:ext cx="0" cy="375322"/>
            </a:xfrm>
            <a:prstGeom prst="line">
              <a:avLst/>
            </a:prstGeom>
            <a:noFill/>
            <a:ln w="19050" cap="flat" cmpd="sng" algn="ctr">
              <a:solidFill>
                <a:sysClr val="windowText" lastClr="000000"/>
              </a:solidFill>
              <a:prstDash val="solid"/>
              <a:miter lim="800000"/>
            </a:ln>
            <a:effectLst/>
          </p:spPr>
        </p:cxnSp>
        <p:cxnSp>
          <p:nvCxnSpPr>
            <p:cNvPr id="34" name="直接连接符 33">
              <a:extLst>
                <a:ext uri="{FF2B5EF4-FFF2-40B4-BE49-F238E27FC236}">
                  <a16:creationId xmlns:a16="http://schemas.microsoft.com/office/drawing/2014/main" id="{16852171-8960-45D4-82FE-45B7A1D2B269}"/>
                </a:ext>
              </a:extLst>
            </p:cNvPr>
            <p:cNvCxnSpPr>
              <a:cxnSpLocks/>
            </p:cNvCxnSpPr>
            <p:nvPr/>
          </p:nvCxnSpPr>
          <p:spPr>
            <a:xfrm>
              <a:off x="3185205" y="2040744"/>
              <a:ext cx="0" cy="375322"/>
            </a:xfrm>
            <a:prstGeom prst="line">
              <a:avLst/>
            </a:prstGeom>
            <a:noFill/>
            <a:ln w="19050" cap="flat" cmpd="sng" algn="ctr">
              <a:solidFill>
                <a:sysClr val="windowText" lastClr="000000"/>
              </a:solidFill>
              <a:prstDash val="solid"/>
              <a:miter lim="800000"/>
            </a:ln>
            <a:effectLst/>
          </p:spPr>
        </p:cxnSp>
        <p:cxnSp>
          <p:nvCxnSpPr>
            <p:cNvPr id="35" name="直接连接符 34">
              <a:extLst>
                <a:ext uri="{FF2B5EF4-FFF2-40B4-BE49-F238E27FC236}">
                  <a16:creationId xmlns:a16="http://schemas.microsoft.com/office/drawing/2014/main" id="{0E7CE6E1-F580-4FFB-8E19-33F72B7D39D4}"/>
                </a:ext>
              </a:extLst>
            </p:cNvPr>
            <p:cNvCxnSpPr>
              <a:cxnSpLocks/>
            </p:cNvCxnSpPr>
            <p:nvPr/>
          </p:nvCxnSpPr>
          <p:spPr>
            <a:xfrm>
              <a:off x="3791787" y="2040744"/>
              <a:ext cx="0" cy="375322"/>
            </a:xfrm>
            <a:prstGeom prst="line">
              <a:avLst/>
            </a:prstGeom>
            <a:noFill/>
            <a:ln w="19050" cap="flat" cmpd="sng" algn="ctr">
              <a:solidFill>
                <a:sysClr val="windowText" lastClr="000000"/>
              </a:solidFill>
              <a:prstDash val="solid"/>
              <a:miter lim="800000"/>
            </a:ln>
            <a:effectLst/>
          </p:spPr>
        </p:cxnSp>
        <p:cxnSp>
          <p:nvCxnSpPr>
            <p:cNvPr id="36" name="直接连接符 35">
              <a:extLst>
                <a:ext uri="{FF2B5EF4-FFF2-40B4-BE49-F238E27FC236}">
                  <a16:creationId xmlns:a16="http://schemas.microsoft.com/office/drawing/2014/main" id="{B83E36E3-3D08-491B-BE8B-2D9FB35799CF}"/>
                </a:ext>
              </a:extLst>
            </p:cNvPr>
            <p:cNvCxnSpPr>
              <a:cxnSpLocks/>
            </p:cNvCxnSpPr>
            <p:nvPr/>
          </p:nvCxnSpPr>
          <p:spPr>
            <a:xfrm>
              <a:off x="4406226" y="2036117"/>
              <a:ext cx="0" cy="379949"/>
            </a:xfrm>
            <a:prstGeom prst="line">
              <a:avLst/>
            </a:prstGeom>
            <a:noFill/>
            <a:ln w="19050" cap="flat" cmpd="sng" algn="ctr">
              <a:solidFill>
                <a:sysClr val="windowText" lastClr="000000"/>
              </a:solidFill>
              <a:prstDash val="solid"/>
              <a:miter lim="800000"/>
            </a:ln>
            <a:effectLst/>
          </p:spPr>
        </p:cxnSp>
        <p:sp>
          <p:nvSpPr>
            <p:cNvPr id="37" name="矩形 36">
              <a:extLst>
                <a:ext uri="{FF2B5EF4-FFF2-40B4-BE49-F238E27FC236}">
                  <a16:creationId xmlns:a16="http://schemas.microsoft.com/office/drawing/2014/main" id="{03F4BF85-C7A1-4356-B5EB-EE508DBD0188}"/>
                </a:ext>
              </a:extLst>
            </p:cNvPr>
            <p:cNvSpPr/>
            <p:nvPr/>
          </p:nvSpPr>
          <p:spPr>
            <a:xfrm>
              <a:off x="5594117" y="2035375"/>
              <a:ext cx="595618" cy="380691"/>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 name="椭圆 37">
              <a:extLst>
                <a:ext uri="{FF2B5EF4-FFF2-40B4-BE49-F238E27FC236}">
                  <a16:creationId xmlns:a16="http://schemas.microsoft.com/office/drawing/2014/main" id="{763E75F8-4FBF-4F10-B5C3-25F6754318E8}"/>
                </a:ext>
              </a:extLst>
            </p:cNvPr>
            <p:cNvSpPr/>
            <p:nvPr/>
          </p:nvSpPr>
          <p:spPr>
            <a:xfrm flipH="1">
              <a:off x="5124076" y="2225064"/>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 name="椭圆 38">
              <a:extLst>
                <a:ext uri="{FF2B5EF4-FFF2-40B4-BE49-F238E27FC236}">
                  <a16:creationId xmlns:a16="http://schemas.microsoft.com/office/drawing/2014/main" id="{BD0AF524-0A84-4C7E-92C0-8400DC7C38D2}"/>
                </a:ext>
              </a:extLst>
            </p:cNvPr>
            <p:cNvSpPr/>
            <p:nvPr/>
          </p:nvSpPr>
          <p:spPr>
            <a:xfrm flipH="1">
              <a:off x="5285826" y="2225404"/>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 name="椭圆 39">
              <a:extLst>
                <a:ext uri="{FF2B5EF4-FFF2-40B4-BE49-F238E27FC236}">
                  <a16:creationId xmlns:a16="http://schemas.microsoft.com/office/drawing/2014/main" id="{3D6BD2AF-E8F9-4660-AE61-7507317E3EB7}"/>
                </a:ext>
              </a:extLst>
            </p:cNvPr>
            <p:cNvSpPr/>
            <p:nvPr/>
          </p:nvSpPr>
          <p:spPr>
            <a:xfrm flipH="1">
              <a:off x="5446730" y="2229802"/>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 name="矩形 40">
              <a:extLst>
                <a:ext uri="{FF2B5EF4-FFF2-40B4-BE49-F238E27FC236}">
                  <a16:creationId xmlns:a16="http://schemas.microsoft.com/office/drawing/2014/main" id="{CF8CA663-4D04-4477-A24D-BB384C7B844F}"/>
                </a:ext>
              </a:extLst>
            </p:cNvPr>
            <p:cNvSpPr/>
            <p:nvPr/>
          </p:nvSpPr>
          <p:spPr>
            <a:xfrm>
              <a:off x="1989151" y="1908161"/>
              <a:ext cx="655244" cy="59596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1</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 name="矩形 41">
              <a:extLst>
                <a:ext uri="{FF2B5EF4-FFF2-40B4-BE49-F238E27FC236}">
                  <a16:creationId xmlns:a16="http://schemas.microsoft.com/office/drawing/2014/main" id="{BE4BB691-B867-4D73-8513-0DED60D6DCA7}"/>
                </a:ext>
              </a:extLst>
            </p:cNvPr>
            <p:cNvSpPr/>
            <p:nvPr/>
          </p:nvSpPr>
          <p:spPr>
            <a:xfrm>
              <a:off x="2570436" y="1908161"/>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2</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 name="矩形 42">
              <a:extLst>
                <a:ext uri="{FF2B5EF4-FFF2-40B4-BE49-F238E27FC236}">
                  <a16:creationId xmlns:a16="http://schemas.microsoft.com/office/drawing/2014/main" id="{0E326B1F-D4B9-48BA-8FCF-68EA80025393}"/>
                </a:ext>
              </a:extLst>
            </p:cNvPr>
            <p:cNvSpPr/>
            <p:nvPr/>
          </p:nvSpPr>
          <p:spPr>
            <a:xfrm>
              <a:off x="3175925" y="1908667"/>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3</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 name="矩形 43">
              <a:extLst>
                <a:ext uri="{FF2B5EF4-FFF2-40B4-BE49-F238E27FC236}">
                  <a16:creationId xmlns:a16="http://schemas.microsoft.com/office/drawing/2014/main" id="{D0A09195-9D01-44BD-9662-DC8AB216774F}"/>
                </a:ext>
              </a:extLst>
            </p:cNvPr>
            <p:cNvSpPr/>
            <p:nvPr/>
          </p:nvSpPr>
          <p:spPr>
            <a:xfrm>
              <a:off x="3788171" y="1908161"/>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4</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 name="矩形 44">
              <a:extLst>
                <a:ext uri="{FF2B5EF4-FFF2-40B4-BE49-F238E27FC236}">
                  <a16:creationId xmlns:a16="http://schemas.microsoft.com/office/drawing/2014/main" id="{35CC7F72-5015-43E4-8733-F08E0FB255C3}"/>
                </a:ext>
              </a:extLst>
            </p:cNvPr>
            <p:cNvSpPr/>
            <p:nvPr/>
          </p:nvSpPr>
          <p:spPr>
            <a:xfrm>
              <a:off x="4403920" y="1913428"/>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5</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 name="矩形 45">
              <a:extLst>
                <a:ext uri="{FF2B5EF4-FFF2-40B4-BE49-F238E27FC236}">
                  <a16:creationId xmlns:a16="http://schemas.microsoft.com/office/drawing/2014/main" id="{73987048-1515-4422-9213-71951064B915}"/>
                </a:ext>
              </a:extLst>
            </p:cNvPr>
            <p:cNvSpPr/>
            <p:nvPr/>
          </p:nvSpPr>
          <p:spPr>
            <a:xfrm>
              <a:off x="5482273" y="1903426"/>
              <a:ext cx="812629" cy="59596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999</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 name="文本框 46">
              <a:extLst>
                <a:ext uri="{FF2B5EF4-FFF2-40B4-BE49-F238E27FC236}">
                  <a16:creationId xmlns:a16="http://schemas.microsoft.com/office/drawing/2014/main" id="{EEAB2FE9-920F-46C5-8257-20E57E7EAD46}"/>
                </a:ext>
              </a:extLst>
            </p:cNvPr>
            <p:cNvSpPr txBox="1"/>
            <p:nvPr/>
          </p:nvSpPr>
          <p:spPr>
            <a:xfrm>
              <a:off x="2692289" y="2297287"/>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4</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 name="文本框 47">
              <a:extLst>
                <a:ext uri="{FF2B5EF4-FFF2-40B4-BE49-F238E27FC236}">
                  <a16:creationId xmlns:a16="http://schemas.microsoft.com/office/drawing/2014/main" id="{22633348-A7CF-477A-AD28-614C55FA60DB}"/>
                </a:ext>
              </a:extLst>
            </p:cNvPr>
            <p:cNvSpPr txBox="1"/>
            <p:nvPr/>
          </p:nvSpPr>
          <p:spPr>
            <a:xfrm>
              <a:off x="3311504" y="2301898"/>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 name="文本框 48">
              <a:extLst>
                <a:ext uri="{FF2B5EF4-FFF2-40B4-BE49-F238E27FC236}">
                  <a16:creationId xmlns:a16="http://schemas.microsoft.com/office/drawing/2014/main" id="{45448FA4-58F6-412E-8BB3-4524ED898329}"/>
                </a:ext>
              </a:extLst>
            </p:cNvPr>
            <p:cNvSpPr txBox="1"/>
            <p:nvPr/>
          </p:nvSpPr>
          <p:spPr>
            <a:xfrm>
              <a:off x="1850187" y="2302240"/>
              <a:ext cx="863152"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999</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 name="文本框 49">
              <a:extLst>
                <a:ext uri="{FF2B5EF4-FFF2-40B4-BE49-F238E27FC236}">
                  <a16:creationId xmlns:a16="http://schemas.microsoft.com/office/drawing/2014/main" id="{B71DA2FC-7181-4B51-B61F-0D5ADA5BD1FE}"/>
                </a:ext>
              </a:extLst>
            </p:cNvPr>
            <p:cNvSpPr txBox="1"/>
            <p:nvPr/>
          </p:nvSpPr>
          <p:spPr>
            <a:xfrm>
              <a:off x="3916012" y="2305932"/>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1" name="文本框 44">
              <a:extLst>
                <a:ext uri="{FF2B5EF4-FFF2-40B4-BE49-F238E27FC236}">
                  <a16:creationId xmlns:a16="http://schemas.microsoft.com/office/drawing/2014/main" id="{28E097C6-65F9-427E-B823-313F02D4CA82}"/>
                </a:ext>
              </a:extLst>
            </p:cNvPr>
            <p:cNvSpPr txBox="1"/>
            <p:nvPr/>
          </p:nvSpPr>
          <p:spPr>
            <a:xfrm>
              <a:off x="4540192" y="2299617"/>
              <a:ext cx="327334" cy="59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2" name="文本框 44">
              <a:extLst>
                <a:ext uri="{FF2B5EF4-FFF2-40B4-BE49-F238E27FC236}">
                  <a16:creationId xmlns:a16="http://schemas.microsoft.com/office/drawing/2014/main" id="{417A995E-42F6-4EBC-AA82-CD09394D96DD}"/>
                </a:ext>
              </a:extLst>
            </p:cNvPr>
            <p:cNvSpPr txBox="1"/>
            <p:nvPr/>
          </p:nvSpPr>
          <p:spPr>
            <a:xfrm>
              <a:off x="5718435" y="2296338"/>
              <a:ext cx="327334" cy="59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3" name="矩形 52">
              <a:extLst>
                <a:ext uri="{FF2B5EF4-FFF2-40B4-BE49-F238E27FC236}">
                  <a16:creationId xmlns:a16="http://schemas.microsoft.com/office/drawing/2014/main" id="{2CE3E9C8-636B-4018-97DB-22E3C013A563}"/>
                </a:ext>
              </a:extLst>
            </p:cNvPr>
            <p:cNvSpPr/>
            <p:nvPr/>
          </p:nvSpPr>
          <p:spPr>
            <a:xfrm>
              <a:off x="7504505" y="1997611"/>
              <a:ext cx="3046955" cy="375965"/>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54" name="直接连接符 53">
              <a:extLst>
                <a:ext uri="{FF2B5EF4-FFF2-40B4-BE49-F238E27FC236}">
                  <a16:creationId xmlns:a16="http://schemas.microsoft.com/office/drawing/2014/main" id="{0A8C339B-4B7A-4CF3-9578-FA4F387669D8}"/>
                </a:ext>
              </a:extLst>
            </p:cNvPr>
            <p:cNvCxnSpPr/>
            <p:nvPr/>
          </p:nvCxnSpPr>
          <p:spPr>
            <a:xfrm>
              <a:off x="8111534" y="2006500"/>
              <a:ext cx="0" cy="360726"/>
            </a:xfrm>
            <a:prstGeom prst="line">
              <a:avLst/>
            </a:prstGeom>
            <a:noFill/>
            <a:ln w="19050" cap="flat" cmpd="sng" algn="ctr">
              <a:solidFill>
                <a:sysClr val="windowText" lastClr="000000"/>
              </a:solidFill>
              <a:prstDash val="solid"/>
              <a:miter lim="800000"/>
            </a:ln>
            <a:effectLst/>
          </p:spPr>
        </p:cxnSp>
        <p:cxnSp>
          <p:nvCxnSpPr>
            <p:cNvPr id="55" name="直接连接符 54">
              <a:extLst>
                <a:ext uri="{FF2B5EF4-FFF2-40B4-BE49-F238E27FC236}">
                  <a16:creationId xmlns:a16="http://schemas.microsoft.com/office/drawing/2014/main" id="{E20F8D68-26BE-4401-B371-8DAE31D5B001}"/>
                </a:ext>
              </a:extLst>
            </p:cNvPr>
            <p:cNvCxnSpPr/>
            <p:nvPr/>
          </p:nvCxnSpPr>
          <p:spPr>
            <a:xfrm>
              <a:off x="8725661" y="2005707"/>
              <a:ext cx="0" cy="360726"/>
            </a:xfrm>
            <a:prstGeom prst="line">
              <a:avLst/>
            </a:prstGeom>
            <a:noFill/>
            <a:ln w="19050" cap="flat" cmpd="sng" algn="ctr">
              <a:solidFill>
                <a:sysClr val="windowText" lastClr="000000"/>
              </a:solidFill>
              <a:prstDash val="solid"/>
              <a:miter lim="800000"/>
            </a:ln>
            <a:effectLst/>
          </p:spPr>
        </p:cxnSp>
        <p:cxnSp>
          <p:nvCxnSpPr>
            <p:cNvPr id="56" name="直接连接符 55">
              <a:extLst>
                <a:ext uri="{FF2B5EF4-FFF2-40B4-BE49-F238E27FC236}">
                  <a16:creationId xmlns:a16="http://schemas.microsoft.com/office/drawing/2014/main" id="{E80ADDA6-F2A8-4411-8243-1F99FDF64D0C}"/>
                </a:ext>
              </a:extLst>
            </p:cNvPr>
            <p:cNvCxnSpPr/>
            <p:nvPr/>
          </p:nvCxnSpPr>
          <p:spPr>
            <a:xfrm>
              <a:off x="9332243" y="2005707"/>
              <a:ext cx="0" cy="360726"/>
            </a:xfrm>
            <a:prstGeom prst="line">
              <a:avLst/>
            </a:prstGeom>
            <a:noFill/>
            <a:ln w="19050" cap="flat" cmpd="sng" algn="ctr">
              <a:solidFill>
                <a:sysClr val="windowText" lastClr="000000"/>
              </a:solidFill>
              <a:prstDash val="solid"/>
              <a:miter lim="800000"/>
            </a:ln>
            <a:effectLst/>
          </p:spPr>
        </p:cxnSp>
        <p:cxnSp>
          <p:nvCxnSpPr>
            <p:cNvPr id="57" name="直接连接符 56">
              <a:extLst>
                <a:ext uri="{FF2B5EF4-FFF2-40B4-BE49-F238E27FC236}">
                  <a16:creationId xmlns:a16="http://schemas.microsoft.com/office/drawing/2014/main" id="{EA2C088F-9906-4A49-B9DF-7931AFCC1FCB}"/>
                </a:ext>
              </a:extLst>
            </p:cNvPr>
            <p:cNvCxnSpPr/>
            <p:nvPr/>
          </p:nvCxnSpPr>
          <p:spPr>
            <a:xfrm>
              <a:off x="9946682" y="2005707"/>
              <a:ext cx="0" cy="360726"/>
            </a:xfrm>
            <a:prstGeom prst="line">
              <a:avLst/>
            </a:prstGeom>
            <a:noFill/>
            <a:ln w="19050" cap="flat" cmpd="sng" algn="ctr">
              <a:solidFill>
                <a:sysClr val="windowText" lastClr="000000"/>
              </a:solidFill>
              <a:prstDash val="solid"/>
              <a:miter lim="800000"/>
            </a:ln>
            <a:effectLst/>
          </p:spPr>
        </p:cxnSp>
        <p:sp>
          <p:nvSpPr>
            <p:cNvPr id="58" name="矩形 57">
              <a:extLst>
                <a:ext uri="{FF2B5EF4-FFF2-40B4-BE49-F238E27FC236}">
                  <a16:creationId xmlns:a16="http://schemas.microsoft.com/office/drawing/2014/main" id="{FB5AB9FE-9C81-4C33-B437-29FB0ABC17F0}"/>
                </a:ext>
              </a:extLst>
            </p:cNvPr>
            <p:cNvSpPr/>
            <p:nvPr/>
          </p:nvSpPr>
          <p:spPr>
            <a:xfrm>
              <a:off x="11134573" y="2005396"/>
              <a:ext cx="595618" cy="368180"/>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9" name="椭圆 58">
              <a:extLst>
                <a:ext uri="{FF2B5EF4-FFF2-40B4-BE49-F238E27FC236}">
                  <a16:creationId xmlns:a16="http://schemas.microsoft.com/office/drawing/2014/main" id="{B0A1FE2E-ED99-4A6C-8905-F16E8793459D}"/>
                </a:ext>
              </a:extLst>
            </p:cNvPr>
            <p:cNvSpPr/>
            <p:nvPr/>
          </p:nvSpPr>
          <p:spPr>
            <a:xfrm flipH="1">
              <a:off x="10664532" y="2182574"/>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1" name="椭圆 60">
              <a:extLst>
                <a:ext uri="{FF2B5EF4-FFF2-40B4-BE49-F238E27FC236}">
                  <a16:creationId xmlns:a16="http://schemas.microsoft.com/office/drawing/2014/main" id="{C76ED672-1D7A-4822-8998-1C4374EFFAE0}"/>
                </a:ext>
              </a:extLst>
            </p:cNvPr>
            <p:cNvSpPr/>
            <p:nvPr/>
          </p:nvSpPr>
          <p:spPr>
            <a:xfrm flipH="1">
              <a:off x="10826282" y="2182914"/>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2" name="椭圆 61">
              <a:extLst>
                <a:ext uri="{FF2B5EF4-FFF2-40B4-BE49-F238E27FC236}">
                  <a16:creationId xmlns:a16="http://schemas.microsoft.com/office/drawing/2014/main" id="{99330E5A-F098-45E6-8828-FF00F237FBC5}"/>
                </a:ext>
              </a:extLst>
            </p:cNvPr>
            <p:cNvSpPr/>
            <p:nvPr/>
          </p:nvSpPr>
          <p:spPr>
            <a:xfrm flipH="1">
              <a:off x="10987186" y="2179692"/>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3" name="矩形 62">
              <a:extLst>
                <a:ext uri="{FF2B5EF4-FFF2-40B4-BE49-F238E27FC236}">
                  <a16:creationId xmlns:a16="http://schemas.microsoft.com/office/drawing/2014/main" id="{EDBB7FE1-8507-4AD9-A0FA-0CEDC0FA534E}"/>
                </a:ext>
              </a:extLst>
            </p:cNvPr>
            <p:cNvSpPr/>
            <p:nvPr/>
          </p:nvSpPr>
          <p:spPr>
            <a:xfrm>
              <a:off x="7492175" y="1880185"/>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1</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4" name="矩形 63">
              <a:extLst>
                <a:ext uri="{FF2B5EF4-FFF2-40B4-BE49-F238E27FC236}">
                  <a16:creationId xmlns:a16="http://schemas.microsoft.com/office/drawing/2014/main" id="{15A9BB15-F8CB-447F-AB83-C8BEF1D4DCFD}"/>
                </a:ext>
              </a:extLst>
            </p:cNvPr>
            <p:cNvSpPr/>
            <p:nvPr/>
          </p:nvSpPr>
          <p:spPr>
            <a:xfrm>
              <a:off x="8106922" y="1880185"/>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2</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5" name="矩形 64">
              <a:extLst>
                <a:ext uri="{FF2B5EF4-FFF2-40B4-BE49-F238E27FC236}">
                  <a16:creationId xmlns:a16="http://schemas.microsoft.com/office/drawing/2014/main" id="{32FA72BA-5A39-4F8D-8030-DB22A75F7868}"/>
                </a:ext>
              </a:extLst>
            </p:cNvPr>
            <p:cNvSpPr/>
            <p:nvPr/>
          </p:nvSpPr>
          <p:spPr>
            <a:xfrm>
              <a:off x="8712415" y="1889420"/>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3</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6" name="矩形 65">
              <a:extLst>
                <a:ext uri="{FF2B5EF4-FFF2-40B4-BE49-F238E27FC236}">
                  <a16:creationId xmlns:a16="http://schemas.microsoft.com/office/drawing/2014/main" id="{5CFA3308-D65C-4B61-8BA2-0A368C39EB1C}"/>
                </a:ext>
              </a:extLst>
            </p:cNvPr>
            <p:cNvSpPr/>
            <p:nvPr/>
          </p:nvSpPr>
          <p:spPr>
            <a:xfrm>
              <a:off x="9334183" y="1880185"/>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4</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7" name="矩形 66">
              <a:extLst>
                <a:ext uri="{FF2B5EF4-FFF2-40B4-BE49-F238E27FC236}">
                  <a16:creationId xmlns:a16="http://schemas.microsoft.com/office/drawing/2014/main" id="{1FD208E6-46FD-4E05-A1E9-CE8E0454D8AD}"/>
                </a:ext>
              </a:extLst>
            </p:cNvPr>
            <p:cNvSpPr/>
            <p:nvPr/>
          </p:nvSpPr>
          <p:spPr>
            <a:xfrm>
              <a:off x="9937231" y="1892595"/>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5</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8" name="矩形 67">
              <a:extLst>
                <a:ext uri="{FF2B5EF4-FFF2-40B4-BE49-F238E27FC236}">
                  <a16:creationId xmlns:a16="http://schemas.microsoft.com/office/drawing/2014/main" id="{6FD8D544-F4EF-4DEF-B1BA-4D493EA0C41E}"/>
                </a:ext>
              </a:extLst>
            </p:cNvPr>
            <p:cNvSpPr/>
            <p:nvPr/>
          </p:nvSpPr>
          <p:spPr>
            <a:xfrm>
              <a:off x="11001303" y="1878081"/>
              <a:ext cx="841410" cy="59596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999</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9" name="文本框 68">
              <a:extLst>
                <a:ext uri="{FF2B5EF4-FFF2-40B4-BE49-F238E27FC236}">
                  <a16:creationId xmlns:a16="http://schemas.microsoft.com/office/drawing/2014/main" id="{1E130D16-787D-464C-A0A7-D555F39085B2}"/>
                </a:ext>
              </a:extLst>
            </p:cNvPr>
            <p:cNvSpPr txBox="1"/>
            <p:nvPr/>
          </p:nvSpPr>
          <p:spPr>
            <a:xfrm>
              <a:off x="8259219" y="2257495"/>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0" name="文本框 69">
              <a:extLst>
                <a:ext uri="{FF2B5EF4-FFF2-40B4-BE49-F238E27FC236}">
                  <a16:creationId xmlns:a16="http://schemas.microsoft.com/office/drawing/2014/main" id="{32678665-D04F-4310-B968-008AF8571467}"/>
                </a:ext>
              </a:extLst>
            </p:cNvPr>
            <p:cNvSpPr txBox="1"/>
            <p:nvPr/>
          </p:nvSpPr>
          <p:spPr>
            <a:xfrm>
              <a:off x="8861483" y="2258136"/>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1" name="文本框 70">
              <a:extLst>
                <a:ext uri="{FF2B5EF4-FFF2-40B4-BE49-F238E27FC236}">
                  <a16:creationId xmlns:a16="http://schemas.microsoft.com/office/drawing/2014/main" id="{61092422-D0D8-4A17-ACC6-CBF47FF63FE1}"/>
                </a:ext>
              </a:extLst>
            </p:cNvPr>
            <p:cNvSpPr txBox="1"/>
            <p:nvPr/>
          </p:nvSpPr>
          <p:spPr>
            <a:xfrm>
              <a:off x="7639877" y="2255113"/>
              <a:ext cx="343971"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2" name="文本框 71">
              <a:extLst>
                <a:ext uri="{FF2B5EF4-FFF2-40B4-BE49-F238E27FC236}">
                  <a16:creationId xmlns:a16="http://schemas.microsoft.com/office/drawing/2014/main" id="{E5D1DDF2-0416-4F98-BBDE-B41CBC884676}"/>
                </a:ext>
              </a:extLst>
            </p:cNvPr>
            <p:cNvSpPr txBox="1"/>
            <p:nvPr/>
          </p:nvSpPr>
          <p:spPr>
            <a:xfrm>
              <a:off x="9477829" y="2255200"/>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3" name="文本框 44">
              <a:extLst>
                <a:ext uri="{FF2B5EF4-FFF2-40B4-BE49-F238E27FC236}">
                  <a16:creationId xmlns:a16="http://schemas.microsoft.com/office/drawing/2014/main" id="{F738276B-B090-40D2-921F-AF87BA5F91F3}"/>
                </a:ext>
              </a:extLst>
            </p:cNvPr>
            <p:cNvSpPr txBox="1"/>
            <p:nvPr/>
          </p:nvSpPr>
          <p:spPr>
            <a:xfrm>
              <a:off x="10094463" y="2255200"/>
              <a:ext cx="327334" cy="59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4" name="文本框 44">
              <a:extLst>
                <a:ext uri="{FF2B5EF4-FFF2-40B4-BE49-F238E27FC236}">
                  <a16:creationId xmlns:a16="http://schemas.microsoft.com/office/drawing/2014/main" id="{FC5280EE-2168-4209-9757-52C883D7DEA3}"/>
                </a:ext>
              </a:extLst>
            </p:cNvPr>
            <p:cNvSpPr txBox="1"/>
            <p:nvPr/>
          </p:nvSpPr>
          <p:spPr>
            <a:xfrm>
              <a:off x="11279642" y="2263149"/>
              <a:ext cx="327334" cy="59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矩形 74">
              <a:extLst>
                <a:ext uri="{FF2B5EF4-FFF2-40B4-BE49-F238E27FC236}">
                  <a16:creationId xmlns:a16="http://schemas.microsoft.com/office/drawing/2014/main" id="{2F646262-327C-4124-839B-5BFCB8AAF7CB}"/>
                </a:ext>
              </a:extLst>
            </p:cNvPr>
            <p:cNvSpPr/>
            <p:nvPr/>
          </p:nvSpPr>
          <p:spPr>
            <a:xfrm>
              <a:off x="1518822" y="3638362"/>
              <a:ext cx="3046955" cy="376313"/>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76" name="直接连接符 75">
              <a:extLst>
                <a:ext uri="{FF2B5EF4-FFF2-40B4-BE49-F238E27FC236}">
                  <a16:creationId xmlns:a16="http://schemas.microsoft.com/office/drawing/2014/main" id="{DF272631-1C92-49BB-871E-91EDB8B60D2A}"/>
                </a:ext>
              </a:extLst>
            </p:cNvPr>
            <p:cNvCxnSpPr/>
            <p:nvPr/>
          </p:nvCxnSpPr>
          <p:spPr>
            <a:xfrm>
              <a:off x="2125851" y="3644423"/>
              <a:ext cx="0" cy="360726"/>
            </a:xfrm>
            <a:prstGeom prst="line">
              <a:avLst/>
            </a:prstGeom>
            <a:noFill/>
            <a:ln w="19050" cap="flat" cmpd="sng" algn="ctr">
              <a:solidFill>
                <a:sysClr val="windowText" lastClr="000000"/>
              </a:solidFill>
              <a:prstDash val="solid"/>
              <a:miter lim="800000"/>
            </a:ln>
            <a:effectLst/>
          </p:spPr>
        </p:cxnSp>
        <p:cxnSp>
          <p:nvCxnSpPr>
            <p:cNvPr id="77" name="直接连接符 76">
              <a:extLst>
                <a:ext uri="{FF2B5EF4-FFF2-40B4-BE49-F238E27FC236}">
                  <a16:creationId xmlns:a16="http://schemas.microsoft.com/office/drawing/2014/main" id="{4D32B304-E566-4C4E-99A1-DF53B3136458}"/>
                </a:ext>
              </a:extLst>
            </p:cNvPr>
            <p:cNvCxnSpPr/>
            <p:nvPr/>
          </p:nvCxnSpPr>
          <p:spPr>
            <a:xfrm>
              <a:off x="2739978" y="3644423"/>
              <a:ext cx="0" cy="360726"/>
            </a:xfrm>
            <a:prstGeom prst="line">
              <a:avLst/>
            </a:prstGeom>
            <a:noFill/>
            <a:ln w="19050" cap="flat" cmpd="sng" algn="ctr">
              <a:solidFill>
                <a:sysClr val="windowText" lastClr="000000"/>
              </a:solidFill>
              <a:prstDash val="solid"/>
              <a:miter lim="800000"/>
            </a:ln>
            <a:effectLst/>
          </p:spPr>
        </p:cxnSp>
        <p:cxnSp>
          <p:nvCxnSpPr>
            <p:cNvPr id="78" name="直接连接符 77">
              <a:extLst>
                <a:ext uri="{FF2B5EF4-FFF2-40B4-BE49-F238E27FC236}">
                  <a16:creationId xmlns:a16="http://schemas.microsoft.com/office/drawing/2014/main" id="{64392430-AF0F-4123-AC54-D990E01DEC95}"/>
                </a:ext>
              </a:extLst>
            </p:cNvPr>
            <p:cNvCxnSpPr/>
            <p:nvPr/>
          </p:nvCxnSpPr>
          <p:spPr>
            <a:xfrm>
              <a:off x="3346560" y="3644423"/>
              <a:ext cx="0" cy="360726"/>
            </a:xfrm>
            <a:prstGeom prst="line">
              <a:avLst/>
            </a:prstGeom>
            <a:noFill/>
            <a:ln w="19050" cap="flat" cmpd="sng" algn="ctr">
              <a:solidFill>
                <a:sysClr val="windowText" lastClr="000000"/>
              </a:solidFill>
              <a:prstDash val="solid"/>
              <a:miter lim="800000"/>
            </a:ln>
            <a:effectLst/>
          </p:spPr>
        </p:cxnSp>
        <p:cxnSp>
          <p:nvCxnSpPr>
            <p:cNvPr id="79" name="直接连接符 78">
              <a:extLst>
                <a:ext uri="{FF2B5EF4-FFF2-40B4-BE49-F238E27FC236}">
                  <a16:creationId xmlns:a16="http://schemas.microsoft.com/office/drawing/2014/main" id="{CED6753E-5707-4D0B-9861-0FF84D74448E}"/>
                </a:ext>
              </a:extLst>
            </p:cNvPr>
            <p:cNvCxnSpPr/>
            <p:nvPr/>
          </p:nvCxnSpPr>
          <p:spPr>
            <a:xfrm>
              <a:off x="3960999" y="3644423"/>
              <a:ext cx="0" cy="360726"/>
            </a:xfrm>
            <a:prstGeom prst="line">
              <a:avLst/>
            </a:prstGeom>
            <a:noFill/>
            <a:ln w="19050" cap="flat" cmpd="sng" algn="ctr">
              <a:solidFill>
                <a:sysClr val="windowText" lastClr="000000"/>
              </a:solidFill>
              <a:prstDash val="solid"/>
              <a:miter lim="800000"/>
            </a:ln>
            <a:effectLst/>
          </p:spPr>
        </p:cxnSp>
        <p:sp>
          <p:nvSpPr>
            <p:cNvPr id="80" name="矩形 79">
              <a:extLst>
                <a:ext uri="{FF2B5EF4-FFF2-40B4-BE49-F238E27FC236}">
                  <a16:creationId xmlns:a16="http://schemas.microsoft.com/office/drawing/2014/main" id="{1CC4BA11-A381-470E-BC01-45EE0D5550B0}"/>
                </a:ext>
              </a:extLst>
            </p:cNvPr>
            <p:cNvSpPr/>
            <p:nvPr/>
          </p:nvSpPr>
          <p:spPr>
            <a:xfrm>
              <a:off x="5148890" y="3638362"/>
              <a:ext cx="595618" cy="376313"/>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1" name="椭圆 80">
              <a:extLst>
                <a:ext uri="{FF2B5EF4-FFF2-40B4-BE49-F238E27FC236}">
                  <a16:creationId xmlns:a16="http://schemas.microsoft.com/office/drawing/2014/main" id="{126F3635-43F1-4EE4-9717-8888C156023C}"/>
                </a:ext>
              </a:extLst>
            </p:cNvPr>
            <p:cNvSpPr/>
            <p:nvPr/>
          </p:nvSpPr>
          <p:spPr>
            <a:xfrm flipH="1">
              <a:off x="4678849" y="3823673"/>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2" name="椭圆 81">
              <a:extLst>
                <a:ext uri="{FF2B5EF4-FFF2-40B4-BE49-F238E27FC236}">
                  <a16:creationId xmlns:a16="http://schemas.microsoft.com/office/drawing/2014/main" id="{877B590E-D28F-46A3-8911-2A2101966515}"/>
                </a:ext>
              </a:extLst>
            </p:cNvPr>
            <p:cNvSpPr/>
            <p:nvPr/>
          </p:nvSpPr>
          <p:spPr>
            <a:xfrm flipH="1">
              <a:off x="4840599" y="3824013"/>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3" name="矩形 82">
              <a:extLst>
                <a:ext uri="{FF2B5EF4-FFF2-40B4-BE49-F238E27FC236}">
                  <a16:creationId xmlns:a16="http://schemas.microsoft.com/office/drawing/2014/main" id="{5AD7FC8C-C17B-4037-B271-8F54FE854A51}"/>
                </a:ext>
              </a:extLst>
            </p:cNvPr>
            <p:cNvSpPr/>
            <p:nvPr/>
          </p:nvSpPr>
          <p:spPr>
            <a:xfrm>
              <a:off x="1512842" y="3521283"/>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1</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4" name="矩形 83">
              <a:extLst>
                <a:ext uri="{FF2B5EF4-FFF2-40B4-BE49-F238E27FC236}">
                  <a16:creationId xmlns:a16="http://schemas.microsoft.com/office/drawing/2014/main" id="{A9A1383C-C293-4B66-A595-B03FB3F59EF6}"/>
                </a:ext>
              </a:extLst>
            </p:cNvPr>
            <p:cNvSpPr/>
            <p:nvPr/>
          </p:nvSpPr>
          <p:spPr>
            <a:xfrm>
              <a:off x="2132352" y="3516522"/>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2</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5" name="矩形 84">
              <a:extLst>
                <a:ext uri="{FF2B5EF4-FFF2-40B4-BE49-F238E27FC236}">
                  <a16:creationId xmlns:a16="http://schemas.microsoft.com/office/drawing/2014/main" id="{459D11D5-AA8A-4284-B1C3-9A55D81618B6}"/>
                </a:ext>
              </a:extLst>
            </p:cNvPr>
            <p:cNvSpPr/>
            <p:nvPr/>
          </p:nvSpPr>
          <p:spPr>
            <a:xfrm>
              <a:off x="2728316" y="3521791"/>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3</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6" name="矩形 85">
              <a:extLst>
                <a:ext uri="{FF2B5EF4-FFF2-40B4-BE49-F238E27FC236}">
                  <a16:creationId xmlns:a16="http://schemas.microsoft.com/office/drawing/2014/main" id="{94C526F2-51E0-4A48-924E-BF91EE34D616}"/>
                </a:ext>
              </a:extLst>
            </p:cNvPr>
            <p:cNvSpPr/>
            <p:nvPr/>
          </p:nvSpPr>
          <p:spPr>
            <a:xfrm>
              <a:off x="3338181" y="3516522"/>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4</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8" name="矩形 87">
              <a:extLst>
                <a:ext uri="{FF2B5EF4-FFF2-40B4-BE49-F238E27FC236}">
                  <a16:creationId xmlns:a16="http://schemas.microsoft.com/office/drawing/2014/main" id="{C6B4BD7B-873E-439C-991F-A3507109D335}"/>
                </a:ext>
              </a:extLst>
            </p:cNvPr>
            <p:cNvSpPr/>
            <p:nvPr/>
          </p:nvSpPr>
          <p:spPr>
            <a:xfrm>
              <a:off x="3951549" y="3521789"/>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5</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9" name="矩形 88">
              <a:extLst>
                <a:ext uri="{FF2B5EF4-FFF2-40B4-BE49-F238E27FC236}">
                  <a16:creationId xmlns:a16="http://schemas.microsoft.com/office/drawing/2014/main" id="{30579BA2-471F-45C1-A617-376DB4D3CE85}"/>
                </a:ext>
              </a:extLst>
            </p:cNvPr>
            <p:cNvSpPr/>
            <p:nvPr/>
          </p:nvSpPr>
          <p:spPr>
            <a:xfrm>
              <a:off x="5046702" y="3497589"/>
              <a:ext cx="825302" cy="59596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999</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0" name="矩形 89">
              <a:extLst>
                <a:ext uri="{FF2B5EF4-FFF2-40B4-BE49-F238E27FC236}">
                  <a16:creationId xmlns:a16="http://schemas.microsoft.com/office/drawing/2014/main" id="{D1DF9ECC-AC63-4B6B-AABC-7981AAC29C47}"/>
                </a:ext>
              </a:extLst>
            </p:cNvPr>
            <p:cNvSpPr/>
            <p:nvPr/>
          </p:nvSpPr>
          <p:spPr>
            <a:xfrm>
              <a:off x="4640534" y="1294815"/>
              <a:ext cx="2442838" cy="360726"/>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91" name="直接连接符 90">
              <a:extLst>
                <a:ext uri="{FF2B5EF4-FFF2-40B4-BE49-F238E27FC236}">
                  <a16:creationId xmlns:a16="http://schemas.microsoft.com/office/drawing/2014/main" id="{6078C1D9-95AD-46A7-978E-AFA37C1832AB}"/>
                </a:ext>
              </a:extLst>
            </p:cNvPr>
            <p:cNvCxnSpPr/>
            <p:nvPr/>
          </p:nvCxnSpPr>
          <p:spPr>
            <a:xfrm>
              <a:off x="5247562" y="1294815"/>
              <a:ext cx="0" cy="360726"/>
            </a:xfrm>
            <a:prstGeom prst="line">
              <a:avLst/>
            </a:prstGeom>
            <a:noFill/>
            <a:ln w="19050" cap="flat" cmpd="sng" algn="ctr">
              <a:solidFill>
                <a:sysClr val="windowText" lastClr="000000"/>
              </a:solidFill>
              <a:prstDash val="solid"/>
              <a:miter lim="800000"/>
            </a:ln>
            <a:effectLst/>
          </p:spPr>
        </p:cxnSp>
        <p:cxnSp>
          <p:nvCxnSpPr>
            <p:cNvPr id="92" name="直接连接符 91">
              <a:extLst>
                <a:ext uri="{FF2B5EF4-FFF2-40B4-BE49-F238E27FC236}">
                  <a16:creationId xmlns:a16="http://schemas.microsoft.com/office/drawing/2014/main" id="{2A944D1A-7834-4D81-9509-9516644D45A5}"/>
                </a:ext>
              </a:extLst>
            </p:cNvPr>
            <p:cNvCxnSpPr/>
            <p:nvPr/>
          </p:nvCxnSpPr>
          <p:spPr>
            <a:xfrm>
              <a:off x="5861689" y="1294815"/>
              <a:ext cx="0" cy="360726"/>
            </a:xfrm>
            <a:prstGeom prst="line">
              <a:avLst/>
            </a:prstGeom>
            <a:noFill/>
            <a:ln w="19050" cap="flat" cmpd="sng" algn="ctr">
              <a:solidFill>
                <a:sysClr val="windowText" lastClr="000000"/>
              </a:solidFill>
              <a:prstDash val="solid"/>
              <a:miter lim="800000"/>
            </a:ln>
            <a:effectLst/>
          </p:spPr>
        </p:cxnSp>
        <p:cxnSp>
          <p:nvCxnSpPr>
            <p:cNvPr id="93" name="直接连接符 92">
              <a:extLst>
                <a:ext uri="{FF2B5EF4-FFF2-40B4-BE49-F238E27FC236}">
                  <a16:creationId xmlns:a16="http://schemas.microsoft.com/office/drawing/2014/main" id="{AD01909E-8569-4225-9812-AF3EF84064CA}"/>
                </a:ext>
              </a:extLst>
            </p:cNvPr>
            <p:cNvCxnSpPr/>
            <p:nvPr/>
          </p:nvCxnSpPr>
          <p:spPr>
            <a:xfrm>
              <a:off x="6468271" y="1294815"/>
              <a:ext cx="0" cy="360726"/>
            </a:xfrm>
            <a:prstGeom prst="line">
              <a:avLst/>
            </a:prstGeom>
            <a:noFill/>
            <a:ln w="19050" cap="flat" cmpd="sng" algn="ctr">
              <a:solidFill>
                <a:sysClr val="windowText" lastClr="000000"/>
              </a:solidFill>
              <a:prstDash val="solid"/>
              <a:miter lim="800000"/>
            </a:ln>
            <a:effectLst/>
          </p:spPr>
        </p:cxnSp>
        <p:sp>
          <p:nvSpPr>
            <p:cNvPr id="94" name="矩形 93">
              <a:extLst>
                <a:ext uri="{FF2B5EF4-FFF2-40B4-BE49-F238E27FC236}">
                  <a16:creationId xmlns:a16="http://schemas.microsoft.com/office/drawing/2014/main" id="{B95DE609-5933-4039-BCA1-20E4C739AE98}"/>
                </a:ext>
              </a:extLst>
            </p:cNvPr>
            <p:cNvSpPr/>
            <p:nvPr/>
          </p:nvSpPr>
          <p:spPr>
            <a:xfrm>
              <a:off x="7822859" y="1284015"/>
              <a:ext cx="595618" cy="360726"/>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5" name="椭圆 94">
              <a:extLst>
                <a:ext uri="{FF2B5EF4-FFF2-40B4-BE49-F238E27FC236}">
                  <a16:creationId xmlns:a16="http://schemas.microsoft.com/office/drawing/2014/main" id="{3E47FB2D-32C2-4CF7-BA30-83055611A74B}"/>
                </a:ext>
              </a:extLst>
            </p:cNvPr>
            <p:cNvSpPr/>
            <p:nvPr/>
          </p:nvSpPr>
          <p:spPr>
            <a:xfrm flipH="1">
              <a:off x="7266554" y="1453739"/>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6" name="椭圆 95">
              <a:extLst>
                <a:ext uri="{FF2B5EF4-FFF2-40B4-BE49-F238E27FC236}">
                  <a16:creationId xmlns:a16="http://schemas.microsoft.com/office/drawing/2014/main" id="{B90AAD26-FAC8-475C-B7C4-1EFCE67A986F}"/>
                </a:ext>
              </a:extLst>
            </p:cNvPr>
            <p:cNvSpPr/>
            <p:nvPr/>
          </p:nvSpPr>
          <p:spPr>
            <a:xfrm flipH="1">
              <a:off x="7428304" y="1454079"/>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7" name="矩形 96">
              <a:extLst>
                <a:ext uri="{FF2B5EF4-FFF2-40B4-BE49-F238E27FC236}">
                  <a16:creationId xmlns:a16="http://schemas.microsoft.com/office/drawing/2014/main" id="{F758C71D-39C6-45F1-A066-A60AC337D05E}"/>
                </a:ext>
              </a:extLst>
            </p:cNvPr>
            <p:cNvSpPr/>
            <p:nvPr/>
          </p:nvSpPr>
          <p:spPr>
            <a:xfrm>
              <a:off x="4679772" y="1217585"/>
              <a:ext cx="533241" cy="562853"/>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1</a:t>
              </a:r>
              <a:endPar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8" name="矩形 97">
              <a:extLst>
                <a:ext uri="{FF2B5EF4-FFF2-40B4-BE49-F238E27FC236}">
                  <a16:creationId xmlns:a16="http://schemas.microsoft.com/office/drawing/2014/main" id="{493CBD4F-D6A0-451D-8F3F-D89EF01F0CB8}"/>
                </a:ext>
              </a:extLst>
            </p:cNvPr>
            <p:cNvSpPr/>
            <p:nvPr/>
          </p:nvSpPr>
          <p:spPr>
            <a:xfrm>
              <a:off x="5414211" y="1209975"/>
              <a:ext cx="312906" cy="56285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2</a:t>
              </a:r>
              <a:endPar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9" name="矩形 98">
              <a:extLst>
                <a:ext uri="{FF2B5EF4-FFF2-40B4-BE49-F238E27FC236}">
                  <a16:creationId xmlns:a16="http://schemas.microsoft.com/office/drawing/2014/main" id="{BE1E17D7-5017-4E67-96E6-417B279E3C93}"/>
                </a:ext>
              </a:extLst>
            </p:cNvPr>
            <p:cNvSpPr/>
            <p:nvPr/>
          </p:nvSpPr>
          <p:spPr>
            <a:xfrm>
              <a:off x="5900647" y="1215558"/>
              <a:ext cx="533241" cy="562853"/>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3</a:t>
              </a:r>
              <a:endPar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0" name="矩形 99">
              <a:extLst>
                <a:ext uri="{FF2B5EF4-FFF2-40B4-BE49-F238E27FC236}">
                  <a16:creationId xmlns:a16="http://schemas.microsoft.com/office/drawing/2014/main" id="{BE4509FF-F149-40E0-BAC4-1F1EB70AE9F3}"/>
                </a:ext>
              </a:extLst>
            </p:cNvPr>
            <p:cNvSpPr/>
            <p:nvPr/>
          </p:nvSpPr>
          <p:spPr>
            <a:xfrm>
              <a:off x="6483833" y="1209825"/>
              <a:ext cx="533241" cy="562853"/>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4</a:t>
              </a:r>
              <a:endPar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1" name="矩形 100">
              <a:extLst>
                <a:ext uri="{FF2B5EF4-FFF2-40B4-BE49-F238E27FC236}">
                  <a16:creationId xmlns:a16="http://schemas.microsoft.com/office/drawing/2014/main" id="{D9217D44-6CEB-4027-8062-D4425E021458}"/>
                </a:ext>
              </a:extLst>
            </p:cNvPr>
            <p:cNvSpPr/>
            <p:nvPr/>
          </p:nvSpPr>
          <p:spPr>
            <a:xfrm>
              <a:off x="7712385" y="1200478"/>
              <a:ext cx="841636" cy="56285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999</a:t>
              </a:r>
              <a:endPar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2" name="矩形 101">
              <a:extLst>
                <a:ext uri="{FF2B5EF4-FFF2-40B4-BE49-F238E27FC236}">
                  <a16:creationId xmlns:a16="http://schemas.microsoft.com/office/drawing/2014/main" id="{A425F6F8-05DF-4F5D-94E6-AF63E60E1B9D}"/>
                </a:ext>
              </a:extLst>
            </p:cNvPr>
            <p:cNvSpPr/>
            <p:nvPr/>
          </p:nvSpPr>
          <p:spPr>
            <a:xfrm>
              <a:off x="6030629" y="657332"/>
              <a:ext cx="595618" cy="360726"/>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3" name="矩形 102">
              <a:extLst>
                <a:ext uri="{FF2B5EF4-FFF2-40B4-BE49-F238E27FC236}">
                  <a16:creationId xmlns:a16="http://schemas.microsoft.com/office/drawing/2014/main" id="{49CFFFC1-016F-490F-81CC-8FF6E040AD46}"/>
                </a:ext>
              </a:extLst>
            </p:cNvPr>
            <p:cNvSpPr/>
            <p:nvPr/>
          </p:nvSpPr>
          <p:spPr>
            <a:xfrm>
              <a:off x="6001657" y="526114"/>
              <a:ext cx="660184" cy="59596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u</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1</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4" name="文本框 103">
              <a:extLst>
                <a:ext uri="{FF2B5EF4-FFF2-40B4-BE49-F238E27FC236}">
                  <a16:creationId xmlns:a16="http://schemas.microsoft.com/office/drawing/2014/main" id="{C27594DC-49D5-4A42-B8BC-B96383B1665E}"/>
                </a:ext>
              </a:extLst>
            </p:cNvPr>
            <p:cNvSpPr txBox="1"/>
            <p:nvPr/>
          </p:nvSpPr>
          <p:spPr>
            <a:xfrm>
              <a:off x="6974657" y="3894140"/>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3</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5" name="文本框 104">
              <a:extLst>
                <a:ext uri="{FF2B5EF4-FFF2-40B4-BE49-F238E27FC236}">
                  <a16:creationId xmlns:a16="http://schemas.microsoft.com/office/drawing/2014/main" id="{5FD7E8E0-75BC-4D78-BECB-8B7B44025916}"/>
                </a:ext>
              </a:extLst>
            </p:cNvPr>
            <p:cNvSpPr txBox="1"/>
            <p:nvPr/>
          </p:nvSpPr>
          <p:spPr>
            <a:xfrm>
              <a:off x="7581907" y="3893014"/>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6" name="文本框 105">
              <a:extLst>
                <a:ext uri="{FF2B5EF4-FFF2-40B4-BE49-F238E27FC236}">
                  <a16:creationId xmlns:a16="http://schemas.microsoft.com/office/drawing/2014/main" id="{7A14142F-E415-4DE2-8F64-0BF79D9A2D55}"/>
                </a:ext>
              </a:extLst>
            </p:cNvPr>
            <p:cNvSpPr txBox="1"/>
            <p:nvPr/>
          </p:nvSpPr>
          <p:spPr>
            <a:xfrm>
              <a:off x="6371619" y="3894768"/>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7" name="文本框 106">
              <a:extLst>
                <a:ext uri="{FF2B5EF4-FFF2-40B4-BE49-F238E27FC236}">
                  <a16:creationId xmlns:a16="http://schemas.microsoft.com/office/drawing/2014/main" id="{276E3A94-7169-4D81-87E5-1C8D91769BDD}"/>
                </a:ext>
              </a:extLst>
            </p:cNvPr>
            <p:cNvSpPr txBox="1"/>
            <p:nvPr/>
          </p:nvSpPr>
          <p:spPr>
            <a:xfrm>
              <a:off x="8207904" y="3894054"/>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8" name="文本框 44">
              <a:extLst>
                <a:ext uri="{FF2B5EF4-FFF2-40B4-BE49-F238E27FC236}">
                  <a16:creationId xmlns:a16="http://schemas.microsoft.com/office/drawing/2014/main" id="{735EBCC6-F693-47DF-9192-844A1DB3E2AA}"/>
                </a:ext>
              </a:extLst>
            </p:cNvPr>
            <p:cNvSpPr txBox="1"/>
            <p:nvPr/>
          </p:nvSpPr>
          <p:spPr>
            <a:xfrm>
              <a:off x="8813034" y="3893296"/>
              <a:ext cx="327334" cy="59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9" name="文本框 44">
              <a:extLst>
                <a:ext uri="{FF2B5EF4-FFF2-40B4-BE49-F238E27FC236}">
                  <a16:creationId xmlns:a16="http://schemas.microsoft.com/office/drawing/2014/main" id="{F1AEAB69-E75D-44C8-9B48-597B301CE48B}"/>
                </a:ext>
              </a:extLst>
            </p:cNvPr>
            <p:cNvSpPr txBox="1"/>
            <p:nvPr/>
          </p:nvSpPr>
          <p:spPr>
            <a:xfrm>
              <a:off x="10008739" y="3904146"/>
              <a:ext cx="327334" cy="59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0" name="矩形 109">
              <a:extLst>
                <a:ext uri="{FF2B5EF4-FFF2-40B4-BE49-F238E27FC236}">
                  <a16:creationId xmlns:a16="http://schemas.microsoft.com/office/drawing/2014/main" id="{C9D8C5AC-C778-4484-AAAA-4344E740338B}"/>
                </a:ext>
              </a:extLst>
            </p:cNvPr>
            <p:cNvSpPr/>
            <p:nvPr/>
          </p:nvSpPr>
          <p:spPr>
            <a:xfrm>
              <a:off x="6236818" y="3639998"/>
              <a:ext cx="3046955" cy="376313"/>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11" name="直接连接符 110">
              <a:extLst>
                <a:ext uri="{FF2B5EF4-FFF2-40B4-BE49-F238E27FC236}">
                  <a16:creationId xmlns:a16="http://schemas.microsoft.com/office/drawing/2014/main" id="{7A8F2C27-F9C8-4BC2-8B24-8D842CCC995B}"/>
                </a:ext>
              </a:extLst>
            </p:cNvPr>
            <p:cNvCxnSpPr/>
            <p:nvPr/>
          </p:nvCxnSpPr>
          <p:spPr>
            <a:xfrm>
              <a:off x="6843847" y="3646059"/>
              <a:ext cx="0" cy="360726"/>
            </a:xfrm>
            <a:prstGeom prst="line">
              <a:avLst/>
            </a:prstGeom>
            <a:noFill/>
            <a:ln w="19050" cap="flat" cmpd="sng" algn="ctr">
              <a:solidFill>
                <a:sysClr val="windowText" lastClr="000000"/>
              </a:solidFill>
              <a:prstDash val="solid"/>
              <a:miter lim="800000"/>
            </a:ln>
            <a:effectLst/>
          </p:spPr>
        </p:cxnSp>
        <p:cxnSp>
          <p:nvCxnSpPr>
            <p:cNvPr id="112" name="直接连接符 111">
              <a:extLst>
                <a:ext uri="{FF2B5EF4-FFF2-40B4-BE49-F238E27FC236}">
                  <a16:creationId xmlns:a16="http://schemas.microsoft.com/office/drawing/2014/main" id="{890E1924-E10A-470C-877D-96F0DA679F99}"/>
                </a:ext>
              </a:extLst>
            </p:cNvPr>
            <p:cNvCxnSpPr/>
            <p:nvPr/>
          </p:nvCxnSpPr>
          <p:spPr>
            <a:xfrm>
              <a:off x="7457974" y="3646059"/>
              <a:ext cx="0" cy="360726"/>
            </a:xfrm>
            <a:prstGeom prst="line">
              <a:avLst/>
            </a:prstGeom>
            <a:noFill/>
            <a:ln w="19050" cap="flat" cmpd="sng" algn="ctr">
              <a:solidFill>
                <a:sysClr val="windowText" lastClr="000000"/>
              </a:solidFill>
              <a:prstDash val="solid"/>
              <a:miter lim="800000"/>
            </a:ln>
            <a:effectLst/>
          </p:spPr>
        </p:cxnSp>
        <p:cxnSp>
          <p:nvCxnSpPr>
            <p:cNvPr id="113" name="直接连接符 112">
              <a:extLst>
                <a:ext uri="{FF2B5EF4-FFF2-40B4-BE49-F238E27FC236}">
                  <a16:creationId xmlns:a16="http://schemas.microsoft.com/office/drawing/2014/main" id="{3136B312-B824-4278-913B-272B32244749}"/>
                </a:ext>
              </a:extLst>
            </p:cNvPr>
            <p:cNvCxnSpPr/>
            <p:nvPr/>
          </p:nvCxnSpPr>
          <p:spPr>
            <a:xfrm>
              <a:off x="8064556" y="3646059"/>
              <a:ext cx="0" cy="360726"/>
            </a:xfrm>
            <a:prstGeom prst="line">
              <a:avLst/>
            </a:prstGeom>
            <a:noFill/>
            <a:ln w="19050" cap="flat" cmpd="sng" algn="ctr">
              <a:solidFill>
                <a:sysClr val="windowText" lastClr="000000"/>
              </a:solidFill>
              <a:prstDash val="solid"/>
              <a:miter lim="800000"/>
            </a:ln>
            <a:effectLst/>
          </p:spPr>
        </p:cxnSp>
        <p:cxnSp>
          <p:nvCxnSpPr>
            <p:cNvPr id="114" name="直接连接符 113">
              <a:extLst>
                <a:ext uri="{FF2B5EF4-FFF2-40B4-BE49-F238E27FC236}">
                  <a16:creationId xmlns:a16="http://schemas.microsoft.com/office/drawing/2014/main" id="{BC68567C-6013-4503-AB21-C6C8E0441E1A}"/>
                </a:ext>
              </a:extLst>
            </p:cNvPr>
            <p:cNvCxnSpPr/>
            <p:nvPr/>
          </p:nvCxnSpPr>
          <p:spPr>
            <a:xfrm>
              <a:off x="8678995" y="3646059"/>
              <a:ext cx="0" cy="360726"/>
            </a:xfrm>
            <a:prstGeom prst="line">
              <a:avLst/>
            </a:prstGeom>
            <a:noFill/>
            <a:ln w="19050" cap="flat" cmpd="sng" algn="ctr">
              <a:solidFill>
                <a:sysClr val="windowText" lastClr="000000"/>
              </a:solidFill>
              <a:prstDash val="solid"/>
              <a:miter lim="800000"/>
            </a:ln>
            <a:effectLst/>
          </p:spPr>
        </p:cxnSp>
        <p:sp>
          <p:nvSpPr>
            <p:cNvPr id="115" name="矩形 114">
              <a:extLst>
                <a:ext uri="{FF2B5EF4-FFF2-40B4-BE49-F238E27FC236}">
                  <a16:creationId xmlns:a16="http://schemas.microsoft.com/office/drawing/2014/main" id="{FF63EF06-D8AA-425E-9D14-723048D08B79}"/>
                </a:ext>
              </a:extLst>
            </p:cNvPr>
            <p:cNvSpPr/>
            <p:nvPr/>
          </p:nvSpPr>
          <p:spPr>
            <a:xfrm>
              <a:off x="9866886" y="3639998"/>
              <a:ext cx="595618" cy="376313"/>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6" name="椭圆 115">
              <a:extLst>
                <a:ext uri="{FF2B5EF4-FFF2-40B4-BE49-F238E27FC236}">
                  <a16:creationId xmlns:a16="http://schemas.microsoft.com/office/drawing/2014/main" id="{E8591CAB-E4A2-4702-A873-B58FA53457F3}"/>
                </a:ext>
              </a:extLst>
            </p:cNvPr>
            <p:cNvSpPr/>
            <p:nvPr/>
          </p:nvSpPr>
          <p:spPr>
            <a:xfrm flipH="1">
              <a:off x="9396845" y="3825309"/>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7" name="椭圆 116">
              <a:extLst>
                <a:ext uri="{FF2B5EF4-FFF2-40B4-BE49-F238E27FC236}">
                  <a16:creationId xmlns:a16="http://schemas.microsoft.com/office/drawing/2014/main" id="{224D6CEB-5F3F-41EE-B1A2-BF88DDE4F991}"/>
                </a:ext>
              </a:extLst>
            </p:cNvPr>
            <p:cNvSpPr/>
            <p:nvPr/>
          </p:nvSpPr>
          <p:spPr>
            <a:xfrm flipH="1">
              <a:off x="9558595" y="3825649"/>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8" name="椭圆 117">
              <a:extLst>
                <a:ext uri="{FF2B5EF4-FFF2-40B4-BE49-F238E27FC236}">
                  <a16:creationId xmlns:a16="http://schemas.microsoft.com/office/drawing/2014/main" id="{6C06A262-74FC-49CC-A976-3DA08C04032E}"/>
                </a:ext>
              </a:extLst>
            </p:cNvPr>
            <p:cNvSpPr/>
            <p:nvPr/>
          </p:nvSpPr>
          <p:spPr>
            <a:xfrm flipH="1">
              <a:off x="9719499" y="3822427"/>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9" name="矩形 118">
              <a:extLst>
                <a:ext uri="{FF2B5EF4-FFF2-40B4-BE49-F238E27FC236}">
                  <a16:creationId xmlns:a16="http://schemas.microsoft.com/office/drawing/2014/main" id="{1A3DBE84-684C-4296-A50E-BE131290B1FF}"/>
                </a:ext>
              </a:extLst>
            </p:cNvPr>
            <p:cNvSpPr/>
            <p:nvPr/>
          </p:nvSpPr>
          <p:spPr>
            <a:xfrm>
              <a:off x="6230838" y="3508404"/>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1</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0" name="矩形 119">
              <a:extLst>
                <a:ext uri="{FF2B5EF4-FFF2-40B4-BE49-F238E27FC236}">
                  <a16:creationId xmlns:a16="http://schemas.microsoft.com/office/drawing/2014/main" id="{704C3212-85EA-4574-A3E1-C1637CFFB23D}"/>
                </a:ext>
              </a:extLst>
            </p:cNvPr>
            <p:cNvSpPr/>
            <p:nvPr/>
          </p:nvSpPr>
          <p:spPr>
            <a:xfrm>
              <a:off x="6850347" y="3503643"/>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2</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1" name="矩形 120">
              <a:extLst>
                <a:ext uri="{FF2B5EF4-FFF2-40B4-BE49-F238E27FC236}">
                  <a16:creationId xmlns:a16="http://schemas.microsoft.com/office/drawing/2014/main" id="{2099F591-411E-4B68-AE25-540ECDF5BC34}"/>
                </a:ext>
              </a:extLst>
            </p:cNvPr>
            <p:cNvSpPr/>
            <p:nvPr/>
          </p:nvSpPr>
          <p:spPr>
            <a:xfrm>
              <a:off x="7446316" y="3508912"/>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3</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2" name="矩形 121">
              <a:extLst>
                <a:ext uri="{FF2B5EF4-FFF2-40B4-BE49-F238E27FC236}">
                  <a16:creationId xmlns:a16="http://schemas.microsoft.com/office/drawing/2014/main" id="{F4E78AF5-A936-423E-846B-F7C8E4F727AE}"/>
                </a:ext>
              </a:extLst>
            </p:cNvPr>
            <p:cNvSpPr/>
            <p:nvPr/>
          </p:nvSpPr>
          <p:spPr>
            <a:xfrm>
              <a:off x="8056180" y="3503643"/>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4</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3" name="矩形 122">
              <a:extLst>
                <a:ext uri="{FF2B5EF4-FFF2-40B4-BE49-F238E27FC236}">
                  <a16:creationId xmlns:a16="http://schemas.microsoft.com/office/drawing/2014/main" id="{5E470ADC-A9B1-48B0-9BE8-96438EA7CAAD}"/>
                </a:ext>
              </a:extLst>
            </p:cNvPr>
            <p:cNvSpPr/>
            <p:nvPr/>
          </p:nvSpPr>
          <p:spPr>
            <a:xfrm>
              <a:off x="8669542" y="3508912"/>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5</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4" name="矩形 123">
              <a:extLst>
                <a:ext uri="{FF2B5EF4-FFF2-40B4-BE49-F238E27FC236}">
                  <a16:creationId xmlns:a16="http://schemas.microsoft.com/office/drawing/2014/main" id="{A3FFA542-077D-4AEF-AD39-7AC7E923AA8F}"/>
                </a:ext>
              </a:extLst>
            </p:cNvPr>
            <p:cNvSpPr/>
            <p:nvPr/>
          </p:nvSpPr>
          <p:spPr>
            <a:xfrm>
              <a:off x="9756070" y="3528979"/>
              <a:ext cx="863741" cy="59596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999</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5" name="矩形 124">
              <a:extLst>
                <a:ext uri="{FF2B5EF4-FFF2-40B4-BE49-F238E27FC236}">
                  <a16:creationId xmlns:a16="http://schemas.microsoft.com/office/drawing/2014/main" id="{5EA7E128-9CBD-44F8-9B27-FD9E2F07F9DD}"/>
                </a:ext>
              </a:extLst>
            </p:cNvPr>
            <p:cNvSpPr/>
            <p:nvPr/>
          </p:nvSpPr>
          <p:spPr>
            <a:xfrm>
              <a:off x="7123389" y="2814246"/>
              <a:ext cx="3046955" cy="375965"/>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26" name="直接连接符 125">
              <a:extLst>
                <a:ext uri="{FF2B5EF4-FFF2-40B4-BE49-F238E27FC236}">
                  <a16:creationId xmlns:a16="http://schemas.microsoft.com/office/drawing/2014/main" id="{BA6F604E-A984-4F1C-962D-EB40F630D803}"/>
                </a:ext>
              </a:extLst>
            </p:cNvPr>
            <p:cNvCxnSpPr/>
            <p:nvPr/>
          </p:nvCxnSpPr>
          <p:spPr>
            <a:xfrm>
              <a:off x="7756298" y="2823135"/>
              <a:ext cx="0" cy="360726"/>
            </a:xfrm>
            <a:prstGeom prst="line">
              <a:avLst/>
            </a:prstGeom>
            <a:noFill/>
            <a:ln w="19050" cap="flat" cmpd="sng" algn="ctr">
              <a:solidFill>
                <a:sysClr val="windowText" lastClr="000000"/>
              </a:solidFill>
              <a:prstDash val="solid"/>
              <a:miter lim="800000"/>
            </a:ln>
            <a:effectLst/>
          </p:spPr>
        </p:cxnSp>
        <p:cxnSp>
          <p:nvCxnSpPr>
            <p:cNvPr id="127" name="直接连接符 126">
              <a:extLst>
                <a:ext uri="{FF2B5EF4-FFF2-40B4-BE49-F238E27FC236}">
                  <a16:creationId xmlns:a16="http://schemas.microsoft.com/office/drawing/2014/main" id="{F5FD5F84-1E61-4760-B004-6ED6C07784AB}"/>
                </a:ext>
              </a:extLst>
            </p:cNvPr>
            <p:cNvCxnSpPr/>
            <p:nvPr/>
          </p:nvCxnSpPr>
          <p:spPr>
            <a:xfrm>
              <a:off x="8370425" y="2822342"/>
              <a:ext cx="0" cy="360726"/>
            </a:xfrm>
            <a:prstGeom prst="line">
              <a:avLst/>
            </a:prstGeom>
            <a:noFill/>
            <a:ln w="19050" cap="flat" cmpd="sng" algn="ctr">
              <a:solidFill>
                <a:sysClr val="windowText" lastClr="000000"/>
              </a:solidFill>
              <a:prstDash val="solid"/>
              <a:miter lim="800000"/>
            </a:ln>
            <a:effectLst/>
          </p:spPr>
        </p:cxnSp>
        <p:cxnSp>
          <p:nvCxnSpPr>
            <p:cNvPr id="128" name="直接连接符 127">
              <a:extLst>
                <a:ext uri="{FF2B5EF4-FFF2-40B4-BE49-F238E27FC236}">
                  <a16:creationId xmlns:a16="http://schemas.microsoft.com/office/drawing/2014/main" id="{17155DA7-3834-4A2D-A763-6B083120965C}"/>
                </a:ext>
              </a:extLst>
            </p:cNvPr>
            <p:cNvCxnSpPr/>
            <p:nvPr/>
          </p:nvCxnSpPr>
          <p:spPr>
            <a:xfrm>
              <a:off x="8977007" y="2822342"/>
              <a:ext cx="0" cy="360726"/>
            </a:xfrm>
            <a:prstGeom prst="line">
              <a:avLst/>
            </a:prstGeom>
            <a:noFill/>
            <a:ln w="19050" cap="flat" cmpd="sng" algn="ctr">
              <a:solidFill>
                <a:sysClr val="windowText" lastClr="000000"/>
              </a:solidFill>
              <a:prstDash val="solid"/>
              <a:miter lim="800000"/>
            </a:ln>
            <a:effectLst/>
          </p:spPr>
        </p:cxnSp>
        <p:cxnSp>
          <p:nvCxnSpPr>
            <p:cNvPr id="129" name="直接连接符 128">
              <a:extLst>
                <a:ext uri="{FF2B5EF4-FFF2-40B4-BE49-F238E27FC236}">
                  <a16:creationId xmlns:a16="http://schemas.microsoft.com/office/drawing/2014/main" id="{B637B96C-479D-452D-895C-B34E4349AF60}"/>
                </a:ext>
              </a:extLst>
            </p:cNvPr>
            <p:cNvCxnSpPr/>
            <p:nvPr/>
          </p:nvCxnSpPr>
          <p:spPr>
            <a:xfrm>
              <a:off x="9591446" y="2822342"/>
              <a:ext cx="0" cy="360726"/>
            </a:xfrm>
            <a:prstGeom prst="line">
              <a:avLst/>
            </a:prstGeom>
            <a:noFill/>
            <a:ln w="19050" cap="flat" cmpd="sng" algn="ctr">
              <a:solidFill>
                <a:sysClr val="windowText" lastClr="000000"/>
              </a:solidFill>
              <a:prstDash val="solid"/>
              <a:miter lim="800000"/>
            </a:ln>
            <a:effectLst/>
          </p:spPr>
        </p:cxnSp>
        <p:sp>
          <p:nvSpPr>
            <p:cNvPr id="130" name="矩形 129">
              <a:extLst>
                <a:ext uri="{FF2B5EF4-FFF2-40B4-BE49-F238E27FC236}">
                  <a16:creationId xmlns:a16="http://schemas.microsoft.com/office/drawing/2014/main" id="{B6897877-2DF0-40BC-B51A-A85B37EB3C89}"/>
                </a:ext>
              </a:extLst>
            </p:cNvPr>
            <p:cNvSpPr/>
            <p:nvPr/>
          </p:nvSpPr>
          <p:spPr>
            <a:xfrm>
              <a:off x="10779337" y="2822031"/>
              <a:ext cx="595618" cy="368180"/>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1" name="椭圆 130">
              <a:extLst>
                <a:ext uri="{FF2B5EF4-FFF2-40B4-BE49-F238E27FC236}">
                  <a16:creationId xmlns:a16="http://schemas.microsoft.com/office/drawing/2014/main" id="{A50AAF15-715F-44D0-BB58-7C36881F0DF1}"/>
                </a:ext>
              </a:extLst>
            </p:cNvPr>
            <p:cNvSpPr/>
            <p:nvPr/>
          </p:nvSpPr>
          <p:spPr>
            <a:xfrm flipH="1">
              <a:off x="10309296" y="2999209"/>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2" name="椭圆 131">
              <a:extLst>
                <a:ext uri="{FF2B5EF4-FFF2-40B4-BE49-F238E27FC236}">
                  <a16:creationId xmlns:a16="http://schemas.microsoft.com/office/drawing/2014/main" id="{638178DD-516D-4781-8673-058D8431F5BD}"/>
                </a:ext>
              </a:extLst>
            </p:cNvPr>
            <p:cNvSpPr/>
            <p:nvPr/>
          </p:nvSpPr>
          <p:spPr>
            <a:xfrm flipH="1">
              <a:off x="10471046" y="2999549"/>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3" name="椭圆 132">
              <a:extLst>
                <a:ext uri="{FF2B5EF4-FFF2-40B4-BE49-F238E27FC236}">
                  <a16:creationId xmlns:a16="http://schemas.microsoft.com/office/drawing/2014/main" id="{570341C5-969A-475D-BDDF-CE60488B8CC1}"/>
                </a:ext>
              </a:extLst>
            </p:cNvPr>
            <p:cNvSpPr/>
            <p:nvPr/>
          </p:nvSpPr>
          <p:spPr>
            <a:xfrm flipH="1">
              <a:off x="10631950" y="3003947"/>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4" name="矩形 133">
              <a:extLst>
                <a:ext uri="{FF2B5EF4-FFF2-40B4-BE49-F238E27FC236}">
                  <a16:creationId xmlns:a16="http://schemas.microsoft.com/office/drawing/2014/main" id="{62A6F659-0FE0-4C2A-AB8E-DF6D831DA71F}"/>
                </a:ext>
              </a:extLst>
            </p:cNvPr>
            <p:cNvSpPr/>
            <p:nvPr/>
          </p:nvSpPr>
          <p:spPr>
            <a:xfrm>
              <a:off x="7136939" y="2682306"/>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1</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5" name="矩形 134">
              <a:extLst>
                <a:ext uri="{FF2B5EF4-FFF2-40B4-BE49-F238E27FC236}">
                  <a16:creationId xmlns:a16="http://schemas.microsoft.com/office/drawing/2014/main" id="{7369AC84-EB18-4012-B7B3-EC33138DC185}"/>
                </a:ext>
              </a:extLst>
            </p:cNvPr>
            <p:cNvSpPr/>
            <p:nvPr/>
          </p:nvSpPr>
          <p:spPr>
            <a:xfrm>
              <a:off x="7751687" y="2682306"/>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2</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6" name="矩形 135">
              <a:extLst>
                <a:ext uri="{FF2B5EF4-FFF2-40B4-BE49-F238E27FC236}">
                  <a16:creationId xmlns:a16="http://schemas.microsoft.com/office/drawing/2014/main" id="{F7915985-989C-40BD-95CD-13FB547C0488}"/>
                </a:ext>
              </a:extLst>
            </p:cNvPr>
            <p:cNvSpPr/>
            <p:nvPr/>
          </p:nvSpPr>
          <p:spPr>
            <a:xfrm>
              <a:off x="8357178" y="2691542"/>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3</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7" name="矩形 136">
              <a:extLst>
                <a:ext uri="{FF2B5EF4-FFF2-40B4-BE49-F238E27FC236}">
                  <a16:creationId xmlns:a16="http://schemas.microsoft.com/office/drawing/2014/main" id="{B11023E3-28AB-4094-863E-7691D8040353}"/>
                </a:ext>
              </a:extLst>
            </p:cNvPr>
            <p:cNvSpPr/>
            <p:nvPr/>
          </p:nvSpPr>
          <p:spPr>
            <a:xfrm>
              <a:off x="8978950" y="2682306"/>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4</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8" name="矩形 137">
              <a:extLst>
                <a:ext uri="{FF2B5EF4-FFF2-40B4-BE49-F238E27FC236}">
                  <a16:creationId xmlns:a16="http://schemas.microsoft.com/office/drawing/2014/main" id="{5499D7B4-D072-4F48-80DC-9680D21B98B5}"/>
                </a:ext>
              </a:extLst>
            </p:cNvPr>
            <p:cNvSpPr/>
            <p:nvPr/>
          </p:nvSpPr>
          <p:spPr>
            <a:xfrm>
              <a:off x="9581994" y="2694718"/>
              <a:ext cx="623680" cy="59596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5</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9" name="矩形 138">
              <a:extLst>
                <a:ext uri="{FF2B5EF4-FFF2-40B4-BE49-F238E27FC236}">
                  <a16:creationId xmlns:a16="http://schemas.microsoft.com/office/drawing/2014/main" id="{98347A58-057E-4190-814C-96C086D393F3}"/>
                </a:ext>
              </a:extLst>
            </p:cNvPr>
            <p:cNvSpPr/>
            <p:nvPr/>
          </p:nvSpPr>
          <p:spPr>
            <a:xfrm>
              <a:off x="10712849" y="2680202"/>
              <a:ext cx="761474" cy="82772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a:t>
              </a:r>
              <a:r>
                <a:rPr kumimoji="0" lang="en-US" altLang="zh-CN" sz="7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999</a:t>
              </a:r>
              <a:endParaRPr kumimoji="0" lang="zh-CN" altLang="en-US" sz="700"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0" name="文本框 139">
              <a:extLst>
                <a:ext uri="{FF2B5EF4-FFF2-40B4-BE49-F238E27FC236}">
                  <a16:creationId xmlns:a16="http://schemas.microsoft.com/office/drawing/2014/main" id="{59ED6666-C898-4FD5-B0D4-CFBC3D088785}"/>
                </a:ext>
              </a:extLst>
            </p:cNvPr>
            <p:cNvSpPr txBox="1"/>
            <p:nvPr/>
          </p:nvSpPr>
          <p:spPr>
            <a:xfrm>
              <a:off x="7903981" y="3074130"/>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1" name="文本框 140">
              <a:extLst>
                <a:ext uri="{FF2B5EF4-FFF2-40B4-BE49-F238E27FC236}">
                  <a16:creationId xmlns:a16="http://schemas.microsoft.com/office/drawing/2014/main" id="{9AA2FF43-A360-472D-8C4A-65EAED08BC8D}"/>
                </a:ext>
              </a:extLst>
            </p:cNvPr>
            <p:cNvSpPr txBox="1"/>
            <p:nvPr/>
          </p:nvSpPr>
          <p:spPr>
            <a:xfrm>
              <a:off x="8506248" y="3074771"/>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2" name="文本框 141">
              <a:extLst>
                <a:ext uri="{FF2B5EF4-FFF2-40B4-BE49-F238E27FC236}">
                  <a16:creationId xmlns:a16="http://schemas.microsoft.com/office/drawing/2014/main" id="{2E25CBB8-88D3-4616-842D-498FF1641435}"/>
                </a:ext>
              </a:extLst>
            </p:cNvPr>
            <p:cNvSpPr txBox="1"/>
            <p:nvPr/>
          </p:nvSpPr>
          <p:spPr>
            <a:xfrm>
              <a:off x="7284639" y="3071750"/>
              <a:ext cx="343971"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3" name="文本框 142">
              <a:extLst>
                <a:ext uri="{FF2B5EF4-FFF2-40B4-BE49-F238E27FC236}">
                  <a16:creationId xmlns:a16="http://schemas.microsoft.com/office/drawing/2014/main" id="{108E2C8C-2C16-4304-B44B-58526AB1C630}"/>
                </a:ext>
              </a:extLst>
            </p:cNvPr>
            <p:cNvSpPr txBox="1"/>
            <p:nvPr/>
          </p:nvSpPr>
          <p:spPr>
            <a:xfrm>
              <a:off x="9122594" y="3071836"/>
              <a:ext cx="327334" cy="595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4" name="文本框 44">
              <a:extLst>
                <a:ext uri="{FF2B5EF4-FFF2-40B4-BE49-F238E27FC236}">
                  <a16:creationId xmlns:a16="http://schemas.microsoft.com/office/drawing/2014/main" id="{40942265-16E3-427D-8093-B61FA6FA098A}"/>
                </a:ext>
              </a:extLst>
            </p:cNvPr>
            <p:cNvSpPr txBox="1"/>
            <p:nvPr/>
          </p:nvSpPr>
          <p:spPr>
            <a:xfrm>
              <a:off x="9739228" y="3071836"/>
              <a:ext cx="327334" cy="59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5" name="文本框 44">
              <a:extLst>
                <a:ext uri="{FF2B5EF4-FFF2-40B4-BE49-F238E27FC236}">
                  <a16:creationId xmlns:a16="http://schemas.microsoft.com/office/drawing/2014/main" id="{31E283D5-8646-403F-986C-8A0C3E417451}"/>
                </a:ext>
              </a:extLst>
            </p:cNvPr>
            <p:cNvSpPr txBox="1"/>
            <p:nvPr/>
          </p:nvSpPr>
          <p:spPr>
            <a:xfrm>
              <a:off x="10924404" y="3079784"/>
              <a:ext cx="327334" cy="59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6" name="椭圆 145">
              <a:extLst>
                <a:ext uri="{FF2B5EF4-FFF2-40B4-BE49-F238E27FC236}">
                  <a16:creationId xmlns:a16="http://schemas.microsoft.com/office/drawing/2014/main" id="{A63CB5EF-B7DA-4BD6-8E55-04A76AFC6C34}"/>
                </a:ext>
              </a:extLst>
            </p:cNvPr>
            <p:cNvSpPr/>
            <p:nvPr/>
          </p:nvSpPr>
          <p:spPr>
            <a:xfrm flipH="1">
              <a:off x="7601024" y="1454079"/>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7" name="椭圆 146">
              <a:extLst>
                <a:ext uri="{FF2B5EF4-FFF2-40B4-BE49-F238E27FC236}">
                  <a16:creationId xmlns:a16="http://schemas.microsoft.com/office/drawing/2014/main" id="{A17F5704-C844-4DC9-99F4-024B2BDDBE23}"/>
                </a:ext>
              </a:extLst>
            </p:cNvPr>
            <p:cNvSpPr/>
            <p:nvPr/>
          </p:nvSpPr>
          <p:spPr>
            <a:xfrm flipH="1">
              <a:off x="5003159" y="3824013"/>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48" name="直接连接符 147">
              <a:extLst>
                <a:ext uri="{FF2B5EF4-FFF2-40B4-BE49-F238E27FC236}">
                  <a16:creationId xmlns:a16="http://schemas.microsoft.com/office/drawing/2014/main" id="{868C472D-B792-4319-AB2F-C2A7CE498B13}"/>
                </a:ext>
              </a:extLst>
            </p:cNvPr>
            <p:cNvCxnSpPr>
              <a:cxnSpLocks/>
            </p:cNvCxnSpPr>
            <p:nvPr/>
          </p:nvCxnSpPr>
          <p:spPr>
            <a:xfrm>
              <a:off x="6369078" y="1028218"/>
              <a:ext cx="986762" cy="262102"/>
            </a:xfrm>
            <a:prstGeom prst="line">
              <a:avLst/>
            </a:prstGeom>
            <a:noFill/>
            <a:ln w="190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149" name="文本框 148">
                  <a:extLst>
                    <a:ext uri="{FF2B5EF4-FFF2-40B4-BE49-F238E27FC236}">
                      <a16:creationId xmlns:a16="http://schemas.microsoft.com/office/drawing/2014/main" id="{87B57D97-0CB7-4DD6-A32C-C3E7F9952249}"/>
                    </a:ext>
                  </a:extLst>
                </p:cNvPr>
                <p:cNvSpPr txBox="1"/>
                <p:nvPr/>
              </p:nvSpPr>
              <p:spPr>
                <a:xfrm>
                  <a:off x="5970254" y="4572185"/>
                  <a:ext cx="1014097" cy="39730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SupPr>
                          <m:e>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𝐼</m:t>
                            </m:r>
                          </m:e>
                          <m:sub>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𝑏𝑠</m:t>
                            </m:r>
                          </m:sub>
                          <m:sup>
                            <m:r>
                              <a:rPr kumimoji="0" lang="zh-CN" altLang="en-US"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𝛼</m:t>
                            </m:r>
                          </m:sup>
                        </m:sSubSup>
                        <m:d>
                          <m:dPr>
                            <m:begChr m:val="["/>
                            <m:endChr m:val="]"/>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sSub>
                              <m:sSub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𝑢</m:t>
                                </m:r>
                              </m:e>
                              <m:sub>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e>
                        </m:d>
                      </m:oMath>
                    </m:oMathPara>
                  </a14:m>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49" name="文本框 148">
                  <a:extLst>
                    <a:ext uri="{FF2B5EF4-FFF2-40B4-BE49-F238E27FC236}">
                      <a16:creationId xmlns:a16="http://schemas.microsoft.com/office/drawing/2014/main" id="{87B57D97-0CB7-4DD6-A32C-C3E7F9952249}"/>
                    </a:ext>
                  </a:extLst>
                </p:cNvPr>
                <p:cNvSpPr txBox="1">
                  <a:spLocks noRot="1" noChangeAspect="1" noMove="1" noResize="1" noEditPoints="1" noAdjustHandles="1" noChangeArrowheads="1" noChangeShapeType="1" noTextEdit="1"/>
                </p:cNvSpPr>
                <p:nvPr/>
              </p:nvSpPr>
              <p:spPr>
                <a:xfrm>
                  <a:off x="5970254" y="4572185"/>
                  <a:ext cx="1014097" cy="397308"/>
                </a:xfrm>
                <a:prstGeom prst="rect">
                  <a:avLst/>
                </a:prstGeom>
                <a:blipFill>
                  <a:blip r:embed="rId11"/>
                  <a:stretch>
                    <a:fillRect l="-6329" b="-20000"/>
                  </a:stretch>
                </a:blipFill>
              </p:spPr>
              <p:txBody>
                <a:bodyPr/>
                <a:lstStyle/>
                <a:p>
                  <a:r>
                    <a:rPr lang="zh-CN" altLang="en-US">
                      <a:noFill/>
                    </a:rPr>
                    <a:t> </a:t>
                  </a:r>
                </a:p>
              </p:txBody>
            </p:sp>
          </mc:Fallback>
        </mc:AlternateContent>
      </p:grpSp>
      <p:cxnSp>
        <p:nvCxnSpPr>
          <p:cNvPr id="11" name="直接箭头连接符 10">
            <a:extLst>
              <a:ext uri="{FF2B5EF4-FFF2-40B4-BE49-F238E27FC236}">
                <a16:creationId xmlns:a16="http://schemas.microsoft.com/office/drawing/2014/main" id="{FF44467F-B1C5-4838-853B-5E700C77A14D}"/>
              </a:ext>
            </a:extLst>
          </p:cNvPr>
          <p:cNvCxnSpPr>
            <a:cxnSpLocks/>
            <a:stCxn id="102" idx="2"/>
            <a:endCxn id="200" idx="0"/>
          </p:cNvCxnSpPr>
          <p:nvPr/>
        </p:nvCxnSpPr>
        <p:spPr>
          <a:xfrm flipH="1">
            <a:off x="6302987" y="2507978"/>
            <a:ext cx="79154" cy="120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150">
            <a:extLst>
              <a:ext uri="{FF2B5EF4-FFF2-40B4-BE49-F238E27FC236}">
                <a16:creationId xmlns:a16="http://schemas.microsoft.com/office/drawing/2014/main" id="{AAD9048F-1291-4754-A4FF-55A978A26F8A}"/>
              </a:ext>
            </a:extLst>
          </p:cNvPr>
          <p:cNvCxnSpPr>
            <a:cxnSpLocks/>
            <a:stCxn id="200" idx="2"/>
          </p:cNvCxnSpPr>
          <p:nvPr/>
        </p:nvCxnSpPr>
        <p:spPr>
          <a:xfrm>
            <a:off x="6302987" y="2800076"/>
            <a:ext cx="168579" cy="8939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78" name="矩形 577">
            <a:extLst>
              <a:ext uri="{FF2B5EF4-FFF2-40B4-BE49-F238E27FC236}">
                <a16:creationId xmlns:a16="http://schemas.microsoft.com/office/drawing/2014/main" id="{42EFF6AB-7F58-4072-B3F0-1B55AB92A231}"/>
              </a:ext>
            </a:extLst>
          </p:cNvPr>
          <p:cNvSpPr/>
          <p:nvPr/>
        </p:nvSpPr>
        <p:spPr>
          <a:xfrm>
            <a:off x="6312068" y="3692197"/>
            <a:ext cx="928033" cy="3720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6" name="图形 155">
            <a:extLst>
              <a:ext uri="{FF2B5EF4-FFF2-40B4-BE49-F238E27FC236}">
                <a16:creationId xmlns:a16="http://schemas.microsoft.com/office/drawing/2014/main" id="{B6527DFF-D1D0-42E0-A91F-D3E93C6E559F}"/>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3068" t="27322" r="40424" b="23633"/>
          <a:stretch/>
        </p:blipFill>
        <p:spPr>
          <a:xfrm>
            <a:off x="425417" y="2556325"/>
            <a:ext cx="3152018" cy="1538874"/>
          </a:xfrm>
          <a:prstGeom prst="rect">
            <a:avLst/>
          </a:prstGeom>
        </p:spPr>
      </p:pic>
      <p:sp>
        <p:nvSpPr>
          <p:cNvPr id="580" name="椭圆 579">
            <a:extLst>
              <a:ext uri="{FF2B5EF4-FFF2-40B4-BE49-F238E27FC236}">
                <a16:creationId xmlns:a16="http://schemas.microsoft.com/office/drawing/2014/main" id="{ACA8F482-A26F-4E81-A505-AE88FBC243B0}"/>
              </a:ext>
            </a:extLst>
          </p:cNvPr>
          <p:cNvSpPr/>
          <p:nvPr/>
        </p:nvSpPr>
        <p:spPr>
          <a:xfrm>
            <a:off x="999246" y="2761006"/>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0B6DA4E2-42C5-482F-BBC2-9C692187523D}"/>
              </a:ext>
            </a:extLst>
          </p:cNvPr>
          <p:cNvSpPr/>
          <p:nvPr/>
        </p:nvSpPr>
        <p:spPr>
          <a:xfrm>
            <a:off x="1386687" y="2758046"/>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87DD0421-5ABF-4512-AAB5-068D0727A252}"/>
              </a:ext>
            </a:extLst>
          </p:cNvPr>
          <p:cNvSpPr/>
          <p:nvPr/>
        </p:nvSpPr>
        <p:spPr>
          <a:xfrm>
            <a:off x="1771747" y="2756062"/>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a:extLst>
              <a:ext uri="{FF2B5EF4-FFF2-40B4-BE49-F238E27FC236}">
                <a16:creationId xmlns:a16="http://schemas.microsoft.com/office/drawing/2014/main" id="{B2903220-4C9D-4224-9898-BA8CA480D821}"/>
              </a:ext>
            </a:extLst>
          </p:cNvPr>
          <p:cNvSpPr/>
          <p:nvPr/>
        </p:nvSpPr>
        <p:spPr>
          <a:xfrm>
            <a:off x="823400" y="3730821"/>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a:extLst>
              <a:ext uri="{FF2B5EF4-FFF2-40B4-BE49-F238E27FC236}">
                <a16:creationId xmlns:a16="http://schemas.microsoft.com/office/drawing/2014/main" id="{47D9A7E2-BF5A-4730-9E69-096FC1D76ABE}"/>
              </a:ext>
            </a:extLst>
          </p:cNvPr>
          <p:cNvSpPr/>
          <p:nvPr/>
        </p:nvSpPr>
        <p:spPr>
          <a:xfrm>
            <a:off x="1220364" y="3727861"/>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a:extLst>
              <a:ext uri="{FF2B5EF4-FFF2-40B4-BE49-F238E27FC236}">
                <a16:creationId xmlns:a16="http://schemas.microsoft.com/office/drawing/2014/main" id="{00710E1D-64C3-4B31-973D-DBA975CCF886}"/>
              </a:ext>
            </a:extLst>
          </p:cNvPr>
          <p:cNvSpPr/>
          <p:nvPr/>
        </p:nvSpPr>
        <p:spPr>
          <a:xfrm>
            <a:off x="1617330" y="3735402"/>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2" name="直接连接符 581">
            <a:extLst>
              <a:ext uri="{FF2B5EF4-FFF2-40B4-BE49-F238E27FC236}">
                <a16:creationId xmlns:a16="http://schemas.microsoft.com/office/drawing/2014/main" id="{89ACE249-881A-4BB3-A767-E9CF484EE50B}"/>
              </a:ext>
            </a:extLst>
          </p:cNvPr>
          <p:cNvCxnSpPr>
            <a:cxnSpLocks/>
            <a:stCxn id="580" idx="4"/>
            <a:endCxn id="166" idx="0"/>
          </p:cNvCxnSpPr>
          <p:nvPr/>
        </p:nvCxnSpPr>
        <p:spPr>
          <a:xfrm flipH="1">
            <a:off x="901606" y="2917417"/>
            <a:ext cx="175846" cy="8134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85D1C7A7-2B0D-4967-8BE1-4320DC0136A7}"/>
              </a:ext>
            </a:extLst>
          </p:cNvPr>
          <p:cNvCxnSpPr>
            <a:cxnSpLocks/>
            <a:stCxn id="580" idx="4"/>
            <a:endCxn id="167" idx="0"/>
          </p:cNvCxnSpPr>
          <p:nvPr/>
        </p:nvCxnSpPr>
        <p:spPr>
          <a:xfrm>
            <a:off x="1077452" y="2917417"/>
            <a:ext cx="221118" cy="8104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DBAAECA7-4C89-4F3C-BD40-CDD507208DB8}"/>
              </a:ext>
            </a:extLst>
          </p:cNvPr>
          <p:cNvCxnSpPr>
            <a:cxnSpLocks/>
            <a:stCxn id="580" idx="4"/>
            <a:endCxn id="168" idx="0"/>
          </p:cNvCxnSpPr>
          <p:nvPr/>
        </p:nvCxnSpPr>
        <p:spPr>
          <a:xfrm>
            <a:off x="1077452" y="2917417"/>
            <a:ext cx="618084" cy="8179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C69E495C-44C0-41BF-9F11-9B4DA38B8CE5}"/>
              </a:ext>
            </a:extLst>
          </p:cNvPr>
          <p:cNvCxnSpPr>
            <a:cxnSpLocks/>
            <a:stCxn id="160" idx="4"/>
            <a:endCxn id="166" idx="0"/>
          </p:cNvCxnSpPr>
          <p:nvPr/>
        </p:nvCxnSpPr>
        <p:spPr>
          <a:xfrm flipH="1">
            <a:off x="901606" y="2914457"/>
            <a:ext cx="563287" cy="8163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24A3AC18-90F4-4ACC-AA4A-8061FB1D6D34}"/>
              </a:ext>
            </a:extLst>
          </p:cNvPr>
          <p:cNvCxnSpPr>
            <a:cxnSpLocks/>
            <a:stCxn id="160" idx="4"/>
            <a:endCxn id="167" idx="0"/>
          </p:cNvCxnSpPr>
          <p:nvPr/>
        </p:nvCxnSpPr>
        <p:spPr>
          <a:xfrm flipH="1">
            <a:off x="1298570" y="2914457"/>
            <a:ext cx="166323" cy="8134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4" name="直接连接符 183">
            <a:extLst>
              <a:ext uri="{FF2B5EF4-FFF2-40B4-BE49-F238E27FC236}">
                <a16:creationId xmlns:a16="http://schemas.microsoft.com/office/drawing/2014/main" id="{24850143-083A-4632-B66C-296771ECBB4B}"/>
              </a:ext>
            </a:extLst>
          </p:cNvPr>
          <p:cNvCxnSpPr>
            <a:cxnSpLocks/>
            <a:stCxn id="160" idx="4"/>
            <a:endCxn id="168" idx="0"/>
          </p:cNvCxnSpPr>
          <p:nvPr/>
        </p:nvCxnSpPr>
        <p:spPr>
          <a:xfrm>
            <a:off x="1464893" y="2914457"/>
            <a:ext cx="230643" cy="82094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7" name="直接连接符 186">
            <a:extLst>
              <a:ext uri="{FF2B5EF4-FFF2-40B4-BE49-F238E27FC236}">
                <a16:creationId xmlns:a16="http://schemas.microsoft.com/office/drawing/2014/main" id="{2F95B5A2-49D5-4249-A6FF-7BDB3206F10C}"/>
              </a:ext>
            </a:extLst>
          </p:cNvPr>
          <p:cNvCxnSpPr>
            <a:cxnSpLocks/>
            <a:stCxn id="161" idx="4"/>
            <a:endCxn id="166" idx="0"/>
          </p:cNvCxnSpPr>
          <p:nvPr/>
        </p:nvCxnSpPr>
        <p:spPr>
          <a:xfrm flipH="1">
            <a:off x="901606" y="2912473"/>
            <a:ext cx="948347" cy="8183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0" name="直接连接符 189">
            <a:extLst>
              <a:ext uri="{FF2B5EF4-FFF2-40B4-BE49-F238E27FC236}">
                <a16:creationId xmlns:a16="http://schemas.microsoft.com/office/drawing/2014/main" id="{9AA394D3-1D86-4376-80B5-015279759444}"/>
              </a:ext>
            </a:extLst>
          </p:cNvPr>
          <p:cNvCxnSpPr>
            <a:cxnSpLocks/>
            <a:stCxn id="161" idx="4"/>
            <a:endCxn id="167" idx="0"/>
          </p:cNvCxnSpPr>
          <p:nvPr/>
        </p:nvCxnSpPr>
        <p:spPr>
          <a:xfrm flipH="1">
            <a:off x="1298570" y="2912473"/>
            <a:ext cx="551383" cy="8153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2" name="直接连接符 191">
            <a:extLst>
              <a:ext uri="{FF2B5EF4-FFF2-40B4-BE49-F238E27FC236}">
                <a16:creationId xmlns:a16="http://schemas.microsoft.com/office/drawing/2014/main" id="{7FEB7104-AA9C-42C5-96A2-FFD7E2CFFFF5}"/>
              </a:ext>
            </a:extLst>
          </p:cNvPr>
          <p:cNvCxnSpPr>
            <a:cxnSpLocks/>
            <a:stCxn id="161" idx="4"/>
            <a:endCxn id="168" idx="0"/>
          </p:cNvCxnSpPr>
          <p:nvPr/>
        </p:nvCxnSpPr>
        <p:spPr>
          <a:xfrm flipH="1">
            <a:off x="1695536" y="2912473"/>
            <a:ext cx="154417" cy="82292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8" name="矩形 197">
            <a:extLst>
              <a:ext uri="{FF2B5EF4-FFF2-40B4-BE49-F238E27FC236}">
                <a16:creationId xmlns:a16="http://schemas.microsoft.com/office/drawing/2014/main" id="{00BB9A65-912A-496A-AC43-7EE6C5378BFF}"/>
              </a:ext>
            </a:extLst>
          </p:cNvPr>
          <p:cNvSpPr/>
          <p:nvPr/>
        </p:nvSpPr>
        <p:spPr>
          <a:xfrm>
            <a:off x="6233266" y="2330077"/>
            <a:ext cx="298910" cy="1717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a:extLst>
              <a:ext uri="{FF2B5EF4-FFF2-40B4-BE49-F238E27FC236}">
                <a16:creationId xmlns:a16="http://schemas.microsoft.com/office/drawing/2014/main" id="{076E66A8-47EE-4536-B416-11A4E0AE1609}"/>
              </a:ext>
            </a:extLst>
          </p:cNvPr>
          <p:cNvSpPr/>
          <p:nvPr/>
        </p:nvSpPr>
        <p:spPr>
          <a:xfrm>
            <a:off x="6153736" y="2628344"/>
            <a:ext cx="298501" cy="1717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3" name="文本框 162">
                <a:extLst>
                  <a:ext uri="{FF2B5EF4-FFF2-40B4-BE49-F238E27FC236}">
                    <a16:creationId xmlns:a16="http://schemas.microsoft.com/office/drawing/2014/main" id="{1E717B10-7A88-4AD9-9F2A-614130A7511F}"/>
                  </a:ext>
                </a:extLst>
              </p:cNvPr>
              <p:cNvSpPr txBox="1"/>
              <p:nvPr/>
            </p:nvSpPr>
            <p:spPr>
              <a:xfrm>
                <a:off x="425416" y="4463860"/>
                <a:ext cx="6880755" cy="307777"/>
              </a:xfrm>
              <a:prstGeom prst="rect">
                <a:avLst/>
              </a:prstGeom>
              <a:noFill/>
            </p:spPr>
            <p:txBody>
              <a:bodyPr wrap="square">
                <a:spAutoFit/>
              </a:bodyPr>
              <a:lstStyle/>
              <a:p>
                <a:r>
                  <a:rPr lang="en-US" altLang="zh-CN" dirty="0">
                    <a:latin typeface="+mn-lt"/>
                  </a:rPr>
                  <a:t>Observation: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𝐼</m:t>
                        </m:r>
                      </m:e>
                      <m:sub>
                        <m:r>
                          <a:rPr lang="en-US" altLang="zh-CN" b="0" i="1" smtClean="0">
                            <a:solidFill>
                              <a:srgbClr val="000000"/>
                            </a:solidFill>
                            <a:latin typeface="Cambria Math" panose="02040503050406030204" pitchFamily="18" charset="0"/>
                          </a:rPr>
                          <m:t>𝑏𝑠</m:t>
                        </m:r>
                      </m:sub>
                    </m:sSub>
                    <m:r>
                      <a:rPr lang="en-US" altLang="zh-CN" b="0" i="1" smtClean="0">
                        <a:solidFill>
                          <a:srgbClr val="000000"/>
                        </a:solidFill>
                        <a:latin typeface="Cambria Math" panose="02040503050406030204" pitchFamily="18" charset="0"/>
                      </a:rPr>
                      <m:t> </m:t>
                    </m:r>
                  </m:oMath>
                </a14:m>
                <a:r>
                  <a:rPr lang="en-US" altLang="zh-CN" sz="1400" b="0" i="0" u="none" strike="noStrike" baseline="0" dirty="0">
                    <a:latin typeface="+mn-lt"/>
                  </a:rPr>
                  <a:t>can be very large when high degree vertices exist in </a:t>
                </a:r>
                <a14:m>
                  <m:oMath xmlns:m="http://schemas.openxmlformats.org/officeDocument/2006/math">
                    <m:r>
                      <a:rPr lang="en-US" altLang="zh-CN" sz="1400" b="0" i="1" u="none" strike="noStrike" baseline="0" dirty="0" smtClean="0">
                        <a:latin typeface="Cambria Math" panose="02040503050406030204" pitchFamily="18" charset="0"/>
                      </a:rPr>
                      <m:t>𝑈</m:t>
                    </m:r>
                    <m:r>
                      <a:rPr lang="en-US" altLang="zh-CN" sz="1400" b="0" i="1" u="none" strike="noStrike" baseline="0" dirty="0">
                        <a:latin typeface="Cambria Math" panose="02040503050406030204" pitchFamily="18" charset="0"/>
                      </a:rPr>
                      <m:t>(</m:t>
                    </m:r>
                    <m:r>
                      <a:rPr lang="en-US" altLang="zh-CN" sz="1400" b="0" i="1" u="none" strike="noStrike" baseline="0" dirty="0">
                        <a:latin typeface="Cambria Math" panose="02040503050406030204" pitchFamily="18" charset="0"/>
                      </a:rPr>
                      <m:t>𝐺</m:t>
                    </m:r>
                    <m:r>
                      <a:rPr lang="en-US" altLang="zh-CN" sz="1400" b="0" i="1" u="none" strike="noStrike" baseline="0" dirty="0">
                        <a:latin typeface="Cambria Math" panose="02040503050406030204" pitchFamily="18" charset="0"/>
                      </a:rPr>
                      <m:t>)/</m:t>
                    </m:r>
                    <m:r>
                      <a:rPr lang="en-US" altLang="zh-CN" sz="1400" b="0" i="1" u="none" strike="noStrike" baseline="0" dirty="0">
                        <a:latin typeface="Cambria Math" panose="02040503050406030204" pitchFamily="18" charset="0"/>
                      </a:rPr>
                      <m:t>𝐿</m:t>
                    </m:r>
                    <m:r>
                      <a:rPr lang="en-US" altLang="zh-CN" sz="1400" b="0" i="1" u="none" strike="noStrike" baseline="0" dirty="0">
                        <a:latin typeface="Cambria Math" panose="02040503050406030204" pitchFamily="18" charset="0"/>
                      </a:rPr>
                      <m:t>(</m:t>
                    </m:r>
                    <m:r>
                      <a:rPr lang="en-US" altLang="zh-CN" sz="1400" b="0" i="1" u="none" strike="noStrike" baseline="0" dirty="0">
                        <a:latin typeface="Cambria Math" panose="02040503050406030204" pitchFamily="18" charset="0"/>
                      </a:rPr>
                      <m:t>𝐺</m:t>
                    </m:r>
                    <m:r>
                      <a:rPr lang="en-US" altLang="zh-CN" sz="1400" b="0" i="1" u="none" strike="noStrike" baseline="0" dirty="0">
                        <a:latin typeface="Cambria Math" panose="02040503050406030204" pitchFamily="18" charset="0"/>
                      </a:rPr>
                      <m:t>)</m:t>
                    </m:r>
                  </m:oMath>
                </a14:m>
                <a:r>
                  <a:rPr lang="en-US" altLang="zh-CN" sz="1400" b="0" i="0" u="none" strike="noStrike" baseline="0" dirty="0">
                    <a:latin typeface="+mn-lt"/>
                  </a:rPr>
                  <a:t>.</a:t>
                </a:r>
                <a:endParaRPr lang="zh-CN" altLang="en-US" dirty="0">
                  <a:latin typeface="+mn-lt"/>
                </a:endParaRPr>
              </a:p>
            </p:txBody>
          </p:sp>
        </mc:Choice>
        <mc:Fallback xmlns="">
          <p:sp>
            <p:nvSpPr>
              <p:cNvPr id="163" name="文本框 162">
                <a:extLst>
                  <a:ext uri="{FF2B5EF4-FFF2-40B4-BE49-F238E27FC236}">
                    <a16:creationId xmlns:a16="http://schemas.microsoft.com/office/drawing/2014/main" id="{1E717B10-7A88-4AD9-9F2A-614130A7511F}"/>
                  </a:ext>
                </a:extLst>
              </p:cNvPr>
              <p:cNvSpPr txBox="1">
                <a:spLocks noRot="1" noChangeAspect="1" noMove="1" noResize="1" noEditPoints="1" noAdjustHandles="1" noChangeArrowheads="1" noChangeShapeType="1" noTextEdit="1"/>
              </p:cNvSpPr>
              <p:nvPr/>
            </p:nvSpPr>
            <p:spPr>
              <a:xfrm>
                <a:off x="425416" y="4463860"/>
                <a:ext cx="6880755" cy="307777"/>
              </a:xfrm>
              <a:prstGeom prst="rect">
                <a:avLst/>
              </a:prstGeom>
              <a:blipFill>
                <a:blip r:embed="rId14"/>
                <a:stretch>
                  <a:fillRect l="-266" t="-1961" b="-19608"/>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14954898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00"/>
                                        </p:tgtEl>
                                        <p:attrNameLst>
                                          <p:attrName>style.visibility</p:attrName>
                                        </p:attrNameLst>
                                      </p:cBhvr>
                                      <p:to>
                                        <p:strVal val="visible"/>
                                      </p:to>
                                    </p:se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wipe(up)">
                                      <p:cBhvr>
                                        <p:cTn id="20" dur="500"/>
                                        <p:tgtEl>
                                          <p:spTgt spid="151"/>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57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82"/>
                                        </p:tgtEl>
                                        <p:attrNameLst>
                                          <p:attrName>style.visibility</p:attrName>
                                        </p:attrNameLst>
                                      </p:cBhvr>
                                      <p:to>
                                        <p:strVal val="visible"/>
                                      </p:to>
                                    </p:set>
                                    <p:animEffect transition="in" filter="wipe(up)">
                                      <p:cBhvr>
                                        <p:cTn id="36" dur="500"/>
                                        <p:tgtEl>
                                          <p:spTgt spid="582"/>
                                        </p:tgtEl>
                                      </p:cBhvr>
                                    </p:animEffect>
                                  </p:childTnLst>
                                </p:cTn>
                              </p:par>
                              <p:par>
                                <p:cTn id="37" presetID="22" presetClass="entr" presetSubtype="1" fill="hold" nodeType="withEffect">
                                  <p:stCondLst>
                                    <p:cond delay="0"/>
                                  </p:stCondLst>
                                  <p:childTnLst>
                                    <p:set>
                                      <p:cBhvr>
                                        <p:cTn id="38" dur="1" fill="hold">
                                          <p:stCondLst>
                                            <p:cond delay="0"/>
                                          </p:stCondLst>
                                        </p:cTn>
                                        <p:tgtEl>
                                          <p:spTgt spid="172"/>
                                        </p:tgtEl>
                                        <p:attrNameLst>
                                          <p:attrName>style.visibility</p:attrName>
                                        </p:attrNameLst>
                                      </p:cBhvr>
                                      <p:to>
                                        <p:strVal val="visible"/>
                                      </p:to>
                                    </p:set>
                                    <p:animEffect transition="in" filter="wipe(up)">
                                      <p:cBhvr>
                                        <p:cTn id="39" dur="500"/>
                                        <p:tgtEl>
                                          <p:spTgt spid="172"/>
                                        </p:tgtEl>
                                      </p:cBhvr>
                                    </p:animEffect>
                                  </p:childTnLst>
                                </p:cTn>
                              </p:par>
                              <p:par>
                                <p:cTn id="40" presetID="22" presetClass="entr" presetSubtype="1" fill="hold" nodeType="withEffect">
                                  <p:stCondLst>
                                    <p:cond delay="0"/>
                                  </p:stCondLst>
                                  <p:childTnLst>
                                    <p:set>
                                      <p:cBhvr>
                                        <p:cTn id="41" dur="1" fill="hold">
                                          <p:stCondLst>
                                            <p:cond delay="0"/>
                                          </p:stCondLst>
                                        </p:cTn>
                                        <p:tgtEl>
                                          <p:spTgt spid="175"/>
                                        </p:tgtEl>
                                        <p:attrNameLst>
                                          <p:attrName>style.visibility</p:attrName>
                                        </p:attrNameLst>
                                      </p:cBhvr>
                                      <p:to>
                                        <p:strVal val="visible"/>
                                      </p:to>
                                    </p:set>
                                    <p:animEffect transition="in" filter="wipe(up)">
                                      <p:cBhvr>
                                        <p:cTn id="42" dur="500"/>
                                        <p:tgtEl>
                                          <p:spTgt spid="17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8"/>
                                        </p:tgtEl>
                                        <p:attrNameLst>
                                          <p:attrName>style.visibility</p:attrName>
                                        </p:attrNameLst>
                                      </p:cBhvr>
                                      <p:to>
                                        <p:strVal val="visible"/>
                                      </p:to>
                                    </p:set>
                                    <p:animEffect transition="in" filter="wipe(down)">
                                      <p:cBhvr>
                                        <p:cTn id="53" dur="500"/>
                                        <p:tgtEl>
                                          <p:spTgt spid="178"/>
                                        </p:tgtEl>
                                      </p:cBhvr>
                                    </p:animEffect>
                                  </p:childTnLst>
                                </p:cTn>
                              </p:par>
                              <p:par>
                                <p:cTn id="54" presetID="22" presetClass="entr" presetSubtype="4" fill="hold" nodeType="withEffect">
                                  <p:stCondLst>
                                    <p:cond delay="0"/>
                                  </p:stCondLst>
                                  <p:childTnLst>
                                    <p:set>
                                      <p:cBhvr>
                                        <p:cTn id="55" dur="1" fill="hold">
                                          <p:stCondLst>
                                            <p:cond delay="0"/>
                                          </p:stCondLst>
                                        </p:cTn>
                                        <p:tgtEl>
                                          <p:spTgt spid="181"/>
                                        </p:tgtEl>
                                        <p:attrNameLst>
                                          <p:attrName>style.visibility</p:attrName>
                                        </p:attrNameLst>
                                      </p:cBhvr>
                                      <p:to>
                                        <p:strVal val="visible"/>
                                      </p:to>
                                    </p:set>
                                    <p:animEffect transition="in" filter="wipe(down)">
                                      <p:cBhvr>
                                        <p:cTn id="56" dur="500"/>
                                        <p:tgtEl>
                                          <p:spTgt spid="181"/>
                                        </p:tgtEl>
                                      </p:cBhvr>
                                    </p:animEffect>
                                  </p:childTnLst>
                                </p:cTn>
                              </p:par>
                              <p:par>
                                <p:cTn id="57" presetID="22" presetClass="entr" presetSubtype="4" fill="hold" nodeType="withEffect">
                                  <p:stCondLst>
                                    <p:cond delay="0"/>
                                  </p:stCondLst>
                                  <p:childTnLst>
                                    <p:set>
                                      <p:cBhvr>
                                        <p:cTn id="58" dur="1" fill="hold">
                                          <p:stCondLst>
                                            <p:cond delay="0"/>
                                          </p:stCondLst>
                                        </p:cTn>
                                        <p:tgtEl>
                                          <p:spTgt spid="184"/>
                                        </p:tgtEl>
                                        <p:attrNameLst>
                                          <p:attrName>style.visibility</p:attrName>
                                        </p:attrNameLst>
                                      </p:cBhvr>
                                      <p:to>
                                        <p:strVal val="visible"/>
                                      </p:to>
                                    </p:set>
                                    <p:animEffect transition="in" filter="wipe(down)">
                                      <p:cBhvr>
                                        <p:cTn id="59" dur="500"/>
                                        <p:tgtEl>
                                          <p:spTgt spid="184"/>
                                        </p:tgtEl>
                                      </p:cBhvr>
                                    </p:animEffect>
                                  </p:childTnLst>
                                </p:cTn>
                              </p:par>
                              <p:par>
                                <p:cTn id="60" presetID="22" presetClass="entr" presetSubtype="4" fill="hold" nodeType="withEffect">
                                  <p:stCondLst>
                                    <p:cond delay="0"/>
                                  </p:stCondLst>
                                  <p:childTnLst>
                                    <p:set>
                                      <p:cBhvr>
                                        <p:cTn id="61" dur="1" fill="hold">
                                          <p:stCondLst>
                                            <p:cond delay="0"/>
                                          </p:stCondLst>
                                        </p:cTn>
                                        <p:tgtEl>
                                          <p:spTgt spid="187"/>
                                        </p:tgtEl>
                                        <p:attrNameLst>
                                          <p:attrName>style.visibility</p:attrName>
                                        </p:attrNameLst>
                                      </p:cBhvr>
                                      <p:to>
                                        <p:strVal val="visible"/>
                                      </p:to>
                                    </p:set>
                                    <p:animEffect transition="in" filter="wipe(down)">
                                      <p:cBhvr>
                                        <p:cTn id="62" dur="500"/>
                                        <p:tgtEl>
                                          <p:spTgt spid="187"/>
                                        </p:tgtEl>
                                      </p:cBhvr>
                                    </p:animEffect>
                                  </p:childTnLst>
                                </p:cTn>
                              </p:par>
                              <p:par>
                                <p:cTn id="63" presetID="22" presetClass="entr" presetSubtype="4" fill="hold" nodeType="withEffect">
                                  <p:stCondLst>
                                    <p:cond delay="0"/>
                                  </p:stCondLst>
                                  <p:childTnLst>
                                    <p:set>
                                      <p:cBhvr>
                                        <p:cTn id="64" dur="1" fill="hold">
                                          <p:stCondLst>
                                            <p:cond delay="0"/>
                                          </p:stCondLst>
                                        </p:cTn>
                                        <p:tgtEl>
                                          <p:spTgt spid="190"/>
                                        </p:tgtEl>
                                        <p:attrNameLst>
                                          <p:attrName>style.visibility</p:attrName>
                                        </p:attrNameLst>
                                      </p:cBhvr>
                                      <p:to>
                                        <p:strVal val="visible"/>
                                      </p:to>
                                    </p:set>
                                    <p:animEffect transition="in" filter="wipe(down)">
                                      <p:cBhvr>
                                        <p:cTn id="65" dur="500"/>
                                        <p:tgtEl>
                                          <p:spTgt spid="190"/>
                                        </p:tgtEl>
                                      </p:cBhvr>
                                    </p:animEffect>
                                  </p:childTnLst>
                                </p:cTn>
                              </p:par>
                              <p:par>
                                <p:cTn id="66" presetID="22" presetClass="entr" presetSubtype="4" fill="hold" nodeType="withEffect">
                                  <p:stCondLst>
                                    <p:cond delay="0"/>
                                  </p:stCondLst>
                                  <p:childTnLst>
                                    <p:set>
                                      <p:cBhvr>
                                        <p:cTn id="67" dur="1" fill="hold">
                                          <p:stCondLst>
                                            <p:cond delay="0"/>
                                          </p:stCondLst>
                                        </p:cTn>
                                        <p:tgtEl>
                                          <p:spTgt spid="192"/>
                                        </p:tgtEl>
                                        <p:attrNameLst>
                                          <p:attrName>style.visibility</p:attrName>
                                        </p:attrNameLst>
                                      </p:cBhvr>
                                      <p:to>
                                        <p:strVal val="visible"/>
                                      </p:to>
                                    </p:set>
                                    <p:animEffect transition="in" filter="wipe(down)">
                                      <p:cBhvr>
                                        <p:cTn id="68"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580" grpId="0" animBg="1"/>
      <p:bldP spid="160" grpId="0" animBg="1"/>
      <p:bldP spid="161" grpId="0" animBg="1"/>
      <p:bldP spid="166" grpId="0" animBg="1"/>
      <p:bldP spid="167" grpId="0" animBg="1"/>
      <p:bldP spid="168" grpId="0" animBg="1"/>
      <p:bldP spid="198" grpId="0" animBg="1"/>
      <p:bldP spid="20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68" name="文本框 767">
                <a:extLst>
                  <a:ext uri="{FF2B5EF4-FFF2-40B4-BE49-F238E27FC236}">
                    <a16:creationId xmlns:a16="http://schemas.microsoft.com/office/drawing/2014/main" id="{CA1A2F6E-DB82-410B-9D06-1174324C81D6}"/>
                  </a:ext>
                </a:extLst>
              </p:cNvPr>
              <p:cNvSpPr txBox="1"/>
              <p:nvPr/>
            </p:nvSpPr>
            <p:spPr>
              <a:xfrm>
                <a:off x="445128" y="3906338"/>
                <a:ext cx="7352819" cy="579261"/>
              </a:xfrm>
              <a:prstGeom prst="rect">
                <a:avLst/>
              </a:prstGeom>
              <a:noFill/>
            </p:spPr>
            <p:txBody>
              <a:bodyPr wrap="square">
                <a:spAutoFit/>
              </a:bodyPr>
              <a:lstStyle/>
              <a:p>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𝑏𝑠</m:t>
                        </m:r>
                      </m:sub>
                      <m:sup>
                        <m:r>
                          <a:rPr lang="zh-CN" altLang="en-US" b="0" i="1" smtClean="0">
                            <a:latin typeface="Cambria Math" panose="02040503050406030204" pitchFamily="18" charset="0"/>
                          </a:rPr>
                          <m:t>𝛼</m:t>
                        </m:r>
                      </m:sup>
                    </m:sSubSup>
                    <m:r>
                      <a:rPr lang="en-US" altLang="zh-CN" b="0" i="0" smtClean="0">
                        <a:latin typeface="Cambria Math" panose="02040503050406030204" pitchFamily="18" charset="0"/>
                      </a:rPr>
                      <m:t>:</m:t>
                    </m:r>
                  </m:oMath>
                </a14:m>
                <a:r>
                  <a:rPr lang="en-US" altLang="zh-CN" dirty="0"/>
                  <a:t>     </a:t>
                </a:r>
              </a:p>
              <a:p>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𝑏𝑠</m:t>
                        </m:r>
                      </m:sub>
                      <m:sup>
                        <m:r>
                          <a:rPr lang="zh-CN" altLang="en-US" b="0" i="1" smtClean="0">
                            <a:latin typeface="Cambria Math" panose="02040503050406030204" pitchFamily="18" charset="0"/>
                          </a:rPr>
                          <m:t>𝛽</m:t>
                        </m:r>
                      </m:sup>
                    </m:sSubSup>
                  </m:oMath>
                </a14:m>
                <a:r>
                  <a:rPr lang="en-US" altLang="zh-CN" dirty="0"/>
                  <a:t>:                                         </a:t>
                </a:r>
                <a:endParaRPr lang="zh-CN" altLang="en-US" dirty="0"/>
              </a:p>
            </p:txBody>
          </p:sp>
        </mc:Choice>
        <mc:Fallback xmlns="">
          <p:sp>
            <p:nvSpPr>
              <p:cNvPr id="768" name="文本框 767">
                <a:extLst>
                  <a:ext uri="{FF2B5EF4-FFF2-40B4-BE49-F238E27FC236}">
                    <a16:creationId xmlns:a16="http://schemas.microsoft.com/office/drawing/2014/main" id="{CA1A2F6E-DB82-410B-9D06-1174324C81D6}"/>
                  </a:ext>
                </a:extLst>
              </p:cNvPr>
              <p:cNvSpPr txBox="1">
                <a:spLocks noRot="1" noChangeAspect="1" noMove="1" noResize="1" noEditPoints="1" noAdjustHandles="1" noChangeArrowheads="1" noChangeShapeType="1" noTextEdit="1"/>
              </p:cNvSpPr>
              <p:nvPr/>
            </p:nvSpPr>
            <p:spPr>
              <a:xfrm>
                <a:off x="445128" y="3906338"/>
                <a:ext cx="7352819" cy="579261"/>
              </a:xfrm>
              <a:prstGeom prst="rect">
                <a:avLst/>
              </a:prstGeom>
              <a:blipFill>
                <a:blip r:embed="rId5"/>
                <a:stretch>
                  <a:fillRect b="-73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Shape 60"/>
              <p:cNvSpPr txBox="1">
                <a:spLocks noGrp="1"/>
              </p:cNvSpPr>
              <p:nvPr>
                <p:ph type="title"/>
              </p:nvPr>
            </p:nvSpPr>
            <p:spPr>
              <a:xfrm>
                <a:off x="311700" y="168613"/>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solidFill>
                      <a:srgbClr val="000000"/>
                    </a:solidFill>
                  </a:rPr>
                  <a:t>Basic Index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𝐼</m:t>
                        </m:r>
                      </m:e>
                      <m:sub>
                        <m:r>
                          <a:rPr lang="en-US" altLang="zh-CN" b="0" i="1" smtClean="0">
                            <a:solidFill>
                              <a:srgbClr val="000000"/>
                            </a:solidFill>
                            <a:latin typeface="Cambria Math" panose="02040503050406030204" pitchFamily="18" charset="0"/>
                          </a:rPr>
                          <m:t>𝑏𝑠</m:t>
                        </m:r>
                      </m:sub>
                    </m:sSub>
                  </m:oMath>
                </a14:m>
                <a:endParaRPr lang="en" altLang="zh-CN" dirty="0">
                  <a:solidFill>
                    <a:srgbClr val="000000"/>
                  </a:solidFill>
                </a:endParaRPr>
              </a:p>
            </p:txBody>
          </p:sp>
        </mc:Choice>
        <mc:Fallback xmlns="">
          <p:sp>
            <p:nvSpPr>
              <p:cNvPr id="60" name="Shape 60"/>
              <p:cNvSpPr txBox="1">
                <a:spLocks noGrp="1" noRot="1" noChangeAspect="1" noMove="1" noResize="1" noEditPoints="1" noAdjustHandles="1" noChangeArrowheads="1" noChangeShapeType="1" noTextEdit="1"/>
              </p:cNvSpPr>
              <p:nvPr>
                <p:ph type="title"/>
              </p:nvPr>
            </p:nvSpPr>
            <p:spPr>
              <a:xfrm>
                <a:off x="311700" y="168613"/>
                <a:ext cx="8520599" cy="572699"/>
              </a:xfrm>
              <a:prstGeom prst="rect">
                <a:avLst/>
              </a:prstGeom>
              <a:blipFill>
                <a:blip r:embed="rId6"/>
                <a:stretch>
                  <a:fillRect l="-501" t="-3191" b="-27660"/>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pic>
        <p:nvPicPr>
          <p:cNvPr id="6" name="Shape 63">
            <a:extLst>
              <a:ext uri="{FF2B5EF4-FFF2-40B4-BE49-F238E27FC236}">
                <a16:creationId xmlns:a16="http://schemas.microsoft.com/office/drawing/2014/main" id="{6F919C91-0153-4C05-93B9-85E55CDE020C}"/>
              </a:ext>
            </a:extLst>
          </p:cNvPr>
          <p:cNvPicPr preferRelativeResize="0"/>
          <p:nvPr/>
        </p:nvPicPr>
        <p:blipFill>
          <a:blip r:embed="rId7">
            <a:alphaModFix/>
          </a:blip>
          <a:stretch>
            <a:fillRect/>
          </a:stretch>
        </p:blipFill>
        <p:spPr>
          <a:xfrm>
            <a:off x="0" y="741312"/>
            <a:ext cx="9144000" cy="64224"/>
          </a:xfrm>
          <a:prstGeom prst="rect">
            <a:avLst/>
          </a:prstGeom>
          <a:noFill/>
          <a:ln>
            <a:noFill/>
          </a:ln>
        </p:spPr>
      </p:pic>
      <p:pic>
        <p:nvPicPr>
          <p:cNvPr id="8" name="图片 7">
            <a:extLst>
              <a:ext uri="{FF2B5EF4-FFF2-40B4-BE49-F238E27FC236}">
                <a16:creationId xmlns:a16="http://schemas.microsoft.com/office/drawing/2014/main" id="{4846D4E9-BE12-4E17-B356-2F966AC7403F}"/>
              </a:ext>
            </a:extLst>
          </p:cNvPr>
          <p:cNvPicPr>
            <a:picLocks noChangeAspect="1"/>
          </p:cNvPicPr>
          <p:nvPr/>
        </p:nvPicPr>
        <p:blipFill>
          <a:blip r:embed="rId8"/>
          <a:stretch>
            <a:fillRect/>
          </a:stretch>
        </p:blipFill>
        <p:spPr>
          <a:xfrm>
            <a:off x="4121945" y="1325635"/>
            <a:ext cx="4710354" cy="1932155"/>
          </a:xfrm>
          <a:prstGeom prst="rect">
            <a:avLst/>
          </a:prstGeom>
        </p:spPr>
      </p:pic>
      <p:sp>
        <p:nvSpPr>
          <p:cNvPr id="765" name="矩形 764">
            <a:extLst>
              <a:ext uri="{FF2B5EF4-FFF2-40B4-BE49-F238E27FC236}">
                <a16:creationId xmlns:a16="http://schemas.microsoft.com/office/drawing/2014/main" id="{6A7D93DC-8081-40DC-A0AA-1757CB6C9105}"/>
              </a:ext>
            </a:extLst>
          </p:cNvPr>
          <p:cNvSpPr/>
          <p:nvPr/>
        </p:nvSpPr>
        <p:spPr>
          <a:xfrm>
            <a:off x="445128" y="3598561"/>
            <a:ext cx="3626314" cy="307777"/>
          </a:xfrm>
          <a:prstGeom prst="rect">
            <a:avLst/>
          </a:prstGeom>
        </p:spPr>
        <p:txBody>
          <a:bodyPr wrap="none">
            <a:spAutoFit/>
          </a:bodyPr>
          <a:lstStyle/>
          <a:p>
            <a:r>
              <a:rPr lang="en-US" altLang="zh-CN" b="1" i="1" dirty="0"/>
              <a:t>Time Complexity and Space Complexity</a:t>
            </a:r>
            <a:r>
              <a:rPr lang="en-US" altLang="zh-CN" dirty="0"/>
              <a:t>:</a:t>
            </a:r>
            <a:endParaRPr lang="zh-CN" altLang="en-US" dirty="0"/>
          </a:p>
        </p:txBody>
      </p:sp>
      <p:pic>
        <p:nvPicPr>
          <p:cNvPr id="12" name="图片 11">
            <a:extLst>
              <a:ext uri="{FF2B5EF4-FFF2-40B4-BE49-F238E27FC236}">
                <a16:creationId xmlns:a16="http://schemas.microsoft.com/office/drawing/2014/main" id="{9567B768-64AF-499D-9D17-C515AC630A3B}"/>
              </a:ext>
            </a:extLst>
          </p:cNvPr>
          <p:cNvPicPr>
            <a:picLocks noChangeAspect="1"/>
          </p:cNvPicPr>
          <p:nvPr/>
        </p:nvPicPr>
        <p:blipFill>
          <a:blip r:embed="rId9"/>
          <a:stretch>
            <a:fillRect/>
          </a:stretch>
        </p:blipFill>
        <p:spPr>
          <a:xfrm>
            <a:off x="832770" y="3968111"/>
            <a:ext cx="2045716" cy="206201"/>
          </a:xfrm>
          <a:prstGeom prst="rect">
            <a:avLst/>
          </a:prstGeom>
        </p:spPr>
      </p:pic>
      <p:pic>
        <p:nvPicPr>
          <p:cNvPr id="776" name="图片 775">
            <a:extLst>
              <a:ext uri="{FF2B5EF4-FFF2-40B4-BE49-F238E27FC236}">
                <a16:creationId xmlns:a16="http://schemas.microsoft.com/office/drawing/2014/main" id="{D79059CC-97C8-4EA7-A039-3558C3B94B3E}"/>
              </a:ext>
            </a:extLst>
          </p:cNvPr>
          <p:cNvPicPr>
            <a:picLocks noChangeAspect="1"/>
          </p:cNvPicPr>
          <p:nvPr/>
        </p:nvPicPr>
        <p:blipFill>
          <a:blip r:embed="rId10"/>
          <a:stretch>
            <a:fillRect/>
          </a:stretch>
        </p:blipFill>
        <p:spPr>
          <a:xfrm>
            <a:off x="869002" y="4245360"/>
            <a:ext cx="1973252" cy="246145"/>
          </a:xfrm>
          <a:prstGeom prst="rect">
            <a:avLst/>
          </a:prstGeom>
        </p:spPr>
      </p:pic>
      <p:pic>
        <p:nvPicPr>
          <p:cNvPr id="13" name="图形 12">
            <a:extLst>
              <a:ext uri="{FF2B5EF4-FFF2-40B4-BE49-F238E27FC236}">
                <a16:creationId xmlns:a16="http://schemas.microsoft.com/office/drawing/2014/main" id="{17237AA9-1481-4E21-8E56-107B87E4AF06}"/>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3068" t="27322" r="40424" b="23633"/>
          <a:stretch/>
        </p:blipFill>
        <p:spPr>
          <a:xfrm>
            <a:off x="0" y="1225293"/>
            <a:ext cx="3879946" cy="1906703"/>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D17176D-B62F-475B-9341-389AEAD30B8D}"/>
                  </a:ext>
                </a:extLst>
              </p:cNvPr>
              <p:cNvSpPr txBox="1"/>
              <p:nvPr/>
            </p:nvSpPr>
            <p:spPr>
              <a:xfrm>
                <a:off x="4260299" y="3598561"/>
                <a:ext cx="4572000" cy="1010148"/>
              </a:xfrm>
              <a:prstGeom prst="rect">
                <a:avLst/>
              </a:prstGeom>
              <a:noFill/>
            </p:spPr>
            <p:txBody>
              <a:bodyPr wrap="square">
                <a:spAutoFit/>
              </a:bodyPr>
              <a:lstStyle/>
              <a:p>
                <a:r>
                  <a:rPr lang="en-US" altLang="zh-CN" dirty="0">
                    <a:solidFill>
                      <a:schemeClr val="tx1"/>
                    </a:solidFill>
                  </a:rPr>
                  <a:t>W</a:t>
                </a:r>
                <a:r>
                  <a:rPr lang="zh-CN" altLang="en-US" dirty="0">
                    <a:solidFill>
                      <a:schemeClr val="tx1"/>
                    </a:solidFill>
                  </a:rPr>
                  <a:t>e observe that </a:t>
                </a:r>
                <a14:m>
                  <m:oMath xmlns:m="http://schemas.openxmlformats.org/officeDocument/2006/math">
                    <m:sSubSup>
                      <m:sSubSupPr>
                        <m:ctrlPr>
                          <a:rPr lang="en-US" altLang="zh-CN" i="1">
                            <a:solidFill>
                              <a:schemeClr val="tx1"/>
                            </a:solidFill>
                            <a:latin typeface="Cambria Math" panose="02040503050406030204" pitchFamily="18" charset="0"/>
                          </a:rPr>
                        </m:ctrlPr>
                      </m:sSubSupPr>
                      <m:e>
                        <m:r>
                          <a:rPr lang="en-US" altLang="zh-CN">
                            <a:solidFill>
                              <a:schemeClr val="tx1"/>
                            </a:solidFill>
                            <a:latin typeface="Cambria Math" panose="02040503050406030204" pitchFamily="18" charset="0"/>
                          </a:rPr>
                          <m:t>𝐼</m:t>
                        </m:r>
                      </m:e>
                      <m:sub>
                        <m:r>
                          <a:rPr lang="en-US" altLang="zh-CN">
                            <a:solidFill>
                              <a:schemeClr val="tx1"/>
                            </a:solidFill>
                            <a:latin typeface="Cambria Math" panose="02040503050406030204" pitchFamily="18" charset="0"/>
                          </a:rPr>
                          <m:t>𝑏𝑠</m:t>
                        </m:r>
                      </m:sub>
                      <m:sup>
                        <m:r>
                          <a:rPr lang="zh-CN" altLang="en-US">
                            <a:solidFill>
                              <a:schemeClr val="tx1"/>
                            </a:solidFill>
                            <a:latin typeface="Cambria Math" panose="02040503050406030204" pitchFamily="18" charset="0"/>
                          </a:rPr>
                          <m:t>𝛼</m:t>
                        </m:r>
                      </m:sup>
                    </m:sSubSup>
                  </m:oMath>
                </a14:m>
                <a:r>
                  <a:rPr lang="zh-CN" altLang="en-US" dirty="0">
                    <a:solidFill>
                      <a:schemeClr val="tx1"/>
                    </a:solidFill>
                  </a:rPr>
                  <a:t>(</a:t>
                </a:r>
                <a14:m>
                  <m:oMath xmlns:m="http://schemas.openxmlformats.org/officeDocument/2006/math">
                    <m:sSubSup>
                      <m:sSubSupPr>
                        <m:ctrlPr>
                          <a:rPr lang="en-US" altLang="zh-CN" i="1">
                            <a:solidFill>
                              <a:schemeClr val="tx1"/>
                            </a:solidFill>
                            <a:latin typeface="Cambria Math" panose="02040503050406030204" pitchFamily="18" charset="0"/>
                          </a:rPr>
                        </m:ctrlPr>
                      </m:sSubSupPr>
                      <m:e>
                        <m:r>
                          <a:rPr lang="en-US" altLang="zh-CN">
                            <a:solidFill>
                              <a:schemeClr val="tx1"/>
                            </a:solidFill>
                            <a:latin typeface="Cambria Math" panose="02040503050406030204" pitchFamily="18" charset="0"/>
                          </a:rPr>
                          <m:t>𝐼</m:t>
                        </m:r>
                      </m:e>
                      <m:sub>
                        <m:r>
                          <a:rPr lang="en-US" altLang="zh-CN">
                            <a:solidFill>
                              <a:schemeClr val="tx1"/>
                            </a:solidFill>
                            <a:latin typeface="Cambria Math" panose="02040503050406030204" pitchFamily="18" charset="0"/>
                          </a:rPr>
                          <m:t>𝑏𝑠</m:t>
                        </m:r>
                      </m:sub>
                      <m:sup>
                        <m:r>
                          <a:rPr lang="zh-CN" altLang="en-US">
                            <a:solidFill>
                              <a:schemeClr val="tx1"/>
                            </a:solidFill>
                            <a:latin typeface="Cambria Math" panose="02040503050406030204" pitchFamily="18" charset="0"/>
                          </a:rPr>
                          <m:t>𝛽</m:t>
                        </m:r>
                      </m:sup>
                    </m:sSubSup>
                  </m:oMath>
                </a14:m>
                <a:r>
                  <a:rPr lang="zh-CN" altLang="en-US" dirty="0">
                    <a:solidFill>
                      <a:schemeClr val="tx1"/>
                    </a:solidFill>
                  </a:rPr>
                  <a:t>) can be very large when high degree vertices exist in </a:t>
                </a:r>
                <a14:m>
                  <m:oMath xmlns:m="http://schemas.openxmlformats.org/officeDocument/2006/math">
                    <m:r>
                      <a:rPr lang="en-US" altLang="zh-CN">
                        <a:solidFill>
                          <a:schemeClr val="tx1"/>
                        </a:solidFill>
                        <a:latin typeface="Cambria Math" panose="02040503050406030204" pitchFamily="18" charset="0"/>
                      </a:rPr>
                      <m:t>𝑈</m:t>
                    </m:r>
                    <m:r>
                      <a:rPr lang="en-US" altLang="zh-CN">
                        <a:solidFill>
                          <a:schemeClr val="tx1"/>
                        </a:solidFill>
                        <a:latin typeface="Cambria Math" panose="02040503050406030204" pitchFamily="18" charset="0"/>
                      </a:rPr>
                      <m:t>(</m:t>
                    </m:r>
                    <m:r>
                      <a:rPr lang="en-US" altLang="zh-CN">
                        <a:solidFill>
                          <a:schemeClr val="tx1"/>
                        </a:solidFill>
                        <a:latin typeface="Cambria Math" panose="02040503050406030204" pitchFamily="18" charset="0"/>
                      </a:rPr>
                      <m:t>𝐺</m:t>
                    </m:r>
                    <m:r>
                      <a:rPr lang="en-US" altLang="zh-CN">
                        <a:solidFill>
                          <a:schemeClr val="tx1"/>
                        </a:solidFill>
                        <a:latin typeface="Cambria Math" panose="02040503050406030204" pitchFamily="18" charset="0"/>
                      </a:rPr>
                      <m:t>)</m:t>
                    </m:r>
                  </m:oMath>
                </a14:m>
                <a:r>
                  <a:rPr lang="zh-CN" altLang="en-US" dirty="0">
                    <a:solidFill>
                      <a:schemeClr val="tx1"/>
                    </a:solidFill>
                  </a:rPr>
                  <a:t>(</a:t>
                </a:r>
                <a14:m>
                  <m:oMath xmlns:m="http://schemas.openxmlformats.org/officeDocument/2006/math">
                    <m:r>
                      <a:rPr lang="en-US" altLang="zh-CN" dirty="0">
                        <a:solidFill>
                          <a:schemeClr val="tx1"/>
                        </a:solidFill>
                        <a:latin typeface="Cambria Math" panose="02040503050406030204" pitchFamily="18" charset="0"/>
                      </a:rPr>
                      <m:t>𝐿</m:t>
                    </m:r>
                    <m:r>
                      <a:rPr lang="en-US" altLang="zh-CN" dirty="0">
                        <a:solidFill>
                          <a:schemeClr val="tx1"/>
                        </a:solidFill>
                        <a:latin typeface="Cambria Math" panose="02040503050406030204" pitchFamily="18" charset="0"/>
                      </a:rPr>
                      <m:t>(</m:t>
                    </m:r>
                    <m:r>
                      <a:rPr lang="en-US" altLang="zh-CN" dirty="0">
                        <a:solidFill>
                          <a:schemeClr val="tx1"/>
                        </a:solidFill>
                        <a:latin typeface="Cambria Math" panose="02040503050406030204" pitchFamily="18" charset="0"/>
                      </a:rPr>
                      <m:t>𝐺</m:t>
                    </m:r>
                    <m:r>
                      <a:rPr lang="en-US" altLang="zh-CN" dirty="0">
                        <a:solidFill>
                          <a:schemeClr val="tx1"/>
                        </a:solidFill>
                        <a:latin typeface="Cambria Math" panose="02040503050406030204" pitchFamily="18" charset="0"/>
                      </a:rPr>
                      <m:t>)</m:t>
                    </m:r>
                  </m:oMath>
                </a14:m>
                <a:r>
                  <a:rPr lang="zh-CN" altLang="en-US" dirty="0">
                    <a:solidFill>
                      <a:schemeClr val="tx1"/>
                    </a:solidFill>
                  </a:rPr>
                  <a:t>). For example, </a:t>
                </a:r>
                <a14:m>
                  <m:oMath xmlns:m="http://schemas.openxmlformats.org/officeDocument/2006/math">
                    <m:sSubSup>
                      <m:sSubSupPr>
                        <m:ctrlPr>
                          <a:rPr lang="en-US" altLang="zh-CN" i="1">
                            <a:solidFill>
                              <a:schemeClr val="tx1"/>
                            </a:solidFill>
                            <a:latin typeface="Cambria Math" panose="02040503050406030204" pitchFamily="18" charset="0"/>
                          </a:rPr>
                        </m:ctrlPr>
                      </m:sSubSupPr>
                      <m:e>
                        <m:r>
                          <a:rPr lang="en-US" altLang="zh-CN">
                            <a:solidFill>
                              <a:schemeClr val="tx1"/>
                            </a:solidFill>
                            <a:latin typeface="Cambria Math" panose="02040503050406030204" pitchFamily="18" charset="0"/>
                          </a:rPr>
                          <m:t>𝐼</m:t>
                        </m:r>
                      </m:e>
                      <m:sub>
                        <m:r>
                          <a:rPr lang="en-US" altLang="zh-CN">
                            <a:solidFill>
                              <a:schemeClr val="tx1"/>
                            </a:solidFill>
                            <a:latin typeface="Cambria Math" panose="02040503050406030204" pitchFamily="18" charset="0"/>
                          </a:rPr>
                          <m:t>𝑏𝑠</m:t>
                        </m:r>
                      </m:sub>
                      <m:sup>
                        <m:r>
                          <a:rPr lang="zh-CN" altLang="en-US">
                            <a:solidFill>
                              <a:schemeClr val="tx1"/>
                            </a:solidFill>
                            <a:latin typeface="Cambria Math" panose="02040503050406030204" pitchFamily="18" charset="0"/>
                          </a:rPr>
                          <m:t>𝛼</m:t>
                        </m:r>
                      </m:sup>
                    </m:sSubSup>
                  </m:oMath>
                </a14:m>
                <a:r>
                  <a:rPr lang="zh-CN" altLang="en-US" dirty="0">
                    <a:solidFill>
                      <a:schemeClr val="tx1"/>
                    </a:solidFill>
                  </a:rPr>
                  <a:t> needs to store </a:t>
                </a:r>
                <a14:m>
                  <m:oMath xmlns:m="http://schemas.openxmlformats.org/officeDocument/2006/math">
                    <m:r>
                      <a:rPr lang="zh-CN" altLang="en-US" i="1" dirty="0" smtClean="0">
                        <a:solidFill>
                          <a:schemeClr val="tx1"/>
                        </a:solidFill>
                        <a:latin typeface="Cambria Math" panose="02040503050406030204" pitchFamily="18" charset="0"/>
                      </a:rPr>
                      <m:t>999</m:t>
                    </m:r>
                  </m:oMath>
                </a14:m>
                <a:r>
                  <a:rPr lang="zh-CN" altLang="en-US" dirty="0">
                    <a:solidFill>
                      <a:schemeClr val="tx1"/>
                    </a:solidFill>
                  </a:rPr>
                  <a:t> copies of neighbors of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a:solidFill>
                              <a:schemeClr val="tx1"/>
                            </a:solidFill>
                            <a:latin typeface="Cambria Math" panose="02040503050406030204" pitchFamily="18" charset="0"/>
                          </a:rPr>
                          <m:t>𝑢</m:t>
                        </m:r>
                      </m:e>
                      <m:sub>
                        <m:r>
                          <a:rPr lang="en-US" altLang="zh-CN">
                            <a:solidFill>
                              <a:schemeClr val="tx1"/>
                            </a:solidFill>
                            <a:latin typeface="Cambria Math" panose="02040503050406030204" pitchFamily="18" charset="0"/>
                          </a:rPr>
                          <m:t>1</m:t>
                        </m:r>
                      </m:sub>
                    </m:sSub>
                  </m:oMath>
                </a14:m>
                <a:r>
                  <a:rPr lang="zh-CN" altLang="en-US" dirty="0">
                    <a:solidFill>
                      <a:schemeClr val="tx1"/>
                    </a:solidFill>
                  </a:rPr>
                  <a:t> since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a:solidFill>
                              <a:schemeClr val="tx1"/>
                            </a:solidFill>
                            <a:latin typeface="Cambria Math" panose="02040503050406030204" pitchFamily="18" charset="0"/>
                          </a:rPr>
                          <m:t>𝑢</m:t>
                        </m:r>
                      </m:e>
                      <m:sub>
                        <m:r>
                          <a:rPr lang="en-US" altLang="zh-CN">
                            <a:solidFill>
                              <a:schemeClr val="tx1"/>
                            </a:solidFill>
                            <a:latin typeface="Cambria Math" panose="02040503050406030204" pitchFamily="18" charset="0"/>
                          </a:rPr>
                          <m:t>1</m:t>
                        </m:r>
                      </m:sub>
                    </m:sSub>
                  </m:oMath>
                </a14:m>
                <a:r>
                  <a:rPr lang="zh-CN" altLang="en-US" dirty="0">
                    <a:solidFill>
                      <a:schemeClr val="tx1"/>
                    </a:solidFill>
                  </a:rPr>
                  <a:t> is contained in </a:t>
                </a:r>
                <a14:m>
                  <m:oMath xmlns:m="http://schemas.openxmlformats.org/officeDocument/2006/math">
                    <m:r>
                      <a:rPr lang="zh-CN" altLang="en-US" dirty="0">
                        <a:solidFill>
                          <a:schemeClr val="tx1"/>
                        </a:solidFill>
                        <a:latin typeface="Cambria Math" panose="02040503050406030204" pitchFamily="18" charset="0"/>
                      </a:rPr>
                      <m:t>(999, 1)</m:t>
                    </m:r>
                  </m:oMath>
                </a14:m>
                <a:r>
                  <a:rPr lang="zh-CN" altLang="en-US" dirty="0">
                    <a:solidFill>
                      <a:schemeClr val="tx1"/>
                    </a:solidFill>
                  </a:rPr>
                  <a:t>-core.</a:t>
                </a:r>
              </a:p>
            </p:txBody>
          </p:sp>
        </mc:Choice>
        <mc:Fallback xmlns="">
          <p:sp>
            <p:nvSpPr>
              <p:cNvPr id="14" name="文本框 13">
                <a:extLst>
                  <a:ext uri="{FF2B5EF4-FFF2-40B4-BE49-F238E27FC236}">
                    <a16:creationId xmlns:a16="http://schemas.microsoft.com/office/drawing/2014/main" id="{9D17176D-B62F-475B-9341-389AEAD30B8D}"/>
                  </a:ext>
                </a:extLst>
              </p:cNvPr>
              <p:cNvSpPr txBox="1">
                <a:spLocks noRot="1" noChangeAspect="1" noMove="1" noResize="1" noEditPoints="1" noAdjustHandles="1" noChangeArrowheads="1" noChangeShapeType="1" noTextEdit="1"/>
              </p:cNvSpPr>
              <p:nvPr/>
            </p:nvSpPr>
            <p:spPr>
              <a:xfrm>
                <a:off x="4260299" y="3598561"/>
                <a:ext cx="4572000" cy="1010148"/>
              </a:xfrm>
              <a:prstGeom prst="rect">
                <a:avLst/>
              </a:prstGeom>
              <a:blipFill>
                <a:blip r:embed="rId13"/>
                <a:stretch>
                  <a:fillRect l="-400" r="-667" b="-60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7542466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700" y="126567"/>
            <a:ext cx="8520599" cy="572699"/>
          </a:xfrm>
        </p:spPr>
        <p:txBody>
          <a:bodyPr/>
          <a:lstStyle/>
          <a:p>
            <a:r>
              <a:rPr lang="en-US" altLang="zh-CN" dirty="0"/>
              <a:t>Solutions</a:t>
            </a:r>
            <a:endParaRPr lang="zh-CN" altLang="en-US" dirty="0"/>
          </a:p>
        </p:txBody>
      </p:sp>
      <mc:AlternateContent xmlns:mc="http://schemas.openxmlformats.org/markup-compatibility/2006" xmlns:a14="http://schemas.microsoft.com/office/drawing/2010/main">
        <mc:Choice Requires="a14">
          <p:sp>
            <p:nvSpPr>
              <p:cNvPr id="3" name="文本占位符 2"/>
              <p:cNvSpPr>
                <a:spLocks noGrp="1"/>
              </p:cNvSpPr>
              <p:nvPr>
                <p:ph type="body" idx="1"/>
              </p:nvPr>
            </p:nvSpPr>
            <p:spPr>
              <a:xfrm>
                <a:off x="451994" y="1812232"/>
                <a:ext cx="8617723" cy="930968"/>
              </a:xfrm>
            </p:spPr>
            <p:txBody>
              <a:bodyPr/>
              <a:lstStyle/>
              <a:p>
                <a:pPr marL="76200">
                  <a:buClr>
                    <a:srgbClr val="000000"/>
                  </a:buClr>
                  <a:buSzPct val="120000"/>
                </a:pPr>
                <a:r>
                  <a:rPr lang="en-US" altLang="zh-CN" dirty="0">
                    <a:solidFill>
                      <a:srgbClr val="000000"/>
                    </a:solidFill>
                  </a:rPr>
                  <a:t>To conquer Challenge 2: we propose the degeneracy-bounded index </a:t>
                </a:r>
                <a14:m>
                  <m:oMath xmlns:m="http://schemas.openxmlformats.org/officeDocument/2006/math">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𝐼</m:t>
                        </m:r>
                      </m:e>
                      <m:sub>
                        <m:r>
                          <a:rPr lang="zh-CN" altLang="en-US" i="1">
                            <a:solidFill>
                              <a:srgbClr val="000000"/>
                            </a:solidFill>
                            <a:latin typeface="Cambria Math" panose="02040503050406030204" pitchFamily="18" charset="0"/>
                          </a:rPr>
                          <m:t>𝛿</m:t>
                        </m:r>
                      </m:sub>
                    </m:sSub>
                  </m:oMath>
                </a14:m>
                <a:r>
                  <a:rPr lang="en-US" altLang="zh-CN" dirty="0">
                    <a:solidFill>
                      <a:srgbClr val="000000"/>
                    </a:solidFill>
                  </a:rPr>
                  <a:t>.</a:t>
                </a:r>
              </a:p>
            </p:txBody>
          </p:sp>
        </mc:Choice>
        <mc:Fallback xmlns="">
          <p:sp>
            <p:nvSpPr>
              <p:cNvPr id="3" name="文本占位符 2"/>
              <p:cNvSpPr>
                <a:spLocks noGrp="1" noRot="1" noChangeAspect="1" noMove="1" noResize="1" noEditPoints="1" noAdjustHandles="1" noChangeArrowheads="1" noChangeShapeType="1" noTextEdit="1"/>
              </p:cNvSpPr>
              <p:nvPr>
                <p:ph type="body" idx="1"/>
              </p:nvPr>
            </p:nvSpPr>
            <p:spPr>
              <a:xfrm>
                <a:off x="451994" y="1812232"/>
                <a:ext cx="8617723" cy="930968"/>
              </a:xfrm>
              <a:blipFill>
                <a:blip r:embed="rId5"/>
                <a:stretch>
                  <a:fillRect/>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DE2DE4D2-DB9A-4709-9D71-1E6EF774446E}"/>
              </a:ext>
            </a:extLst>
          </p:cNvPr>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pic>
        <p:nvPicPr>
          <p:cNvPr id="12" name="Shape 63">
            <a:extLst>
              <a:ext uri="{FF2B5EF4-FFF2-40B4-BE49-F238E27FC236}">
                <a16:creationId xmlns:a16="http://schemas.microsoft.com/office/drawing/2014/main" id="{5B3EF438-E9F4-4D02-89CF-7A76768D602D}"/>
              </a:ext>
            </a:extLst>
          </p:cNvPr>
          <p:cNvPicPr preferRelativeResize="0"/>
          <p:nvPr/>
        </p:nvPicPr>
        <p:blipFill>
          <a:blip r:embed="rId6">
            <a:alphaModFix/>
          </a:blip>
          <a:stretch>
            <a:fillRect/>
          </a:stretch>
        </p:blipFill>
        <p:spPr>
          <a:xfrm>
            <a:off x="0" y="741312"/>
            <a:ext cx="9144000" cy="64224"/>
          </a:xfrm>
          <a:prstGeom prst="rect">
            <a:avLst/>
          </a:prstGeom>
          <a:noFill/>
          <a:ln>
            <a:noFill/>
          </a:ln>
        </p:spPr>
      </p:pic>
      <p:sp>
        <p:nvSpPr>
          <p:cNvPr id="6" name="Shape 61">
            <a:extLst>
              <a:ext uri="{FF2B5EF4-FFF2-40B4-BE49-F238E27FC236}">
                <a16:creationId xmlns:a16="http://schemas.microsoft.com/office/drawing/2014/main" id="{5B755134-3DB6-44C2-8DC1-1EBDE15578DA}"/>
              </a:ext>
            </a:extLst>
          </p:cNvPr>
          <p:cNvSpPr txBox="1">
            <a:spLocks noGrp="1"/>
          </p:cNvSpPr>
          <p:nvPr/>
        </p:nvSpPr>
        <p:spPr>
          <a:xfrm>
            <a:off x="451994" y="1231033"/>
            <a:ext cx="8520599" cy="5811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rtl val="0"/>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9pPr>
          </a:lstStyle>
          <a:p>
            <a:pPr marL="457200" indent="-381000">
              <a:buClr>
                <a:srgbClr val="000000"/>
              </a:buClr>
              <a:buSzPct val="120000"/>
              <a:buFontTx/>
              <a:buChar char="●"/>
            </a:pPr>
            <a:r>
              <a:rPr lang="en-US" altLang="zh-CN" kern="1200" dirty="0">
                <a:solidFill>
                  <a:schemeClr val="tx1"/>
                </a:solidFill>
              </a:rPr>
              <a:t>Challenge 2: How to bound the index size and the indexing time.. </a:t>
            </a:r>
          </a:p>
        </p:txBody>
      </p:sp>
    </p:spTree>
    <p:extLst>
      <p:ext uri="{BB962C8B-B14F-4D97-AF65-F5344CB8AC3E}">
        <p14:creationId xmlns:p14="http://schemas.microsoft.com/office/powerpoint/2010/main" val="219840607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 name="Shape 60"/>
              <p:cNvSpPr txBox="1">
                <a:spLocks noGrp="1"/>
              </p:cNvSpPr>
              <p:nvPr>
                <p:ph type="title"/>
              </p:nvPr>
            </p:nvSpPr>
            <p:spPr>
              <a:xfrm>
                <a:off x="311700" y="168613"/>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t>Degeneracy-bounded</a:t>
                </a:r>
                <a:r>
                  <a:rPr lang="en-US" altLang="zh-CN" dirty="0">
                    <a:solidFill>
                      <a:srgbClr val="000000"/>
                    </a:solidFill>
                  </a:rPr>
                  <a:t> Index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𝐼</m:t>
                        </m:r>
                      </m:e>
                      <m:sub>
                        <m:r>
                          <a:rPr lang="zh-CN" altLang="en-US" i="1" smtClean="0">
                            <a:solidFill>
                              <a:srgbClr val="000000"/>
                            </a:solidFill>
                            <a:latin typeface="Cambria Math" panose="02040503050406030204" pitchFamily="18" charset="0"/>
                          </a:rPr>
                          <m:t>𝛿</m:t>
                        </m:r>
                      </m:sub>
                    </m:sSub>
                  </m:oMath>
                </a14:m>
                <a:endParaRPr lang="en" altLang="zh-CN" dirty="0">
                  <a:solidFill>
                    <a:srgbClr val="000000"/>
                  </a:solidFill>
                </a:endParaRPr>
              </a:p>
            </p:txBody>
          </p:sp>
        </mc:Choice>
        <mc:Fallback xmlns="">
          <p:sp>
            <p:nvSpPr>
              <p:cNvPr id="60" name="Shape 60"/>
              <p:cNvSpPr txBox="1">
                <a:spLocks noGrp="1" noRot="1" noChangeAspect="1" noMove="1" noResize="1" noEditPoints="1" noAdjustHandles="1" noChangeArrowheads="1" noChangeShapeType="1" noTextEdit="1"/>
              </p:cNvSpPr>
              <p:nvPr>
                <p:ph type="title"/>
              </p:nvPr>
            </p:nvSpPr>
            <p:spPr>
              <a:xfrm>
                <a:off x="311700" y="168613"/>
                <a:ext cx="8520599" cy="572699"/>
              </a:xfrm>
              <a:prstGeom prst="rect">
                <a:avLst/>
              </a:prstGeom>
              <a:blipFill>
                <a:blip r:embed="rId5"/>
                <a:stretch>
                  <a:fillRect l="-501" t="-3191" b="-27660"/>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pic>
        <p:nvPicPr>
          <p:cNvPr id="6" name="Shape 63">
            <a:extLst>
              <a:ext uri="{FF2B5EF4-FFF2-40B4-BE49-F238E27FC236}">
                <a16:creationId xmlns:a16="http://schemas.microsoft.com/office/drawing/2014/main" id="{6F919C91-0153-4C05-93B9-85E55CDE020C}"/>
              </a:ext>
            </a:extLst>
          </p:cNvPr>
          <p:cNvPicPr preferRelativeResize="0"/>
          <p:nvPr/>
        </p:nvPicPr>
        <p:blipFill>
          <a:blip r:embed="rId6">
            <a:alphaModFix/>
          </a:blip>
          <a:stretch>
            <a:fillRect/>
          </a:stretch>
        </p:blipFill>
        <p:spPr>
          <a:xfrm>
            <a:off x="0" y="741312"/>
            <a:ext cx="9144000" cy="64224"/>
          </a:xfrm>
          <a:prstGeom prst="rect">
            <a:avLst/>
          </a:prstGeom>
          <a:noFill/>
          <a:ln>
            <a:noFill/>
          </a:ln>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3795E9EA-8238-40F6-A21E-E997C2F68242}"/>
                  </a:ext>
                </a:extLst>
              </p:cNvPr>
              <p:cNvSpPr/>
              <p:nvPr/>
            </p:nvSpPr>
            <p:spPr>
              <a:xfrm>
                <a:off x="112699" y="913637"/>
                <a:ext cx="9031301" cy="584775"/>
              </a:xfrm>
              <a:prstGeom prst="rect">
                <a:avLst/>
              </a:prstGeom>
            </p:spPr>
            <p:txBody>
              <a:bodyPr wrap="square">
                <a:spAutoFit/>
              </a:bodyPr>
              <a:lstStyle/>
              <a:p>
                <a:r>
                  <a:rPr lang="en-US" altLang="zh-CN" sz="1600" dirty="0"/>
                  <a:t>Given a bipartite graph G, a nonempty </a:t>
                </a:r>
                <a:r>
                  <a:rPr lang="en-US" altLang="zh-CN" sz="1600" kern="1200" dirty="0">
                    <a:solidFill>
                      <a:schemeClr val="tx1"/>
                    </a:solidFill>
                  </a:rPr>
                  <a:t>(</a:t>
                </a:r>
                <a:r>
                  <a:rPr lang="zh-CN" altLang="en-US" sz="1600" kern="1200" dirty="0">
                    <a:solidFill>
                      <a:schemeClr val="tx1"/>
                    </a:solidFill>
                  </a:rPr>
                  <a:t>𝛼</a:t>
                </a:r>
                <a:r>
                  <a:rPr lang="en-US" altLang="zh-CN" sz="1600" kern="1200" dirty="0">
                    <a:solidFill>
                      <a:schemeClr val="tx1"/>
                    </a:solidFill>
                  </a:rPr>
                  <a:t>,</a:t>
                </a:r>
                <a:r>
                  <a:rPr lang="zh-CN" altLang="en-US" sz="1600" kern="1200" dirty="0">
                    <a:solidFill>
                      <a:schemeClr val="tx1"/>
                    </a:solidFill>
                  </a:rPr>
                  <a:t>𝛽</a:t>
                </a:r>
                <a:r>
                  <a:rPr lang="en-US" altLang="zh-CN" sz="1600" kern="1200" dirty="0">
                    <a:solidFill>
                      <a:schemeClr val="tx1"/>
                    </a:solidFill>
                  </a:rPr>
                  <a:t>)-</a:t>
                </a:r>
                <a:r>
                  <a:rPr lang="en-US" altLang="zh-CN" sz="1600" dirty="0"/>
                  <a:t>core in </a:t>
                </a:r>
                <a14:m>
                  <m:oMath xmlns:m="http://schemas.openxmlformats.org/officeDocument/2006/math">
                    <m:r>
                      <a:rPr lang="en-US" altLang="zh-CN" sz="1600" i="1" dirty="0" smtClean="0">
                        <a:latin typeface="Cambria Math" panose="02040503050406030204" pitchFamily="18" charset="0"/>
                      </a:rPr>
                      <m:t>𝐺</m:t>
                    </m:r>
                  </m:oMath>
                </a14:m>
                <a:r>
                  <a:rPr lang="en-US" altLang="zh-CN" sz="1600" dirty="0"/>
                  <a:t> must have </a:t>
                </a:r>
                <a14:m>
                  <m:oMath xmlns:m="http://schemas.openxmlformats.org/officeDocument/2006/math">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min</m:t>
                        </m:r>
                      </m:fName>
                      <m:e>
                        <m:d>
                          <m:dPr>
                            <m:ctrlPr>
                              <a:rPr lang="en-US" altLang="zh-CN" sz="1600" b="0" i="1" smtClean="0">
                                <a:latin typeface="Cambria Math" panose="02040503050406030204" pitchFamily="18" charset="0"/>
                              </a:rPr>
                            </m:ctrlPr>
                          </m:dPr>
                          <m:e>
                            <m:r>
                              <a:rPr lang="zh-CN" altLang="en-US" sz="1600" b="0" i="1" smtClean="0">
                                <a:latin typeface="Cambria Math" panose="02040503050406030204" pitchFamily="18" charset="0"/>
                              </a:rPr>
                              <m:t>𝛼</m:t>
                            </m:r>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𝛽</m:t>
                            </m:r>
                          </m:e>
                        </m:d>
                      </m:e>
                    </m:func>
                    <m:r>
                      <a:rPr lang="en-US" altLang="zh-CN" sz="1600" i="1">
                        <a:latin typeface="Cambria Math" panose="02040503050406030204" pitchFamily="18" charset="0"/>
                        <a:ea typeface="Cambria Math" panose="02040503050406030204" pitchFamily="18" charset="0"/>
                      </a:rPr>
                      <m:t>≤</m:t>
                    </m:r>
                    <m:r>
                      <a:rPr lang="zh-CN" altLang="en-US" sz="1600" i="1" smtClean="0">
                        <a:latin typeface="Cambria Math" panose="02040503050406030204" pitchFamily="18" charset="0"/>
                        <a:ea typeface="Cambria Math" panose="02040503050406030204" pitchFamily="18" charset="0"/>
                      </a:rPr>
                      <m:t>𝛿</m:t>
                    </m:r>
                    <m:r>
                      <a:rPr lang="en-US" altLang="zh-CN" sz="1600" b="0" i="0" smtClean="0">
                        <a:latin typeface="Cambria Math" panose="02040503050406030204" pitchFamily="18" charset="0"/>
                        <a:ea typeface="Cambria Math" panose="02040503050406030204" pitchFamily="18" charset="0"/>
                      </a:rPr>
                      <m:t>.</m:t>
                    </m:r>
                    <m:r>
                      <a:rPr lang="en-US" altLang="zh-CN" sz="1600" i="1" dirty="0" smtClean="0">
                        <a:latin typeface="Cambria Math" panose="02040503050406030204" pitchFamily="18" charset="0"/>
                      </a:rPr>
                      <m:t> </m:t>
                    </m:r>
                    <m:r>
                      <m:rPr>
                        <m:nor/>
                      </m:rPr>
                      <a:rPr lang="en-US" altLang="zh-CN" sz="1600" dirty="0"/>
                      <m:t>Here</m:t>
                    </m:r>
                    <m:r>
                      <m:rPr>
                        <m:nor/>
                      </m:rPr>
                      <a:rPr lang="en-US" altLang="zh-CN" sz="1600" dirty="0"/>
                      <m:t>, </m:t>
                    </m:r>
                    <m:r>
                      <m:rPr>
                        <m:nor/>
                      </m:rPr>
                      <a:rPr lang="en-US" altLang="zh-CN" sz="1600" dirty="0"/>
                      <m:t>the</m:t>
                    </m:r>
                    <m:r>
                      <m:rPr>
                        <m:nor/>
                      </m:rPr>
                      <a:rPr lang="en-US" altLang="zh-CN" sz="1600" dirty="0"/>
                      <m:t> </m:t>
                    </m:r>
                    <m:r>
                      <m:rPr>
                        <m:nor/>
                      </m:rPr>
                      <a:rPr lang="en-US" altLang="zh-CN" sz="1600" dirty="0"/>
                      <m:t>degeneracy</m:t>
                    </m:r>
                    <m:r>
                      <a:rPr lang="zh-CN" altLang="en-US" sz="1600" i="1">
                        <a:latin typeface="Cambria Math" panose="02040503050406030204" pitchFamily="18" charset="0"/>
                        <a:ea typeface="Cambria Math" panose="02040503050406030204" pitchFamily="18" charset="0"/>
                      </a:rPr>
                      <m:t>𝛿</m:t>
                    </m:r>
                    <m:r>
                      <m:rPr>
                        <m:nor/>
                      </m:rPr>
                      <a:rPr lang="en-US" altLang="zh-CN" sz="1600" b="0" i="0" smtClean="0">
                        <a:latin typeface="Cambria Math" panose="02040503050406030204" pitchFamily="18" charset="0"/>
                        <a:ea typeface="Cambria Math" panose="02040503050406030204" pitchFamily="18" charset="0"/>
                      </a:rPr>
                      <m:t> </m:t>
                    </m:r>
                    <m:r>
                      <m:rPr>
                        <m:nor/>
                      </m:rPr>
                      <a:rPr lang="en-US" altLang="zh-CN" sz="1600" dirty="0"/>
                      <m:t>is</m:t>
                    </m:r>
                    <m:r>
                      <m:rPr>
                        <m:nor/>
                      </m:rPr>
                      <a:rPr lang="en-US" altLang="zh-CN" sz="1600" dirty="0"/>
                      <m:t> </m:t>
                    </m:r>
                    <m:r>
                      <m:rPr>
                        <m:nor/>
                      </m:rPr>
                      <a:rPr lang="en-US" altLang="zh-CN" sz="1600" dirty="0"/>
                      <m:t>the</m:t>
                    </m:r>
                    <m:r>
                      <m:rPr>
                        <m:nor/>
                      </m:rPr>
                      <a:rPr lang="en-US" altLang="zh-CN" sz="1600" dirty="0"/>
                      <m:t> </m:t>
                    </m:r>
                    <m:r>
                      <m:rPr>
                        <m:nor/>
                      </m:rPr>
                      <a:rPr lang="en-US" altLang="zh-CN" sz="1600" dirty="0"/>
                      <m:t>largest</m:t>
                    </m:r>
                    <m:r>
                      <m:rPr>
                        <m:nor/>
                      </m:rPr>
                      <a:rPr lang="en-US" altLang="zh-CN" sz="1600" dirty="0"/>
                      <m:t> </m:t>
                    </m:r>
                    <m:r>
                      <m:rPr>
                        <m:nor/>
                      </m:rPr>
                      <a:rPr lang="en-US" altLang="zh-CN" sz="1600" dirty="0"/>
                      <m:t>number</m:t>
                    </m:r>
                    <m:r>
                      <m:rPr>
                        <m:nor/>
                      </m:rPr>
                      <a:rPr lang="en-US" altLang="zh-CN" sz="1600" dirty="0"/>
                      <m:t> </m:t>
                    </m:r>
                    <m:r>
                      <m:rPr>
                        <m:nor/>
                      </m:rPr>
                      <a:rPr lang="en-US" altLang="zh-CN" sz="1600" dirty="0"/>
                      <m:t>where</m:t>
                    </m:r>
                    <m:r>
                      <m:rPr>
                        <m:nor/>
                      </m:rPr>
                      <a:rPr lang="en-US" altLang="zh-CN" sz="1600" dirty="0"/>
                      <m:t> </m:t>
                    </m:r>
                    <m:r>
                      <m:rPr>
                        <m:nor/>
                      </m:rPr>
                      <a:rPr lang="en-US" altLang="zh-CN" sz="1600" dirty="0"/>
                      <m:t>the</m:t>
                    </m:r>
                    <m:r>
                      <a:rPr lang="en-US" altLang="zh-CN" sz="1600" b="0" i="1" dirty="0" smtClean="0">
                        <a:latin typeface="Cambria Math" panose="02040503050406030204" pitchFamily="18" charset="0"/>
                      </a:rPr>
                      <m:t> (</m:t>
                    </m:r>
                    <m:r>
                      <a:rPr lang="zh-CN" altLang="en-US" sz="1600" i="1">
                        <a:latin typeface="Cambria Math" panose="02040503050406030204" pitchFamily="18" charset="0"/>
                        <a:ea typeface="Cambria Math" panose="02040503050406030204" pitchFamily="18" charset="0"/>
                      </a:rPr>
                      <m:t>𝛿</m:t>
                    </m:r>
                    <m:r>
                      <m:rPr>
                        <m:nor/>
                      </m:rPr>
                      <a:rPr lang="en-US" altLang="zh-CN" sz="1600" dirty="0"/>
                      <m:t>,</m:t>
                    </m:r>
                    <m:r>
                      <a:rPr lang="zh-CN" altLang="en-US" sz="1600" i="1">
                        <a:latin typeface="Cambria Math" panose="02040503050406030204" pitchFamily="18" charset="0"/>
                        <a:ea typeface="Cambria Math" panose="02040503050406030204" pitchFamily="18" charset="0"/>
                      </a:rPr>
                      <m:t>𝛿</m:t>
                    </m:r>
                    <m:r>
                      <m:rPr>
                        <m:nor/>
                      </m:rPr>
                      <a:rPr lang="en-US" altLang="zh-CN" sz="1600" dirty="0"/>
                      <m:t>)−</m:t>
                    </m:r>
                    <m:r>
                      <m:rPr>
                        <m:nor/>
                      </m:rPr>
                      <a:rPr lang="en-US" altLang="zh-CN" sz="1600" dirty="0"/>
                      <m:t>core</m:t>
                    </m:r>
                    <m:r>
                      <m:rPr>
                        <m:nor/>
                      </m:rPr>
                      <a:rPr lang="en-US" altLang="zh-CN" sz="1600" dirty="0"/>
                      <m:t> </m:t>
                    </m:r>
                    <m:r>
                      <m:rPr>
                        <m:nor/>
                      </m:rPr>
                      <a:rPr lang="en-US" altLang="zh-CN" sz="1600" dirty="0"/>
                      <m:t>is</m:t>
                    </m:r>
                    <m:r>
                      <m:rPr>
                        <m:nor/>
                      </m:rPr>
                      <a:rPr lang="en-US" altLang="zh-CN" sz="1600" dirty="0"/>
                      <m:t> </m:t>
                    </m:r>
                    <m:r>
                      <m:rPr>
                        <m:nor/>
                      </m:rPr>
                      <a:rPr lang="en-US" altLang="zh-CN" sz="1600" dirty="0"/>
                      <m:t>nonempty</m:t>
                    </m:r>
                    <m:r>
                      <m:rPr>
                        <m:nor/>
                      </m:rPr>
                      <a:rPr lang="en-US" altLang="zh-CN" sz="1600" dirty="0"/>
                      <m:t> </m:t>
                    </m:r>
                    <m:r>
                      <m:rPr>
                        <m:nor/>
                      </m:rPr>
                      <a:rPr lang="en-US" altLang="zh-CN" sz="1600" dirty="0"/>
                      <m:t>in</m:t>
                    </m:r>
                    <m:r>
                      <m:rPr>
                        <m:nor/>
                      </m:rPr>
                      <a:rPr lang="en-US" altLang="zh-CN" sz="1600" dirty="0"/>
                      <m:t> </m:t>
                    </m:r>
                    <m:r>
                      <m:rPr>
                        <m:nor/>
                      </m:rPr>
                      <a:rPr lang="en-US" altLang="zh-CN" sz="1600" dirty="0"/>
                      <m:t>G</m:t>
                    </m:r>
                    <m:r>
                      <m:rPr>
                        <m:nor/>
                      </m:rPr>
                      <a:rPr lang="en-US" altLang="zh-CN" sz="1600" dirty="0"/>
                      <m:t>.</m:t>
                    </m:r>
                  </m:oMath>
                </a14:m>
                <a:endParaRPr lang="en-US" altLang="zh-CN" sz="1600" dirty="0"/>
              </a:p>
            </p:txBody>
          </p:sp>
        </mc:Choice>
        <mc:Fallback xmlns="">
          <p:sp>
            <p:nvSpPr>
              <p:cNvPr id="4" name="矩形 3">
                <a:extLst>
                  <a:ext uri="{FF2B5EF4-FFF2-40B4-BE49-F238E27FC236}">
                    <a16:creationId xmlns:a16="http://schemas.microsoft.com/office/drawing/2014/main" id="{3795E9EA-8238-40F6-A21E-E997C2F68242}"/>
                  </a:ext>
                </a:extLst>
              </p:cNvPr>
              <p:cNvSpPr>
                <a:spLocks noRot="1" noChangeAspect="1" noMove="1" noResize="1" noEditPoints="1" noAdjustHandles="1" noChangeArrowheads="1" noChangeShapeType="1" noTextEdit="1"/>
              </p:cNvSpPr>
              <p:nvPr/>
            </p:nvSpPr>
            <p:spPr>
              <a:xfrm>
                <a:off x="112699" y="913637"/>
                <a:ext cx="9031301" cy="584775"/>
              </a:xfrm>
              <a:prstGeom prst="rect">
                <a:avLst/>
              </a:prstGeom>
              <a:blipFill>
                <a:blip r:embed="rId7"/>
                <a:stretch>
                  <a:fillRect l="-337" t="-4167" b="-6250"/>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9FC17F80-EF5C-42FC-91C1-F55DFE4FDE40}"/>
              </a:ext>
            </a:extLst>
          </p:cNvPr>
          <p:cNvPicPr>
            <a:picLocks noChangeAspect="1"/>
          </p:cNvPicPr>
          <p:nvPr/>
        </p:nvPicPr>
        <p:blipFill rotWithShape="1">
          <a:blip r:embed="rId8"/>
          <a:srcRect l="30975" t="8297" r="8242" b="32011"/>
          <a:stretch/>
        </p:blipFill>
        <p:spPr>
          <a:xfrm>
            <a:off x="687465" y="1606513"/>
            <a:ext cx="2621793" cy="2286151"/>
          </a:xfrm>
          <a:prstGeom prst="rect">
            <a:avLst/>
          </a:prstGeom>
        </p:spPr>
      </p:pic>
      <p:pic>
        <p:nvPicPr>
          <p:cNvPr id="15" name="图片 14">
            <a:extLst>
              <a:ext uri="{FF2B5EF4-FFF2-40B4-BE49-F238E27FC236}">
                <a16:creationId xmlns:a16="http://schemas.microsoft.com/office/drawing/2014/main" id="{38057008-FA96-46A5-B07C-DB931CEB9208}"/>
              </a:ext>
            </a:extLst>
          </p:cNvPr>
          <p:cNvPicPr>
            <a:picLocks noChangeAspect="1"/>
          </p:cNvPicPr>
          <p:nvPr/>
        </p:nvPicPr>
        <p:blipFill>
          <a:blip r:embed="rId9"/>
          <a:stretch>
            <a:fillRect/>
          </a:stretch>
        </p:blipFill>
        <p:spPr>
          <a:xfrm>
            <a:off x="4162303" y="1502026"/>
            <a:ext cx="3875708" cy="2361902"/>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BED59BB8-639C-4891-921B-1C55F05EF34E}"/>
                  </a:ext>
                </a:extLst>
              </p:cNvPr>
              <p:cNvSpPr txBox="1"/>
              <p:nvPr/>
            </p:nvSpPr>
            <p:spPr>
              <a:xfrm>
                <a:off x="201221" y="3863861"/>
                <a:ext cx="8385943" cy="954107"/>
              </a:xfrm>
              <a:prstGeom prst="rect">
                <a:avLst/>
              </a:prstGeom>
              <a:noFill/>
            </p:spPr>
            <p:txBody>
              <a:bodyPr wrap="square">
                <a:spAutoFit/>
              </a:bodyPr>
              <a:lstStyle/>
              <a:p>
                <a:r>
                  <a:rPr lang="en-US" altLang="zh-CN" dirty="0">
                    <a:solidFill>
                      <a:schemeClr val="tx1"/>
                    </a:solidFill>
                  </a:rPr>
                  <a:t>A</a:t>
                </a:r>
                <a:r>
                  <a:rPr lang="zh-CN" altLang="en-US" dirty="0">
                    <a:solidFill>
                      <a:schemeClr val="tx1"/>
                    </a:solidFill>
                  </a:rPr>
                  <a:t>ll </a:t>
                </a:r>
                <a14:m>
                  <m:oMath xmlns:m="http://schemas.openxmlformats.org/officeDocument/2006/math">
                    <m:d>
                      <m:dPr>
                        <m:ctrlPr>
                          <a:rPr lang="en-US" altLang="zh-CN" i="1" dirty="0">
                            <a:solidFill>
                              <a:schemeClr val="tx1"/>
                            </a:solidFill>
                            <a:latin typeface="Cambria Math" panose="02040503050406030204" pitchFamily="18" charset="0"/>
                          </a:rPr>
                        </m:ctrlPr>
                      </m:dPr>
                      <m:e>
                        <m:r>
                          <a:rPr lang="zh-CN" altLang="en-US" i="1" dirty="0">
                            <a:solidFill>
                              <a:schemeClr val="tx1"/>
                            </a:solidFill>
                            <a:latin typeface="Cambria Math" panose="02040503050406030204" pitchFamily="18" charset="0"/>
                          </a:rPr>
                          <m:t>𝛼</m:t>
                        </m:r>
                        <m:r>
                          <a:rPr lang="en-US" altLang="zh-CN" i="1" dirty="0">
                            <a:solidFill>
                              <a:schemeClr val="tx1"/>
                            </a:solidFill>
                            <a:latin typeface="Cambria Math" panose="02040503050406030204" pitchFamily="18" charset="0"/>
                          </a:rPr>
                          <m:t>,</m:t>
                        </m:r>
                        <m:r>
                          <a:rPr lang="zh-CN" altLang="en-US" i="1" dirty="0">
                            <a:solidFill>
                              <a:schemeClr val="tx1"/>
                            </a:solidFill>
                            <a:latin typeface="Cambria Math" panose="02040503050406030204" pitchFamily="18" charset="0"/>
                          </a:rPr>
                          <m:t>𝛽</m:t>
                        </m:r>
                      </m:e>
                    </m:d>
                  </m:oMath>
                </a14:m>
                <a:r>
                  <a:rPr lang="en-US" altLang="zh-CN" dirty="0">
                    <a:solidFill>
                      <a:schemeClr val="tx1"/>
                    </a:solidFill>
                  </a:rPr>
                  <a:t>-communities</a:t>
                </a:r>
                <a:r>
                  <a:rPr lang="zh-CN" altLang="en-US" dirty="0">
                    <a:solidFill>
                      <a:schemeClr val="tx1"/>
                    </a:solidFill>
                  </a:rPr>
                  <a:t> with </a:t>
                </a:r>
                <a14:m>
                  <m:oMath xmlns:m="http://schemas.openxmlformats.org/officeDocument/2006/math">
                    <m:r>
                      <a:rPr lang="zh-CN" altLang="en-US" i="1" smtClean="0">
                        <a:solidFill>
                          <a:schemeClr val="tx1"/>
                        </a:solidFill>
                        <a:latin typeface="Cambria Math" panose="02040503050406030204" pitchFamily="18" charset="0"/>
                      </a:rPr>
                      <m:t>𝛼</m:t>
                    </m:r>
                    <m:r>
                      <a:rPr lang="zh-CN" altLang="en-US" i="1" smtClean="0">
                        <a:solidFill>
                          <a:schemeClr val="tx1"/>
                        </a:solidFill>
                        <a:latin typeface="Cambria Math" panose="02040503050406030204" pitchFamily="18" charset="0"/>
                      </a:rPr>
                      <m:t>≤</m:t>
                    </m:r>
                    <m:r>
                      <a:rPr lang="zh-CN" altLang="en-US" i="1" smtClean="0">
                        <a:solidFill>
                          <a:schemeClr val="tx1"/>
                        </a:solidFill>
                        <a:latin typeface="Cambria Math" panose="02040503050406030204" pitchFamily="18" charset="0"/>
                      </a:rPr>
                      <m:t>𝛽</m:t>
                    </m:r>
                  </m:oMath>
                </a14:m>
                <a:r>
                  <a:rPr lang="zh-CN" altLang="en-US" dirty="0">
                    <a:solidFill>
                      <a:schemeClr val="tx1"/>
                    </a:solidFill>
                  </a:rPr>
                  <a:t> can be organized in the </a:t>
                </a:r>
                <a14:m>
                  <m:oMath xmlns:m="http://schemas.openxmlformats.org/officeDocument/2006/math">
                    <m:d>
                      <m:dPr>
                        <m:ctrlPr>
                          <a:rPr lang="en-US" altLang="zh-CN" i="1" dirty="0" smtClean="0">
                            <a:solidFill>
                              <a:schemeClr val="tx1"/>
                            </a:solidFill>
                            <a:latin typeface="Cambria Math" panose="02040503050406030204" pitchFamily="18" charset="0"/>
                          </a:rPr>
                        </m:ctrlPr>
                      </m:dPr>
                      <m:e>
                        <m:r>
                          <a:rPr lang="zh-CN" altLang="en-US" i="1" dirty="0" smtClean="0">
                            <a:solidFill>
                              <a:schemeClr val="tx1"/>
                            </a:solidFill>
                            <a:latin typeface="Cambria Math" panose="02040503050406030204" pitchFamily="18" charset="0"/>
                          </a:rPr>
                          <m:t>𝛼</m:t>
                        </m:r>
                        <m:r>
                          <a:rPr lang="en-US" altLang="zh-CN" b="0" i="1" dirty="0" smtClean="0">
                            <a:solidFill>
                              <a:schemeClr val="tx1"/>
                            </a:solidFill>
                            <a:latin typeface="Cambria Math" panose="02040503050406030204" pitchFamily="18" charset="0"/>
                          </a:rPr>
                          <m:t>,</m:t>
                        </m:r>
                        <m:r>
                          <a:rPr lang="zh-CN" altLang="en-US" b="0" i="1" dirty="0" smtClean="0">
                            <a:solidFill>
                              <a:schemeClr val="tx1"/>
                            </a:solidFill>
                            <a:latin typeface="Cambria Math" panose="02040503050406030204" pitchFamily="18" charset="0"/>
                          </a:rPr>
                          <m:t>𝛼</m:t>
                        </m:r>
                      </m:e>
                    </m:d>
                  </m:oMath>
                </a14:m>
                <a:r>
                  <a:rPr lang="en-US" altLang="zh-CN" dirty="0">
                    <a:solidFill>
                      <a:schemeClr val="tx1"/>
                    </a:solidFill>
                  </a:rPr>
                  <a:t>-</a:t>
                </a:r>
                <a:r>
                  <a:rPr lang="zh-CN" altLang="en-US" dirty="0">
                    <a:solidFill>
                      <a:schemeClr val="tx1"/>
                    </a:solidFill>
                  </a:rPr>
                  <a:t>core and all </a:t>
                </a:r>
                <a14:m>
                  <m:oMath xmlns:m="http://schemas.openxmlformats.org/officeDocument/2006/math">
                    <m:d>
                      <m:dPr>
                        <m:ctrlPr>
                          <a:rPr lang="en-US" altLang="zh-CN" i="1" dirty="0">
                            <a:solidFill>
                              <a:schemeClr val="tx1"/>
                            </a:solidFill>
                            <a:latin typeface="Cambria Math" panose="02040503050406030204" pitchFamily="18" charset="0"/>
                          </a:rPr>
                        </m:ctrlPr>
                      </m:dPr>
                      <m:e>
                        <m:r>
                          <a:rPr lang="zh-CN" altLang="en-US" i="1" dirty="0">
                            <a:solidFill>
                              <a:schemeClr val="tx1"/>
                            </a:solidFill>
                            <a:latin typeface="Cambria Math" panose="02040503050406030204" pitchFamily="18" charset="0"/>
                          </a:rPr>
                          <m:t>𝛼</m:t>
                        </m:r>
                        <m:r>
                          <a:rPr lang="en-US" altLang="zh-CN" i="1" dirty="0">
                            <a:solidFill>
                              <a:schemeClr val="tx1"/>
                            </a:solidFill>
                            <a:latin typeface="Cambria Math" panose="02040503050406030204" pitchFamily="18" charset="0"/>
                          </a:rPr>
                          <m:t>,</m:t>
                        </m:r>
                        <m:r>
                          <a:rPr lang="zh-CN" altLang="en-US" i="1" dirty="0">
                            <a:solidFill>
                              <a:schemeClr val="tx1"/>
                            </a:solidFill>
                            <a:latin typeface="Cambria Math" panose="02040503050406030204" pitchFamily="18" charset="0"/>
                          </a:rPr>
                          <m:t>𝛽</m:t>
                        </m:r>
                      </m:e>
                    </m:d>
                  </m:oMath>
                </a14:m>
                <a:r>
                  <a:rPr lang="en-US" altLang="zh-CN" dirty="0">
                    <a:solidFill>
                      <a:schemeClr val="tx1"/>
                    </a:solidFill>
                  </a:rPr>
                  <a:t>-communities</a:t>
                </a:r>
                <a:r>
                  <a:rPr lang="zh-CN" altLang="en-US" dirty="0">
                    <a:solidFill>
                      <a:schemeClr val="tx1"/>
                    </a:solidFill>
                  </a:rPr>
                  <a:t> with</a:t>
                </a:r>
                <a14:m>
                  <m:oMath xmlns:m="http://schemas.openxmlformats.org/officeDocument/2006/math">
                    <m:r>
                      <a:rPr lang="en-US" altLang="zh-CN" b="0" i="0" smtClean="0">
                        <a:solidFill>
                          <a:schemeClr val="tx1"/>
                        </a:solidFill>
                        <a:latin typeface="Cambria Math" panose="02040503050406030204" pitchFamily="18" charset="0"/>
                      </a:rPr>
                      <m:t> </m:t>
                    </m:r>
                    <m:r>
                      <a:rPr lang="zh-CN" altLang="en-US" i="1" smtClean="0">
                        <a:solidFill>
                          <a:schemeClr val="tx1"/>
                        </a:solidFill>
                        <a:latin typeface="Cambria Math" panose="02040503050406030204" pitchFamily="18" charset="0"/>
                      </a:rPr>
                      <m:t>𝛽</m:t>
                    </m:r>
                    <m:r>
                      <a:rPr lang="en-US" altLang="zh-CN" b="0" i="1" smtClean="0">
                        <a:solidFill>
                          <a:schemeClr val="tx1"/>
                        </a:solidFill>
                        <a:latin typeface="Cambria Math" panose="02040503050406030204" pitchFamily="18" charset="0"/>
                      </a:rPr>
                      <m:t>&lt;</m:t>
                    </m:r>
                    <m:r>
                      <a:rPr lang="zh-CN" altLang="en-US" b="0" i="1" smtClean="0">
                        <a:solidFill>
                          <a:schemeClr val="tx1"/>
                        </a:solidFill>
                        <a:latin typeface="Cambria Math" panose="02040503050406030204" pitchFamily="18" charset="0"/>
                      </a:rPr>
                      <m:t>𝛼</m:t>
                    </m:r>
                  </m:oMath>
                </a14:m>
                <a:r>
                  <a:rPr lang="zh-CN" altLang="en-US" dirty="0">
                    <a:solidFill>
                      <a:schemeClr val="tx1"/>
                    </a:solidFill>
                  </a:rPr>
                  <a:t> can be organized in the </a:t>
                </a:r>
                <a14:m>
                  <m:oMath xmlns:m="http://schemas.openxmlformats.org/officeDocument/2006/math">
                    <m:d>
                      <m:dPr>
                        <m:ctrlPr>
                          <a:rPr lang="en-US" altLang="zh-CN" i="1" smtClean="0">
                            <a:solidFill>
                              <a:schemeClr val="tx1"/>
                            </a:solidFill>
                            <a:latin typeface="Cambria Math" panose="02040503050406030204" pitchFamily="18" charset="0"/>
                          </a:rPr>
                        </m:ctrlPr>
                      </m:dPr>
                      <m:e>
                        <m:r>
                          <a:rPr lang="zh-CN" altLang="en-US" i="1" smtClean="0">
                            <a:solidFill>
                              <a:schemeClr val="tx1"/>
                            </a:solidFill>
                            <a:latin typeface="Cambria Math" panose="02040503050406030204" pitchFamily="18" charset="0"/>
                          </a:rPr>
                          <m:t>𝛽</m:t>
                        </m:r>
                        <m:r>
                          <a:rPr lang="en-US" altLang="zh-CN" b="0" i="1" smtClean="0">
                            <a:solidFill>
                              <a:schemeClr val="tx1"/>
                            </a:solidFill>
                            <a:latin typeface="Cambria Math" panose="02040503050406030204" pitchFamily="18" charset="0"/>
                          </a:rPr>
                          <m:t>,</m:t>
                        </m:r>
                        <m:r>
                          <a:rPr lang="zh-CN" altLang="en-US" b="0" i="1" smtClean="0">
                            <a:solidFill>
                              <a:schemeClr val="tx1"/>
                            </a:solidFill>
                            <a:latin typeface="Cambria Math" panose="02040503050406030204" pitchFamily="18" charset="0"/>
                          </a:rPr>
                          <m:t>𝛽</m:t>
                        </m:r>
                      </m:e>
                    </m:d>
                  </m:oMath>
                </a14:m>
                <a:r>
                  <a:rPr lang="zh-CN" altLang="en-US" dirty="0">
                    <a:solidFill>
                      <a:schemeClr val="tx1"/>
                    </a:solidFill>
                  </a:rPr>
                  <a:t>-core. In this manner, </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𝐼</m:t>
                        </m:r>
                      </m:e>
                      <m:sub>
                        <m:r>
                          <a:rPr lang="zh-CN" altLang="en-US" i="1" smtClean="0">
                            <a:solidFill>
                              <a:schemeClr val="tx1"/>
                            </a:solidFill>
                            <a:latin typeface="Cambria Math" panose="02040503050406030204" pitchFamily="18" charset="0"/>
                          </a:rPr>
                          <m:t>𝛿</m:t>
                        </m:r>
                      </m:sub>
                    </m:sSub>
                  </m:oMath>
                </a14:m>
                <a:r>
                  <a:rPr lang="zh-CN" altLang="en-US" dirty="0">
                    <a:solidFill>
                      <a:schemeClr val="tx1"/>
                    </a:solidFill>
                  </a:rPr>
                  <a:t> only needs to store all the </a:t>
                </a:r>
                <a14:m>
                  <m:oMath xmlns:m="http://schemas.openxmlformats.org/officeDocument/2006/math">
                    <m:d>
                      <m:dPr>
                        <m:ctrlPr>
                          <a:rPr lang="en-US" altLang="zh-CN" i="1" smtClean="0">
                            <a:solidFill>
                              <a:schemeClr val="tx1"/>
                            </a:solidFill>
                            <a:latin typeface="Cambria Math" panose="02040503050406030204" pitchFamily="18" charset="0"/>
                          </a:rPr>
                        </m:ctrlPr>
                      </m:dPr>
                      <m:e>
                        <m:r>
                          <a:rPr lang="zh-CN" altLang="en-US" i="1" smtClean="0">
                            <a:solidFill>
                              <a:schemeClr val="tx1"/>
                            </a:solidFill>
                            <a:latin typeface="Cambria Math" panose="02040503050406030204" pitchFamily="18" charset="0"/>
                          </a:rPr>
                          <m:t>𝜏</m:t>
                        </m:r>
                        <m:r>
                          <a:rPr lang="en-US" altLang="zh-CN" b="0" i="1" smtClean="0">
                            <a:solidFill>
                              <a:schemeClr val="tx1"/>
                            </a:solidFill>
                            <a:latin typeface="Cambria Math" panose="02040503050406030204" pitchFamily="18" charset="0"/>
                          </a:rPr>
                          <m:t>,</m:t>
                        </m:r>
                        <m:r>
                          <a:rPr lang="zh-CN" altLang="en-US" b="0" i="1" smtClean="0">
                            <a:solidFill>
                              <a:schemeClr val="tx1"/>
                            </a:solidFill>
                            <a:latin typeface="Cambria Math" panose="02040503050406030204" pitchFamily="18" charset="0"/>
                          </a:rPr>
                          <m:t>𝜏</m:t>
                        </m:r>
                      </m:e>
                    </m:d>
                  </m:oMath>
                </a14:m>
                <a:r>
                  <a:rPr lang="zh-CN" altLang="en-US" dirty="0">
                    <a:solidFill>
                      <a:schemeClr val="tx1"/>
                    </a:solidFill>
                  </a:rPr>
                  <a:t>-cores for each </a:t>
                </a:r>
                <a14:m>
                  <m:oMath xmlns:m="http://schemas.openxmlformats.org/officeDocument/2006/math">
                    <m:r>
                      <a:rPr lang="zh-CN" altLang="en-US" i="1" smtClean="0">
                        <a:solidFill>
                          <a:schemeClr val="tx1"/>
                        </a:solidFill>
                        <a:latin typeface="Cambria Math" panose="02040503050406030204" pitchFamily="18" charset="0"/>
                      </a:rPr>
                      <m:t>𝜏</m:t>
                    </m:r>
                    <m:r>
                      <a:rPr lang="zh-CN" altLang="en-US" i="1" smtClean="0">
                        <a:solidFill>
                          <a:schemeClr val="tx1"/>
                        </a:solidFill>
                        <a:latin typeface="Cambria Math" panose="02040503050406030204" pitchFamily="18" charset="0"/>
                      </a:rPr>
                      <m:t>∈</m:t>
                    </m:r>
                    <m:d>
                      <m:dPr>
                        <m:begChr m:val="["/>
                        <m:endChr m:val="]"/>
                        <m:ctrlPr>
                          <a:rPr lang="en-US" altLang="zh-CN"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1,</m:t>
                        </m:r>
                        <m:r>
                          <a:rPr lang="zh-CN" altLang="en-US" b="0" i="1" smtClean="0">
                            <a:solidFill>
                              <a:schemeClr val="tx1"/>
                            </a:solidFill>
                            <a:latin typeface="Cambria Math" panose="02040503050406030204" pitchFamily="18" charset="0"/>
                          </a:rPr>
                          <m:t>𝛿</m:t>
                        </m:r>
                      </m:e>
                    </m:d>
                  </m:oMath>
                </a14:m>
                <a:r>
                  <a:rPr lang="zh-CN" altLang="en-US" dirty="0">
                    <a:solidFill>
                      <a:schemeClr val="tx1"/>
                    </a:solidFill>
                  </a:rPr>
                  <a:t> to cover all the</a:t>
                </a:r>
                <a:r>
                  <a:rPr lang="en-US" altLang="zh-CN" dirty="0">
                    <a:solidFill>
                      <a:schemeClr val="tx1"/>
                    </a:solidFill>
                  </a:rPr>
                  <a:t> </a:t>
                </a:r>
                <a14:m>
                  <m:oMath xmlns:m="http://schemas.openxmlformats.org/officeDocument/2006/math">
                    <m:d>
                      <m:dPr>
                        <m:ctrlPr>
                          <a:rPr lang="en-US" altLang="zh-CN" i="1" dirty="0">
                            <a:solidFill>
                              <a:schemeClr val="tx1"/>
                            </a:solidFill>
                            <a:latin typeface="Cambria Math" panose="02040503050406030204" pitchFamily="18" charset="0"/>
                          </a:rPr>
                        </m:ctrlPr>
                      </m:dPr>
                      <m:e>
                        <m:r>
                          <a:rPr lang="zh-CN" altLang="en-US" i="1" dirty="0">
                            <a:solidFill>
                              <a:schemeClr val="tx1"/>
                            </a:solidFill>
                            <a:latin typeface="Cambria Math" panose="02040503050406030204" pitchFamily="18" charset="0"/>
                          </a:rPr>
                          <m:t>𝛼</m:t>
                        </m:r>
                        <m:r>
                          <a:rPr lang="en-US" altLang="zh-CN" i="1" dirty="0">
                            <a:solidFill>
                              <a:schemeClr val="tx1"/>
                            </a:solidFill>
                            <a:latin typeface="Cambria Math" panose="02040503050406030204" pitchFamily="18" charset="0"/>
                          </a:rPr>
                          <m:t>,</m:t>
                        </m:r>
                        <m:r>
                          <a:rPr lang="zh-CN" altLang="en-US" i="1" dirty="0">
                            <a:solidFill>
                              <a:schemeClr val="tx1"/>
                            </a:solidFill>
                            <a:latin typeface="Cambria Math" panose="02040503050406030204" pitchFamily="18" charset="0"/>
                          </a:rPr>
                          <m:t>𝛽</m:t>
                        </m:r>
                      </m:e>
                    </m:d>
                  </m:oMath>
                </a14:m>
                <a:r>
                  <a:rPr lang="en-US" altLang="zh-CN" dirty="0">
                    <a:solidFill>
                      <a:schemeClr val="tx1"/>
                    </a:solidFill>
                  </a:rPr>
                  <a:t>-communities</a:t>
                </a:r>
                <a:r>
                  <a:rPr lang="zh-CN" altLang="en-US" dirty="0">
                    <a:solidFill>
                      <a:schemeClr val="tx1"/>
                    </a:solidFill>
                  </a:rPr>
                  <a:t>. </a:t>
                </a:r>
                <a:r>
                  <a:rPr lang="en-US" altLang="zh-CN" dirty="0">
                    <a:solidFill>
                      <a:schemeClr val="tx1"/>
                    </a:solidFill>
                  </a:rPr>
                  <a:t>For example, unlike </a:t>
                </a:r>
                <a14:m>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𝐼</m:t>
                        </m:r>
                      </m:e>
                      <m:sub>
                        <m:r>
                          <a:rPr lang="en-US" altLang="zh-CN" b="0" i="1" smtClean="0">
                            <a:solidFill>
                              <a:schemeClr val="tx1"/>
                            </a:solidFill>
                            <a:latin typeface="Cambria Math" panose="02040503050406030204" pitchFamily="18" charset="0"/>
                          </a:rPr>
                          <m:t>𝑏𝑠</m:t>
                        </m:r>
                      </m:sub>
                      <m:sup>
                        <m:r>
                          <a:rPr lang="zh-CN" altLang="en-US" i="1" smtClean="0">
                            <a:solidFill>
                              <a:schemeClr val="tx1"/>
                            </a:solidFill>
                            <a:latin typeface="Cambria Math" panose="02040503050406030204" pitchFamily="18" charset="0"/>
                          </a:rPr>
                          <m:t>𝛼</m:t>
                        </m:r>
                      </m:sup>
                    </m:sSubSup>
                  </m:oMath>
                </a14:m>
                <a:r>
                  <a:rPr lang="en-US" altLang="zh-CN" dirty="0">
                    <a:solidFill>
                      <a:schemeClr val="tx1"/>
                    </a:solidFill>
                  </a:rPr>
                  <a:t> which needs to store </a:t>
                </a:r>
                <a14:m>
                  <m:oMath xmlns:m="http://schemas.openxmlformats.org/officeDocument/2006/math">
                    <m:d>
                      <m:dPr>
                        <m:ctrlPr>
                          <a:rPr lang="en-US" altLang="zh-CN"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1,1</m:t>
                        </m:r>
                      </m:e>
                    </m:d>
                  </m:oMath>
                </a14:m>
                <a:r>
                  <a:rPr lang="en-US" altLang="zh-CN" dirty="0">
                    <a:solidFill>
                      <a:schemeClr val="tx1"/>
                    </a:solidFill>
                  </a:rPr>
                  <a:t>-core to </a:t>
                </a:r>
                <a14:m>
                  <m:oMath xmlns:m="http://schemas.openxmlformats.org/officeDocument/2006/math">
                    <m:r>
                      <a:rPr lang="en-US" altLang="zh-CN" i="1" dirty="0" smtClean="0">
                        <a:solidFill>
                          <a:schemeClr val="tx1"/>
                        </a:solidFill>
                        <a:latin typeface="Cambria Math" panose="02040503050406030204" pitchFamily="18" charset="0"/>
                      </a:rPr>
                      <m:t>(</m:t>
                    </m:r>
                    <m:r>
                      <a:rPr lang="en-US" altLang="zh-CN" i="1" dirty="0">
                        <a:solidFill>
                          <a:schemeClr val="tx1"/>
                        </a:solidFill>
                        <a:latin typeface="Cambria Math" panose="02040503050406030204" pitchFamily="18" charset="0"/>
                      </a:rPr>
                      <m:t>999, 1</m:t>
                    </m:r>
                    <m:r>
                      <a:rPr lang="en-US" altLang="zh-CN" i="1" dirty="0" smtClean="0">
                        <a:solidFill>
                          <a:schemeClr val="tx1"/>
                        </a:solidFill>
                        <a:latin typeface="Cambria Math" panose="02040503050406030204" pitchFamily="18" charset="0"/>
                      </a:rPr>
                      <m:t>)</m:t>
                    </m:r>
                  </m:oMath>
                </a14:m>
                <a:r>
                  <a:rPr lang="en-US" altLang="zh-CN" dirty="0">
                    <a:solidFill>
                      <a:schemeClr val="tx1"/>
                    </a:solidFill>
                  </a:rPr>
                  <a:t>-core,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𝐼</m:t>
                        </m:r>
                      </m:e>
                      <m:sub>
                        <m:r>
                          <a:rPr lang="zh-CN" altLang="en-US" i="1">
                            <a:solidFill>
                              <a:schemeClr val="tx1"/>
                            </a:solidFill>
                            <a:latin typeface="Cambria Math" panose="02040503050406030204" pitchFamily="18" charset="0"/>
                          </a:rPr>
                          <m:t>𝛿</m:t>
                        </m:r>
                      </m:sub>
                    </m:sSub>
                  </m:oMath>
                </a14:m>
                <a:r>
                  <a:rPr lang="en-US" altLang="zh-CN" dirty="0">
                    <a:solidFill>
                      <a:schemeClr val="tx1"/>
                    </a:solidFill>
                  </a:rPr>
                  <a:t> only needs to store </a:t>
                </a:r>
                <a14:m>
                  <m:oMath xmlns:m="http://schemas.openxmlformats.org/officeDocument/2006/math">
                    <m:r>
                      <a:rPr lang="en-US" altLang="zh-CN" i="1" dirty="0" smtClean="0">
                        <a:solidFill>
                          <a:schemeClr val="tx1"/>
                        </a:solidFill>
                        <a:latin typeface="Cambria Math" panose="02040503050406030204" pitchFamily="18" charset="0"/>
                      </a:rPr>
                      <m:t>(</m:t>
                    </m:r>
                    <m:r>
                      <a:rPr lang="en-US" altLang="zh-CN" i="1" dirty="0">
                        <a:solidFill>
                          <a:schemeClr val="tx1"/>
                        </a:solidFill>
                        <a:latin typeface="Cambria Math" panose="02040503050406030204" pitchFamily="18" charset="0"/>
                      </a:rPr>
                      <m:t>1, 1</m:t>
                    </m:r>
                    <m:r>
                      <a:rPr lang="en-US" altLang="zh-CN" i="1" dirty="0" smtClean="0">
                        <a:solidFill>
                          <a:schemeClr val="tx1"/>
                        </a:solidFill>
                        <a:latin typeface="Cambria Math" panose="02040503050406030204" pitchFamily="18" charset="0"/>
                      </a:rPr>
                      <m:t>)</m:t>
                    </m:r>
                  </m:oMath>
                </a14:m>
                <a:r>
                  <a:rPr lang="en-US" altLang="zh-CN" dirty="0">
                    <a:solidFill>
                      <a:schemeClr val="tx1"/>
                    </a:solidFill>
                  </a:rPr>
                  <a:t>-core, </a:t>
                </a:r>
                <a14:m>
                  <m:oMath xmlns:m="http://schemas.openxmlformats.org/officeDocument/2006/math">
                    <m:r>
                      <a:rPr lang="en-US" altLang="zh-CN" i="1" dirty="0" smtClean="0">
                        <a:solidFill>
                          <a:schemeClr val="tx1"/>
                        </a:solidFill>
                        <a:latin typeface="Cambria Math" panose="02040503050406030204" pitchFamily="18" charset="0"/>
                      </a:rPr>
                      <m:t>(</m:t>
                    </m:r>
                    <m:r>
                      <a:rPr lang="en-US" altLang="zh-CN" i="1" dirty="0">
                        <a:solidFill>
                          <a:schemeClr val="tx1"/>
                        </a:solidFill>
                        <a:latin typeface="Cambria Math" panose="02040503050406030204" pitchFamily="18" charset="0"/>
                      </a:rPr>
                      <m:t>2, 2</m:t>
                    </m:r>
                    <m:r>
                      <a:rPr lang="en-US" altLang="zh-CN" i="1" dirty="0" smtClean="0">
                        <a:solidFill>
                          <a:schemeClr val="tx1"/>
                        </a:solidFill>
                        <a:latin typeface="Cambria Math" panose="02040503050406030204" pitchFamily="18" charset="0"/>
                      </a:rPr>
                      <m:t>)</m:t>
                    </m:r>
                  </m:oMath>
                </a14:m>
                <a:r>
                  <a:rPr lang="en-US" altLang="zh-CN" dirty="0">
                    <a:solidFill>
                      <a:schemeClr val="tx1"/>
                    </a:solidFill>
                  </a:rPr>
                  <a:t>-core and </a:t>
                </a:r>
                <a14:m>
                  <m:oMath xmlns:m="http://schemas.openxmlformats.org/officeDocument/2006/math">
                    <m:r>
                      <a:rPr lang="en-US" altLang="zh-CN" i="1" dirty="0" smtClean="0">
                        <a:solidFill>
                          <a:schemeClr val="tx1"/>
                        </a:solidFill>
                        <a:latin typeface="Cambria Math" panose="02040503050406030204" pitchFamily="18" charset="0"/>
                      </a:rPr>
                      <m:t>(</m:t>
                    </m:r>
                    <m:r>
                      <a:rPr lang="en-US" altLang="zh-CN" i="1" dirty="0">
                        <a:solidFill>
                          <a:schemeClr val="tx1"/>
                        </a:solidFill>
                        <a:latin typeface="Cambria Math" panose="02040503050406030204" pitchFamily="18" charset="0"/>
                      </a:rPr>
                      <m:t>3, 3</m:t>
                    </m:r>
                    <m:r>
                      <a:rPr lang="en-US" altLang="zh-CN" i="1" dirty="0" smtClean="0">
                        <a:solidFill>
                          <a:schemeClr val="tx1"/>
                        </a:solidFill>
                        <a:latin typeface="Cambria Math" panose="02040503050406030204" pitchFamily="18" charset="0"/>
                      </a:rPr>
                      <m:t>)</m:t>
                    </m:r>
                  </m:oMath>
                </a14:m>
                <a:r>
                  <a:rPr lang="en-US" altLang="zh-CN" dirty="0">
                    <a:solidFill>
                      <a:schemeClr val="tx1"/>
                    </a:solidFill>
                  </a:rPr>
                  <a:t>-core since </a:t>
                </a:r>
                <a14:m>
                  <m:oMath xmlns:m="http://schemas.openxmlformats.org/officeDocument/2006/math">
                    <m:r>
                      <a:rPr lang="el-GR" altLang="zh-CN" i="1" dirty="0" smtClean="0">
                        <a:solidFill>
                          <a:schemeClr val="tx1"/>
                        </a:solidFill>
                        <a:latin typeface="Cambria Math" panose="02040503050406030204" pitchFamily="18" charset="0"/>
                        <a:ea typeface="Cambria Math" panose="02040503050406030204" pitchFamily="18" charset="0"/>
                      </a:rPr>
                      <m:t>𝛿</m:t>
                    </m:r>
                    <m:r>
                      <a:rPr lang="en-US" altLang="zh-CN" i="0" dirty="0">
                        <a:solidFill>
                          <a:schemeClr val="tx1"/>
                        </a:solidFill>
                        <a:latin typeface="Cambria Math" panose="02040503050406030204" pitchFamily="18" charset="0"/>
                      </a:rPr>
                      <m:t>=</m:t>
                    </m:r>
                    <m:r>
                      <a:rPr lang="en-US" altLang="zh-CN" i="1" dirty="0" smtClean="0">
                        <a:solidFill>
                          <a:schemeClr val="tx1"/>
                        </a:solidFill>
                        <a:latin typeface="Cambria Math" panose="02040503050406030204" pitchFamily="18" charset="0"/>
                      </a:rPr>
                      <m:t>3</m:t>
                    </m:r>
                  </m:oMath>
                </a14:m>
                <a:r>
                  <a:rPr lang="en-US" altLang="zh-CN" dirty="0">
                    <a:solidFill>
                      <a:schemeClr val="tx1"/>
                    </a:solidFill>
                  </a:rPr>
                  <a:t>.</a:t>
                </a:r>
                <a:endParaRPr lang="zh-CN" altLang="en-US" dirty="0">
                  <a:solidFill>
                    <a:schemeClr val="tx1"/>
                  </a:solidFill>
                </a:endParaRPr>
              </a:p>
            </p:txBody>
          </p:sp>
        </mc:Choice>
        <mc:Fallback xmlns="">
          <p:sp>
            <p:nvSpPr>
              <p:cNvPr id="11" name="文本框 10">
                <a:extLst>
                  <a:ext uri="{FF2B5EF4-FFF2-40B4-BE49-F238E27FC236}">
                    <a16:creationId xmlns:a16="http://schemas.microsoft.com/office/drawing/2014/main" id="{BED59BB8-639C-4891-921B-1C55F05EF34E}"/>
                  </a:ext>
                </a:extLst>
              </p:cNvPr>
              <p:cNvSpPr txBox="1">
                <a:spLocks noRot="1" noChangeAspect="1" noMove="1" noResize="1" noEditPoints="1" noAdjustHandles="1" noChangeArrowheads="1" noChangeShapeType="1" noTextEdit="1"/>
              </p:cNvSpPr>
              <p:nvPr/>
            </p:nvSpPr>
            <p:spPr>
              <a:xfrm>
                <a:off x="201221" y="3863861"/>
                <a:ext cx="8385943" cy="954107"/>
              </a:xfrm>
              <a:prstGeom prst="rect">
                <a:avLst/>
              </a:prstGeom>
              <a:blipFill>
                <a:blip r:embed="rId10"/>
                <a:stretch>
                  <a:fillRect l="-218" t="-1282" b="-57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0652355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pPr lvl="0" rtl="0">
              <a:spcBef>
                <a:spcPts val="0"/>
              </a:spcBef>
              <a:buNone/>
            </a:pPr>
            <a:r>
              <a:rPr lang="en-US" dirty="0"/>
              <a:t>Outline</a:t>
            </a:r>
            <a:endParaRPr lang="en" sz="2400" b="1" dirty="0"/>
          </a:p>
        </p:txBody>
      </p:sp>
      <p:sp>
        <p:nvSpPr>
          <p:cNvPr id="61" name="Shape 61"/>
          <p:cNvSpPr txBox="1">
            <a:spLocks noGrp="1"/>
          </p:cNvSpPr>
          <p:nvPr>
            <p:ph type="body" idx="1"/>
          </p:nvPr>
        </p:nvSpPr>
        <p:spPr>
          <a:xfrm>
            <a:off x="311699" y="1081590"/>
            <a:ext cx="8520599" cy="4185069"/>
          </a:xfrm>
          <a:prstGeom prst="rect">
            <a:avLst/>
          </a:prstGeom>
        </p:spPr>
        <p:txBody>
          <a:bodyPr lIns="91425" tIns="91425" rIns="91425" bIns="91425" anchor="t" anchorCtr="0">
            <a:noAutofit/>
          </a:bodyPr>
          <a:lstStyle/>
          <a:p>
            <a:pPr marL="419100" indent="-342900">
              <a:buClr>
                <a:srgbClr val="000000"/>
              </a:buClr>
              <a:buSzPct val="120000"/>
              <a:buFont typeface="+mj-lt"/>
              <a:buAutoNum type="arabicPeriod"/>
            </a:pPr>
            <a:r>
              <a:rPr lang="en-US" altLang="zh-CN" dirty="0">
                <a:solidFill>
                  <a:srgbClr val="000000"/>
                </a:solidFill>
              </a:rPr>
              <a:t>Introduction</a:t>
            </a:r>
          </a:p>
          <a:p>
            <a:pPr marL="419100" indent="-342900">
              <a:buClr>
                <a:srgbClr val="000000"/>
              </a:buClr>
              <a:buSzPct val="120000"/>
              <a:buFont typeface="+mj-lt"/>
              <a:buAutoNum type="arabicPeriod"/>
            </a:pPr>
            <a:r>
              <a:rPr lang="en-US" altLang="zh-CN" dirty="0">
                <a:solidFill>
                  <a:srgbClr val="000000"/>
                </a:solidFill>
              </a:rPr>
              <a:t>Solutions</a:t>
            </a:r>
          </a:p>
          <a:p>
            <a:pPr marL="419100" indent="-342900">
              <a:buClr>
                <a:srgbClr val="000000"/>
              </a:buClr>
              <a:buSzPct val="120000"/>
              <a:buFont typeface="+mj-lt"/>
              <a:buAutoNum type="arabicPeriod"/>
            </a:pPr>
            <a:r>
              <a:rPr lang="en-US" altLang="zh-CN" dirty="0">
                <a:solidFill>
                  <a:srgbClr val="000000"/>
                </a:solidFill>
              </a:rPr>
              <a:t>Experiments</a:t>
            </a:r>
          </a:p>
          <a:p>
            <a:pPr marL="419100" indent="-342900">
              <a:buClr>
                <a:srgbClr val="000000"/>
              </a:buClr>
              <a:buSzPct val="120000"/>
              <a:buFont typeface="+mj-lt"/>
              <a:buAutoNum type="arabicPeriod"/>
            </a:pPr>
            <a:r>
              <a:rPr lang="en-US" altLang="zh-CN" dirty="0">
                <a:solidFill>
                  <a:srgbClr val="000000"/>
                </a:solidFill>
              </a:rPr>
              <a:t>Conclusion</a:t>
            </a:r>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a16="http://schemas.microsoft.com/office/drawing/2014/main" id="{6151448C-0DA2-4718-A654-504ABA2CD9F6}"/>
              </a:ext>
            </a:extLst>
          </p:cNvPr>
          <p:cNvSpPr>
            <a:spLocks noGrp="1"/>
          </p:cNvSpPr>
          <p:nvPr>
            <p:ph type="sldNum" idx="12"/>
          </p:nvPr>
        </p:nvSpPr>
        <p:spPr/>
        <p:txBody>
          <a:bodyPr/>
          <a:lstStyle/>
          <a:p>
            <a:pPr lvl="0">
              <a:spcBef>
                <a:spcPts val="0"/>
              </a:spcBef>
              <a:buNone/>
            </a:pPr>
            <a:fld id="{00000000-1234-1234-1234-123412341234}" type="slidenum">
              <a:rPr lang="en" smtClean="0"/>
              <a:t>2</a:t>
            </a:fld>
            <a:endParaRPr lang="en" dirty="0"/>
          </a:p>
        </p:txBody>
      </p:sp>
    </p:spTree>
    <p:extLst>
      <p:ext uri="{BB962C8B-B14F-4D97-AF65-F5344CB8AC3E}">
        <p14:creationId xmlns:p14="http://schemas.microsoft.com/office/powerpoint/2010/main" val="232141046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 name="Shape 60"/>
              <p:cNvSpPr txBox="1">
                <a:spLocks noGrp="1"/>
              </p:cNvSpPr>
              <p:nvPr>
                <p:ph type="title"/>
              </p:nvPr>
            </p:nvSpPr>
            <p:spPr>
              <a:xfrm>
                <a:off x="311700" y="168613"/>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t>Optimal retrieval of</a:t>
                </a:r>
                <a:r>
                  <a:rPr lang="en-US" altLang="zh-CN" dirty="0">
                    <a:solidFill>
                      <a:srgbClr val="000000"/>
                    </a:solidFill>
                  </a:rPr>
                  <a:t> </a:t>
                </a:r>
                <a14:m>
                  <m:oMath xmlns:m="http://schemas.openxmlformats.org/officeDocument/2006/math">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𝛼</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𝛽</m:t>
                        </m:r>
                      </m:sub>
                    </m:sSub>
                    <m:r>
                      <a:rPr lang="zh-CN" altLang="en-US" i="1">
                        <a:solidFill>
                          <a:srgbClr val="000000"/>
                        </a:solidFill>
                        <a:latin typeface="Cambria Math" panose="02040503050406030204" pitchFamily="18" charset="0"/>
                      </a:rPr>
                      <m:t> </m:t>
                    </m:r>
                  </m:oMath>
                </a14:m>
                <a:r>
                  <a:rPr lang="en-US" altLang="zh-CN" dirty="0">
                    <a:solidFill>
                      <a:srgbClr val="000000"/>
                    </a:solidFill>
                  </a:rPr>
                  <a:t>based on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𝐼</m:t>
                        </m:r>
                      </m:e>
                      <m:sub>
                        <m:r>
                          <a:rPr lang="zh-CN" altLang="en-US" i="1" smtClean="0">
                            <a:solidFill>
                              <a:srgbClr val="000000"/>
                            </a:solidFill>
                            <a:latin typeface="Cambria Math" panose="02040503050406030204" pitchFamily="18" charset="0"/>
                          </a:rPr>
                          <m:t>𝛿</m:t>
                        </m:r>
                      </m:sub>
                    </m:sSub>
                  </m:oMath>
                </a14:m>
                <a:endParaRPr lang="en" altLang="zh-CN" dirty="0">
                  <a:solidFill>
                    <a:srgbClr val="000000"/>
                  </a:solidFill>
                </a:endParaRPr>
              </a:p>
            </p:txBody>
          </p:sp>
        </mc:Choice>
        <mc:Fallback xmlns="">
          <p:sp>
            <p:nvSpPr>
              <p:cNvPr id="60" name="Shape 60"/>
              <p:cNvSpPr txBox="1">
                <a:spLocks noGrp="1" noRot="1" noChangeAspect="1" noMove="1" noResize="1" noEditPoints="1" noAdjustHandles="1" noChangeArrowheads="1" noChangeShapeType="1" noTextEdit="1"/>
              </p:cNvSpPr>
              <p:nvPr>
                <p:ph type="title"/>
              </p:nvPr>
            </p:nvSpPr>
            <p:spPr>
              <a:xfrm>
                <a:off x="311700" y="168613"/>
                <a:ext cx="8520599" cy="572699"/>
              </a:xfrm>
              <a:prstGeom prst="rect">
                <a:avLst/>
              </a:prstGeom>
              <a:blipFill>
                <a:blip r:embed="rId6"/>
                <a:stretch>
                  <a:fillRect l="-501" t="-4255" b="-26596"/>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pic>
        <p:nvPicPr>
          <p:cNvPr id="6" name="Shape 63">
            <a:extLst>
              <a:ext uri="{FF2B5EF4-FFF2-40B4-BE49-F238E27FC236}">
                <a16:creationId xmlns:a16="http://schemas.microsoft.com/office/drawing/2014/main" id="{6F919C91-0153-4C05-93B9-85E55CDE020C}"/>
              </a:ext>
            </a:extLst>
          </p:cNvPr>
          <p:cNvPicPr preferRelativeResize="0"/>
          <p:nvPr/>
        </p:nvPicPr>
        <p:blipFill>
          <a:blip r:embed="rId7">
            <a:alphaModFix/>
          </a:blip>
          <a:stretch>
            <a:fillRect/>
          </a:stretch>
        </p:blipFill>
        <p:spPr>
          <a:xfrm>
            <a:off x="0" y="741312"/>
            <a:ext cx="9144000" cy="64224"/>
          </a:xfrm>
          <a:prstGeom prst="rect">
            <a:avLst/>
          </a:prstGeom>
          <a:noFill/>
          <a:ln>
            <a:noFill/>
          </a:ln>
        </p:spPr>
      </p:pic>
      <p:pic>
        <p:nvPicPr>
          <p:cNvPr id="15" name="图片 14">
            <a:extLst>
              <a:ext uri="{FF2B5EF4-FFF2-40B4-BE49-F238E27FC236}">
                <a16:creationId xmlns:a16="http://schemas.microsoft.com/office/drawing/2014/main" id="{38057008-FA96-46A5-B07C-DB931CEB9208}"/>
              </a:ext>
            </a:extLst>
          </p:cNvPr>
          <p:cNvPicPr>
            <a:picLocks noChangeAspect="1"/>
          </p:cNvPicPr>
          <p:nvPr/>
        </p:nvPicPr>
        <p:blipFill>
          <a:blip r:embed="rId8"/>
          <a:stretch>
            <a:fillRect/>
          </a:stretch>
        </p:blipFill>
        <p:spPr>
          <a:xfrm>
            <a:off x="4076810" y="1555429"/>
            <a:ext cx="4669996" cy="2845950"/>
          </a:xfrm>
          <a:prstGeom prst="rect">
            <a:avLst/>
          </a:prstGeom>
        </p:spPr>
      </p:pic>
      <p:pic>
        <p:nvPicPr>
          <p:cNvPr id="8" name="图形 7">
            <a:extLst>
              <a:ext uri="{FF2B5EF4-FFF2-40B4-BE49-F238E27FC236}">
                <a16:creationId xmlns:a16="http://schemas.microsoft.com/office/drawing/2014/main" id="{6696D120-644A-4544-8E5F-A3F1D9193C19}"/>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068" t="27322" r="40424" b="23633"/>
          <a:stretch/>
        </p:blipFill>
        <p:spPr>
          <a:xfrm>
            <a:off x="425417" y="2556325"/>
            <a:ext cx="3152018" cy="1538874"/>
          </a:xfrm>
          <a:prstGeom prst="rect">
            <a:avLst/>
          </a:prstGeom>
        </p:spPr>
      </p:pic>
      <p:sp>
        <p:nvSpPr>
          <p:cNvPr id="9" name="椭圆 8">
            <a:extLst>
              <a:ext uri="{FF2B5EF4-FFF2-40B4-BE49-F238E27FC236}">
                <a16:creationId xmlns:a16="http://schemas.microsoft.com/office/drawing/2014/main" id="{415EC74E-1D2C-43FC-A372-5BE318B7C097}"/>
              </a:ext>
            </a:extLst>
          </p:cNvPr>
          <p:cNvSpPr/>
          <p:nvPr/>
        </p:nvSpPr>
        <p:spPr>
          <a:xfrm>
            <a:off x="999246" y="2761006"/>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BB1F856D-AB6F-437E-8498-7D8BC6FC2CB7}"/>
              </a:ext>
            </a:extLst>
          </p:cNvPr>
          <p:cNvSpPr/>
          <p:nvPr/>
        </p:nvSpPr>
        <p:spPr>
          <a:xfrm>
            <a:off x="1386687" y="2758046"/>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E1C11A3A-4074-42C9-AB19-9C9A0011D913}"/>
              </a:ext>
            </a:extLst>
          </p:cNvPr>
          <p:cNvSpPr/>
          <p:nvPr/>
        </p:nvSpPr>
        <p:spPr>
          <a:xfrm>
            <a:off x="1771747" y="2756062"/>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C3BD49B0-A82A-42AC-9C82-DEAC85229879}"/>
              </a:ext>
            </a:extLst>
          </p:cNvPr>
          <p:cNvSpPr/>
          <p:nvPr/>
        </p:nvSpPr>
        <p:spPr>
          <a:xfrm>
            <a:off x="823400" y="3730821"/>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32D7CF48-869A-47C9-B921-401E1F00796A}"/>
              </a:ext>
            </a:extLst>
          </p:cNvPr>
          <p:cNvSpPr/>
          <p:nvPr/>
        </p:nvSpPr>
        <p:spPr>
          <a:xfrm>
            <a:off x="1220364" y="3727861"/>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C7C6EB05-3F23-4763-BE29-86DCD3FD5C0C}"/>
              </a:ext>
            </a:extLst>
          </p:cNvPr>
          <p:cNvSpPr/>
          <p:nvPr/>
        </p:nvSpPr>
        <p:spPr>
          <a:xfrm>
            <a:off x="1619711" y="3733021"/>
            <a:ext cx="156411" cy="1564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C1CEE411-3A98-4913-A77D-9E4F22E38D22}"/>
              </a:ext>
            </a:extLst>
          </p:cNvPr>
          <p:cNvCxnSpPr>
            <a:cxnSpLocks/>
            <a:stCxn id="9" idx="4"/>
            <a:endCxn id="12" idx="0"/>
          </p:cNvCxnSpPr>
          <p:nvPr/>
        </p:nvCxnSpPr>
        <p:spPr>
          <a:xfrm flipH="1">
            <a:off x="901606" y="2917417"/>
            <a:ext cx="175846" cy="8134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4B9A1F8-A8B1-4838-8408-D1BADD034407}"/>
              </a:ext>
            </a:extLst>
          </p:cNvPr>
          <p:cNvCxnSpPr>
            <a:cxnSpLocks/>
            <a:stCxn id="9" idx="4"/>
            <a:endCxn id="13" idx="0"/>
          </p:cNvCxnSpPr>
          <p:nvPr/>
        </p:nvCxnSpPr>
        <p:spPr>
          <a:xfrm>
            <a:off x="1077452" y="2917417"/>
            <a:ext cx="221118" cy="8104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336B3D32-48C9-46A6-B42B-0E6658BECE13}"/>
              </a:ext>
            </a:extLst>
          </p:cNvPr>
          <p:cNvCxnSpPr>
            <a:cxnSpLocks/>
            <a:stCxn id="9" idx="4"/>
            <a:endCxn id="16" idx="0"/>
          </p:cNvCxnSpPr>
          <p:nvPr/>
        </p:nvCxnSpPr>
        <p:spPr>
          <a:xfrm>
            <a:off x="1077452" y="2917417"/>
            <a:ext cx="620465" cy="815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656B7CC-A87D-4AC2-A509-B790E0DD2B02}"/>
              </a:ext>
            </a:extLst>
          </p:cNvPr>
          <p:cNvCxnSpPr>
            <a:cxnSpLocks/>
            <a:stCxn id="10" idx="4"/>
            <a:endCxn id="12" idx="0"/>
          </p:cNvCxnSpPr>
          <p:nvPr/>
        </p:nvCxnSpPr>
        <p:spPr>
          <a:xfrm flipH="1">
            <a:off x="901606" y="2914457"/>
            <a:ext cx="563287" cy="8163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4B28706-A284-48EE-87BA-A7E1F84E71EF}"/>
              </a:ext>
            </a:extLst>
          </p:cNvPr>
          <p:cNvCxnSpPr>
            <a:cxnSpLocks/>
            <a:stCxn id="10" idx="4"/>
            <a:endCxn id="13" idx="0"/>
          </p:cNvCxnSpPr>
          <p:nvPr/>
        </p:nvCxnSpPr>
        <p:spPr>
          <a:xfrm flipH="1">
            <a:off x="1298570" y="2914457"/>
            <a:ext cx="166323" cy="8134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E409D772-5C84-401B-BC6B-77091211BFB4}"/>
              </a:ext>
            </a:extLst>
          </p:cNvPr>
          <p:cNvCxnSpPr>
            <a:cxnSpLocks/>
            <a:stCxn id="10" idx="4"/>
            <a:endCxn id="16" idx="0"/>
          </p:cNvCxnSpPr>
          <p:nvPr/>
        </p:nvCxnSpPr>
        <p:spPr>
          <a:xfrm>
            <a:off x="1464893" y="2914457"/>
            <a:ext cx="233024" cy="8185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0622ECAA-6850-46FC-95BF-63ADC41905D8}"/>
              </a:ext>
            </a:extLst>
          </p:cNvPr>
          <p:cNvCxnSpPr>
            <a:cxnSpLocks/>
            <a:stCxn id="11" idx="4"/>
            <a:endCxn id="12" idx="0"/>
          </p:cNvCxnSpPr>
          <p:nvPr/>
        </p:nvCxnSpPr>
        <p:spPr>
          <a:xfrm flipH="1">
            <a:off x="901606" y="2912473"/>
            <a:ext cx="948347" cy="8183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40244FE4-53AD-445A-A650-18EF0D4BFD6C}"/>
              </a:ext>
            </a:extLst>
          </p:cNvPr>
          <p:cNvCxnSpPr>
            <a:cxnSpLocks/>
            <a:stCxn id="11" idx="4"/>
            <a:endCxn id="13" idx="0"/>
          </p:cNvCxnSpPr>
          <p:nvPr/>
        </p:nvCxnSpPr>
        <p:spPr>
          <a:xfrm flipH="1">
            <a:off x="1298570" y="2912473"/>
            <a:ext cx="551383" cy="8153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90F386A0-DC5E-4B38-A501-EA5F74561749}"/>
              </a:ext>
            </a:extLst>
          </p:cNvPr>
          <p:cNvCxnSpPr>
            <a:cxnSpLocks/>
            <a:stCxn id="11" idx="4"/>
            <a:endCxn id="16" idx="0"/>
          </p:cNvCxnSpPr>
          <p:nvPr/>
        </p:nvCxnSpPr>
        <p:spPr>
          <a:xfrm flipH="1">
            <a:off x="1697917" y="2912473"/>
            <a:ext cx="152036" cy="820548"/>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D87AB1EC-0EA9-4E57-9F29-C7D1F4C78107}"/>
                  </a:ext>
                </a:extLst>
              </p:cNvPr>
              <p:cNvSpPr txBox="1"/>
              <p:nvPr/>
            </p:nvSpPr>
            <p:spPr>
              <a:xfrm>
                <a:off x="425417" y="1133350"/>
                <a:ext cx="4572000" cy="782458"/>
              </a:xfrm>
              <a:prstGeom prst="rect">
                <a:avLst/>
              </a:prstGeom>
              <a:noFill/>
            </p:spPr>
            <p:txBody>
              <a:bodyPr wrap="square">
                <a:spAutoFit/>
              </a:bodyPr>
              <a:lstStyle/>
              <a:p>
                <a:pPr>
                  <a:lnSpc>
                    <a:spcPct val="150000"/>
                  </a:lnSpc>
                </a:pPr>
                <a:r>
                  <a:rPr lang="en-US" altLang="zh-CN" sz="1400" b="0" i="0" u="none" strike="noStrike" baseline="0" dirty="0">
                    <a:latin typeface="+mn-lt"/>
                  </a:rPr>
                  <a:t>If the query parameter </a:t>
                </a:r>
                <a14:m>
                  <m:oMath xmlns:m="http://schemas.openxmlformats.org/officeDocument/2006/math">
                    <m:r>
                      <a:rPr lang="zh-CN" altLang="en-US" sz="1400" b="0" i="1" u="none" strike="noStrike" baseline="0" smtClean="0">
                        <a:latin typeface="Cambria Math" panose="02040503050406030204" pitchFamily="18" charset="0"/>
                      </a:rPr>
                      <m:t>𝛼</m:t>
                    </m:r>
                    <m:r>
                      <a:rPr lang="zh-CN" altLang="en-US" sz="1400" b="0" i="1" u="none" strike="noStrike" baseline="0" smtClean="0">
                        <a:latin typeface="Cambria Math" panose="02040503050406030204" pitchFamily="18" charset="0"/>
                      </a:rPr>
                      <m:t>≤</m:t>
                    </m:r>
                    <m:r>
                      <a:rPr lang="zh-CN" altLang="en-US" sz="1400" b="0" i="1" u="none" strike="noStrike" baseline="0" smtClean="0">
                        <a:latin typeface="Cambria Math" panose="02040503050406030204" pitchFamily="18" charset="0"/>
                      </a:rPr>
                      <m:t>𝛿</m:t>
                    </m:r>
                  </m:oMath>
                </a14:m>
                <a:r>
                  <a:rPr lang="en-US" altLang="zh-CN" sz="1400" b="0" i="0" u="none" strike="noStrike" baseline="0" dirty="0">
                    <a:latin typeface="+mn-lt"/>
                  </a:rPr>
                  <a:t>, we use </a:t>
                </a:r>
                <a14:m>
                  <m:oMath xmlns:m="http://schemas.openxmlformats.org/officeDocument/2006/math">
                    <m:sSubSup>
                      <m:sSubSupPr>
                        <m:ctrlPr>
                          <a:rPr lang="en-US" altLang="zh-CN" sz="1400" b="0" i="1" u="none" strike="noStrike" baseline="0" smtClean="0">
                            <a:latin typeface="Cambria Math" panose="02040503050406030204" pitchFamily="18" charset="0"/>
                          </a:rPr>
                        </m:ctrlPr>
                      </m:sSubSupPr>
                      <m:e>
                        <m:r>
                          <a:rPr lang="en-US" altLang="zh-CN" sz="1400" b="0" i="1" u="none" strike="noStrike" baseline="0" smtClean="0">
                            <a:latin typeface="Cambria Math" panose="02040503050406030204" pitchFamily="18" charset="0"/>
                          </a:rPr>
                          <m:t>𝐼</m:t>
                        </m:r>
                      </m:e>
                      <m:sub>
                        <m:r>
                          <a:rPr lang="zh-CN" altLang="en-US" sz="1400" b="0" i="1" u="none" strike="noStrike" baseline="0" smtClean="0">
                            <a:latin typeface="Cambria Math" panose="02040503050406030204" pitchFamily="18" charset="0"/>
                          </a:rPr>
                          <m:t>𝛿</m:t>
                        </m:r>
                      </m:sub>
                      <m:sup>
                        <m:r>
                          <a:rPr lang="zh-CN" altLang="en-US" sz="1400" b="0" i="1" u="none" strike="noStrike" baseline="0" smtClean="0">
                            <a:latin typeface="Cambria Math" panose="02040503050406030204" pitchFamily="18" charset="0"/>
                          </a:rPr>
                          <m:t>𝛼</m:t>
                        </m:r>
                      </m:sup>
                    </m:sSubSup>
                  </m:oMath>
                </a14:m>
                <a:r>
                  <a:rPr lang="en-US" altLang="zh-CN" sz="1400" b="0" i="0" u="none" strike="noStrike" baseline="0" dirty="0">
                    <a:latin typeface="+mn-lt"/>
                  </a:rPr>
                  <a:t> to support the query process. Otherwise, we go for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𝐼</m:t>
                        </m:r>
                      </m:e>
                      <m:sub>
                        <m:r>
                          <a:rPr lang="zh-CN" altLang="en-US" i="1">
                            <a:latin typeface="Cambria Math" panose="02040503050406030204" pitchFamily="18" charset="0"/>
                          </a:rPr>
                          <m:t>𝛿</m:t>
                        </m:r>
                      </m:sub>
                      <m:sup>
                        <m:r>
                          <a:rPr lang="zh-CN" altLang="en-US" i="1" smtClean="0">
                            <a:latin typeface="Cambria Math" panose="02040503050406030204" pitchFamily="18" charset="0"/>
                          </a:rPr>
                          <m:t>𝛽</m:t>
                        </m:r>
                      </m:sup>
                    </m:sSubSup>
                  </m:oMath>
                </a14:m>
                <a:r>
                  <a:rPr lang="en-US" altLang="zh-CN" b="0" i="0" u="none" strike="noStrike" baseline="0" dirty="0">
                    <a:latin typeface="+mn-lt"/>
                  </a:rPr>
                  <a:t>.</a:t>
                </a:r>
              </a:p>
            </p:txBody>
          </p:sp>
        </mc:Choice>
        <mc:Fallback xmlns="">
          <p:sp>
            <p:nvSpPr>
              <p:cNvPr id="26" name="文本框 25">
                <a:extLst>
                  <a:ext uri="{FF2B5EF4-FFF2-40B4-BE49-F238E27FC236}">
                    <a16:creationId xmlns:a16="http://schemas.microsoft.com/office/drawing/2014/main" id="{D87AB1EC-0EA9-4E57-9F29-C7D1F4C78107}"/>
                  </a:ext>
                </a:extLst>
              </p:cNvPr>
              <p:cNvSpPr txBox="1">
                <a:spLocks noRot="1" noChangeAspect="1" noMove="1" noResize="1" noEditPoints="1" noAdjustHandles="1" noChangeArrowheads="1" noChangeShapeType="1" noTextEdit="1"/>
              </p:cNvSpPr>
              <p:nvPr/>
            </p:nvSpPr>
            <p:spPr>
              <a:xfrm>
                <a:off x="425417" y="1133350"/>
                <a:ext cx="4572000" cy="782458"/>
              </a:xfrm>
              <a:prstGeom prst="rect">
                <a:avLst/>
              </a:prstGeom>
              <a:blipFill>
                <a:blip r:embed="rId11"/>
                <a:stretch>
                  <a:fillRect l="-400" b="-4688"/>
                </a:stretch>
              </a:blipFill>
            </p:spPr>
            <p:txBody>
              <a:bodyPr/>
              <a:lstStyle/>
              <a:p>
                <a:r>
                  <a:rPr lang="zh-CN" altLang="en-US">
                    <a:noFill/>
                  </a:rPr>
                  <a:t> </a:t>
                </a:r>
              </a:p>
            </p:txBody>
          </p:sp>
        </mc:Fallback>
      </mc:AlternateContent>
      <p:cxnSp>
        <p:nvCxnSpPr>
          <p:cNvPr id="27" name="直接箭头连接符 26">
            <a:extLst>
              <a:ext uri="{FF2B5EF4-FFF2-40B4-BE49-F238E27FC236}">
                <a16:creationId xmlns:a16="http://schemas.microsoft.com/office/drawing/2014/main" id="{124F8B19-9DF0-4179-9693-7D12DCCC4333}"/>
              </a:ext>
            </a:extLst>
          </p:cNvPr>
          <p:cNvCxnSpPr>
            <a:cxnSpLocks/>
            <a:stCxn id="30" idx="2"/>
            <a:endCxn id="31" idx="0"/>
          </p:cNvCxnSpPr>
          <p:nvPr/>
        </p:nvCxnSpPr>
        <p:spPr>
          <a:xfrm>
            <a:off x="6587676" y="1837440"/>
            <a:ext cx="268236" cy="1226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2AC81052-63C8-4887-8B1F-5EDD1CA2CAE7}"/>
              </a:ext>
            </a:extLst>
          </p:cNvPr>
          <p:cNvCxnSpPr>
            <a:cxnSpLocks/>
          </p:cNvCxnSpPr>
          <p:nvPr/>
        </p:nvCxnSpPr>
        <p:spPr>
          <a:xfrm>
            <a:off x="6996113" y="2131794"/>
            <a:ext cx="914402" cy="1018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DCFA6040-B2FC-4A76-92FC-8327F42DDD66}"/>
              </a:ext>
            </a:extLst>
          </p:cNvPr>
          <p:cNvSpPr/>
          <p:nvPr/>
        </p:nvSpPr>
        <p:spPr>
          <a:xfrm>
            <a:off x="7900990" y="2224098"/>
            <a:ext cx="847724" cy="3720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49C96239-9730-4AD2-88E0-947BE590F1B9}"/>
              </a:ext>
            </a:extLst>
          </p:cNvPr>
          <p:cNvSpPr/>
          <p:nvPr/>
        </p:nvSpPr>
        <p:spPr>
          <a:xfrm>
            <a:off x="6447475" y="1665708"/>
            <a:ext cx="280402" cy="1717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0FA9820B-5BFA-4BCB-B1CE-2460A5356AB3}"/>
              </a:ext>
            </a:extLst>
          </p:cNvPr>
          <p:cNvSpPr/>
          <p:nvPr/>
        </p:nvSpPr>
        <p:spPr>
          <a:xfrm>
            <a:off x="6715711" y="1960062"/>
            <a:ext cx="280402" cy="1717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18215469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1"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par>
                                <p:cTn id="39" presetID="22" presetClass="entr" presetSubtype="1"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par>
                                <p:cTn id="53" presetID="2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par>
                                <p:cTn id="56" presetID="22" presetClass="entr" presetSubtype="4"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22" presetClass="entr" presetSubtype="4"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par>
                                <p:cTn id="62" presetID="22" presetClass="entr" presetSubtype="4"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par>
                                <p:cTn id="65" presetID="22" presetClass="entr" presetSubtype="4"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6"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 name="Shape 60"/>
              <p:cNvSpPr txBox="1">
                <a:spLocks noGrp="1"/>
              </p:cNvSpPr>
              <p:nvPr>
                <p:ph type="title"/>
              </p:nvPr>
            </p:nvSpPr>
            <p:spPr>
              <a:xfrm>
                <a:off x="311700" y="66790"/>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solidFill>
                      <a:srgbClr val="000000"/>
                    </a:solidFill>
                  </a:rPr>
                  <a:t>Analysis of </a:t>
                </a:r>
                <a14:m>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𝐼</m:t>
                        </m:r>
                      </m:e>
                      <m:sub>
                        <m:r>
                          <a:rPr lang="zh-CN" altLang="en-US" i="1" smtClean="0">
                            <a:solidFill>
                              <a:srgbClr val="000000"/>
                            </a:solidFill>
                            <a:latin typeface="Cambria Math" panose="02040503050406030204" pitchFamily="18" charset="0"/>
                          </a:rPr>
                          <m:t>𝛿</m:t>
                        </m:r>
                      </m:sub>
                    </m:sSub>
                  </m:oMath>
                </a14:m>
                <a:endParaRPr lang="en" altLang="zh-CN" dirty="0">
                  <a:solidFill>
                    <a:srgbClr val="000000"/>
                  </a:solidFill>
                </a:endParaRPr>
              </a:p>
            </p:txBody>
          </p:sp>
        </mc:Choice>
        <mc:Fallback xmlns="">
          <p:sp>
            <p:nvSpPr>
              <p:cNvPr id="60" name="Shape 60"/>
              <p:cNvSpPr txBox="1">
                <a:spLocks noGrp="1" noRot="1" noChangeAspect="1" noMove="1" noResize="1" noEditPoints="1" noAdjustHandles="1" noChangeArrowheads="1" noChangeShapeType="1" noTextEdit="1"/>
              </p:cNvSpPr>
              <p:nvPr>
                <p:ph type="title"/>
              </p:nvPr>
            </p:nvSpPr>
            <p:spPr>
              <a:xfrm>
                <a:off x="311700" y="66790"/>
                <a:ext cx="8520599" cy="572699"/>
              </a:xfrm>
              <a:prstGeom prst="rect">
                <a:avLst/>
              </a:prstGeom>
              <a:blipFill>
                <a:blip r:embed="rId5"/>
                <a:stretch>
                  <a:fillRect l="-501" t="-3191" b="-27660"/>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pic>
        <p:nvPicPr>
          <p:cNvPr id="6" name="Shape 63">
            <a:extLst>
              <a:ext uri="{FF2B5EF4-FFF2-40B4-BE49-F238E27FC236}">
                <a16:creationId xmlns:a16="http://schemas.microsoft.com/office/drawing/2014/main" id="{6F919C91-0153-4C05-93B9-85E55CDE020C}"/>
              </a:ext>
            </a:extLst>
          </p:cNvPr>
          <p:cNvPicPr preferRelativeResize="0"/>
          <p:nvPr/>
        </p:nvPicPr>
        <p:blipFill>
          <a:blip r:embed="rId6">
            <a:alphaModFix/>
          </a:blip>
          <a:stretch>
            <a:fillRect/>
          </a:stretch>
        </p:blipFill>
        <p:spPr>
          <a:xfrm>
            <a:off x="0" y="625851"/>
            <a:ext cx="9144000" cy="64224"/>
          </a:xfrm>
          <a:prstGeom prst="rect">
            <a:avLst/>
          </a:prstGeom>
          <a:noFill/>
          <a:ln>
            <a:noFill/>
          </a:ln>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8A8644FD-712B-429A-B13F-8C17E64BF912}"/>
                  </a:ext>
                </a:extLst>
              </p:cNvPr>
              <p:cNvSpPr/>
              <p:nvPr/>
            </p:nvSpPr>
            <p:spPr>
              <a:xfrm>
                <a:off x="631648" y="1737734"/>
                <a:ext cx="4262577" cy="584775"/>
              </a:xfrm>
              <a:prstGeom prst="rect">
                <a:avLst/>
              </a:prstGeom>
            </p:spPr>
            <p:txBody>
              <a:bodyPr wrap="none">
                <a:spAutoFit/>
              </a:bodyPr>
              <a:lstStyle/>
              <a:p>
                <a:r>
                  <a:rPr lang="en-US" altLang="zh-CN" sz="1600" dirty="0"/>
                  <a:t>Time complexity of constructing</a:t>
                </a:r>
                <a14:m>
                  <m:oMath xmlns:m="http://schemas.openxmlformats.org/officeDocument/2006/math">
                    <m:r>
                      <a:rPr lang="en-US" altLang="zh-CN" sz="1600" b="0" i="0" smtClean="0">
                        <a:latin typeface="Cambria Math" panose="02040503050406030204" pitchFamily="18" charset="0"/>
                      </a:rPr>
                      <m:t> </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zh-CN" altLang="en-US" sz="1600" i="1">
                            <a:latin typeface="Cambria Math" panose="02040503050406030204" pitchFamily="18" charset="0"/>
                          </a:rPr>
                          <m:t>𝛿</m:t>
                        </m:r>
                      </m:sub>
                    </m:sSub>
                  </m:oMath>
                </a14:m>
                <a:r>
                  <a:rPr lang="en-US" altLang="zh-CN" sz="1600" dirty="0"/>
                  <a:t>: </a:t>
                </a:r>
                <a14:m>
                  <m:oMath xmlns:m="http://schemas.openxmlformats.org/officeDocument/2006/math">
                    <m:r>
                      <a:rPr lang="en-US" altLang="zh-CN" sz="1600" b="0" i="1" smtClean="0">
                        <a:latin typeface="Cambria Math" panose="02040503050406030204" pitchFamily="18" charset="0"/>
                      </a:rPr>
                      <m:t>𝑂</m:t>
                    </m:r>
                    <m:d>
                      <m:dPr>
                        <m:ctrlPr>
                          <a:rPr lang="en-US" altLang="zh-CN" sz="1600" b="0" i="1" smtClean="0">
                            <a:latin typeface="Cambria Math" panose="02040503050406030204" pitchFamily="18" charset="0"/>
                          </a:rPr>
                        </m:ctrlPr>
                      </m:dPr>
                      <m:e>
                        <m:r>
                          <a:rPr lang="zh-CN" altLang="en-US" sz="1600" b="0" i="1" smtClean="0">
                            <a:latin typeface="Cambria Math" panose="02040503050406030204" pitchFamily="18" charset="0"/>
                          </a:rPr>
                          <m:t>𝛿</m:t>
                        </m:r>
                        <m:r>
                          <a:rPr lang="zh-CN" altLang="en-US" sz="1600" b="0" i="1" smtClean="0">
                            <a:latin typeface="Cambria Math" panose="02040503050406030204" pitchFamily="18" charset="0"/>
                          </a:rPr>
                          <m:t>∙</m:t>
                        </m:r>
                        <m:r>
                          <a:rPr lang="en-US" altLang="zh-CN" sz="1600" b="0" i="1" smtClean="0">
                            <a:latin typeface="Cambria Math" panose="02040503050406030204" pitchFamily="18" charset="0"/>
                          </a:rPr>
                          <m:t>𝑚</m:t>
                        </m:r>
                      </m:e>
                    </m:d>
                  </m:oMath>
                </a14:m>
                <a:r>
                  <a:rPr lang="en-US" altLang="zh-CN" sz="1600" dirty="0"/>
                  <a:t>. </a:t>
                </a:r>
              </a:p>
              <a:p>
                <a:endParaRPr lang="en-US" altLang="zh-CN" sz="1600" dirty="0"/>
              </a:p>
            </p:txBody>
          </p:sp>
        </mc:Choice>
        <mc:Fallback xmlns="">
          <p:sp>
            <p:nvSpPr>
              <p:cNvPr id="3" name="矩形 2">
                <a:extLst>
                  <a:ext uri="{FF2B5EF4-FFF2-40B4-BE49-F238E27FC236}">
                    <a16:creationId xmlns:a16="http://schemas.microsoft.com/office/drawing/2014/main" id="{8A8644FD-712B-429A-B13F-8C17E64BF912}"/>
                  </a:ext>
                </a:extLst>
              </p:cNvPr>
              <p:cNvSpPr>
                <a:spLocks noRot="1" noChangeAspect="1" noMove="1" noResize="1" noEditPoints="1" noAdjustHandles="1" noChangeArrowheads="1" noChangeShapeType="1" noTextEdit="1"/>
              </p:cNvSpPr>
              <p:nvPr/>
            </p:nvSpPr>
            <p:spPr>
              <a:xfrm>
                <a:off x="631648" y="1737734"/>
                <a:ext cx="4262577" cy="584775"/>
              </a:xfrm>
              <a:prstGeom prst="rect">
                <a:avLst/>
              </a:prstGeom>
              <a:blipFill>
                <a:blip r:embed="rId7"/>
                <a:stretch>
                  <a:fillRect l="-858" t="-3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B890F256-3935-43AC-9F03-CD2F6F478E5C}"/>
                  </a:ext>
                </a:extLst>
              </p:cNvPr>
              <p:cNvSpPr/>
              <p:nvPr/>
            </p:nvSpPr>
            <p:spPr>
              <a:xfrm>
                <a:off x="629824" y="3288048"/>
                <a:ext cx="8004557" cy="584775"/>
              </a:xfrm>
              <a:prstGeom prst="rect">
                <a:avLst/>
              </a:prstGeom>
            </p:spPr>
            <p:txBody>
              <a:bodyPr wrap="square">
                <a:spAutoFit/>
              </a:bodyPr>
              <a:lstStyle/>
              <a:p>
                <a:pPr algn="l"/>
                <a:r>
                  <a:rPr lang="en-US" altLang="zh-CN" sz="1600" b="1" i="0" u="none" strike="noStrike" baseline="0" dirty="0">
                    <a:latin typeface="+mn-lt"/>
                  </a:rPr>
                  <a:t>Remark: </a:t>
                </a:r>
                <a:r>
                  <a:rPr lang="en-US" altLang="zh-CN" sz="1600" b="0" i="0" u="none" strike="noStrike" baseline="0" dirty="0">
                    <a:latin typeface="+mn-lt"/>
                  </a:rPr>
                  <a:t>The indexing techniques can directly support finding the </a:t>
                </a:r>
                <a:r>
                  <a:rPr lang="en-US" altLang="zh-CN" sz="1600" dirty="0">
                    <a:latin typeface="+mn-lt"/>
                  </a:rPr>
                  <a:t>(</a:t>
                </a:r>
                <a14:m>
                  <m:oMath xmlns:m="http://schemas.openxmlformats.org/officeDocument/2006/math">
                    <m:r>
                      <a:rPr lang="zh-CN" altLang="en-US" sz="1600" i="1" dirty="0">
                        <a:latin typeface="Cambria Math" panose="02040503050406030204" pitchFamily="18" charset="0"/>
                      </a:rPr>
                      <m:t>𝛼</m:t>
                    </m:r>
                  </m:oMath>
                </a14:m>
                <a:r>
                  <a:rPr lang="en-US" altLang="zh-CN" sz="1600" dirty="0">
                    <a:latin typeface="+mn-lt"/>
                  </a:rPr>
                  <a:t>,</a:t>
                </a:r>
                <a14:m>
                  <m:oMath xmlns:m="http://schemas.openxmlformats.org/officeDocument/2006/math">
                    <m:r>
                      <a:rPr lang="zh-CN" altLang="en-US" sz="1600" i="1" dirty="0">
                        <a:latin typeface="Cambria Math" panose="02040503050406030204" pitchFamily="18" charset="0"/>
                      </a:rPr>
                      <m:t>𝛽</m:t>
                    </m:r>
                  </m:oMath>
                </a14:m>
                <a:r>
                  <a:rPr lang="en-US" altLang="zh-CN" sz="1600" dirty="0">
                    <a:latin typeface="+mn-lt"/>
                  </a:rPr>
                  <a:t>)-</a:t>
                </a:r>
                <a:r>
                  <a:rPr lang="en-US" altLang="zh-CN" sz="1600" b="0" i="0" u="none" strike="noStrike" baseline="0" dirty="0">
                    <a:latin typeface="+mn-lt"/>
                  </a:rPr>
                  <a:t>community on unweighted bipartite graph.</a:t>
                </a:r>
                <a:endParaRPr lang="zh-CN" altLang="en-US" sz="1600" dirty="0">
                  <a:latin typeface="+mn-lt"/>
                </a:endParaRPr>
              </a:p>
            </p:txBody>
          </p:sp>
        </mc:Choice>
        <mc:Fallback xmlns="">
          <p:sp>
            <p:nvSpPr>
              <p:cNvPr id="5" name="矩形 4">
                <a:extLst>
                  <a:ext uri="{FF2B5EF4-FFF2-40B4-BE49-F238E27FC236}">
                    <a16:creationId xmlns:a16="http://schemas.microsoft.com/office/drawing/2014/main" id="{B890F256-3935-43AC-9F03-CD2F6F478E5C}"/>
                  </a:ext>
                </a:extLst>
              </p:cNvPr>
              <p:cNvSpPr>
                <a:spLocks noRot="1" noChangeAspect="1" noMove="1" noResize="1" noEditPoints="1" noAdjustHandles="1" noChangeArrowheads="1" noChangeShapeType="1" noTextEdit="1"/>
              </p:cNvSpPr>
              <p:nvPr/>
            </p:nvSpPr>
            <p:spPr>
              <a:xfrm>
                <a:off x="629824" y="3288048"/>
                <a:ext cx="8004557" cy="584775"/>
              </a:xfrm>
              <a:prstGeom prst="rect">
                <a:avLst/>
              </a:prstGeom>
              <a:blipFill>
                <a:blip r:embed="rId8"/>
                <a:stretch>
                  <a:fillRect l="-381" t="-3125"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09161502-00E4-40F6-AF71-8730344F8A44}"/>
                  </a:ext>
                </a:extLst>
              </p:cNvPr>
              <p:cNvSpPr/>
              <p:nvPr/>
            </p:nvSpPr>
            <p:spPr>
              <a:xfrm>
                <a:off x="629825" y="2640939"/>
                <a:ext cx="5833840" cy="374398"/>
              </a:xfrm>
              <a:prstGeom prst="rect">
                <a:avLst/>
              </a:prstGeom>
            </p:spPr>
            <p:txBody>
              <a:bodyPr wrap="square">
                <a:spAutoFit/>
              </a:bodyPr>
              <a:lstStyle/>
              <a:p>
                <a:r>
                  <a:rPr lang="en-US" altLang="zh-CN" sz="1600" dirty="0"/>
                  <a:t>Space complexity of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zh-CN" altLang="en-US" sz="1600" i="1">
                            <a:latin typeface="Cambria Math" panose="02040503050406030204" pitchFamily="18" charset="0"/>
                          </a:rPr>
                          <m:t>𝛿</m:t>
                        </m:r>
                      </m:sub>
                    </m:sSub>
                  </m:oMath>
                </a14:m>
                <a:r>
                  <a:rPr lang="en-US" altLang="zh-CN" sz="1600" dirty="0"/>
                  <a:t>: </a:t>
                </a:r>
                <a14:m>
                  <m:oMath xmlns:m="http://schemas.openxmlformats.org/officeDocument/2006/math">
                    <m:r>
                      <m:rPr>
                        <m:sty m:val="p"/>
                      </m:rPr>
                      <a:rPr lang="en-US" altLang="zh-CN" sz="1600">
                        <a:latin typeface="Cambria Math" panose="02040503050406030204" pitchFamily="18" charset="0"/>
                      </a:rPr>
                      <m:t>O</m:t>
                    </m:r>
                    <m:d>
                      <m:dPr>
                        <m:ctrlPr>
                          <a:rPr lang="en-US" altLang="zh-CN" sz="1600" i="1" smtClean="0">
                            <a:latin typeface="Cambria Math" panose="02040503050406030204" pitchFamily="18" charset="0"/>
                          </a:rPr>
                        </m:ctrlPr>
                      </m:dPr>
                      <m:e>
                        <m:nary>
                          <m:naryPr>
                            <m:chr m:val="∑"/>
                            <m:limLoc m:val="subSup"/>
                            <m:ctrlPr>
                              <a:rPr lang="en-US" altLang="zh-CN" sz="1600" i="1" smtClean="0">
                                <a:latin typeface="Cambria Math" panose="02040503050406030204" pitchFamily="18" charset="0"/>
                              </a:rPr>
                            </m:ctrlPr>
                          </m:naryPr>
                          <m:sub>
                            <m:r>
                              <a:rPr lang="zh-CN" altLang="en-US" sz="1600" i="1" smtClean="0">
                                <a:latin typeface="Cambria Math" panose="02040503050406030204" pitchFamily="18" charset="0"/>
                              </a:rPr>
                              <m:t>𝜏</m:t>
                            </m:r>
                            <m:r>
                              <a:rPr lang="en-US" altLang="zh-CN" sz="1600" b="0" i="1" smtClean="0">
                                <a:latin typeface="Cambria Math" panose="02040503050406030204" pitchFamily="18" charset="0"/>
                              </a:rPr>
                              <m:t>=1</m:t>
                            </m:r>
                          </m:sub>
                          <m:sup>
                            <m:r>
                              <a:rPr lang="zh-CN" altLang="en-US" sz="1600" i="1" smtClean="0">
                                <a:latin typeface="Cambria Math" panose="02040503050406030204" pitchFamily="18" charset="0"/>
                              </a:rPr>
                              <m:t>𝛿</m:t>
                            </m:r>
                          </m:sup>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𝑠𝑖𝑧𝑒</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ℛ</m:t>
                                </m:r>
                              </m:e>
                              <m:sub>
                                <m:r>
                                  <a:rPr lang="zh-CN" altLang="en-US" sz="1600" b="0" i="1" smtClean="0">
                                    <a:latin typeface="Cambria Math" panose="02040503050406030204" pitchFamily="18" charset="0"/>
                                  </a:rPr>
                                  <m:t>𝜏</m:t>
                                </m:r>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𝜏</m:t>
                                </m:r>
                              </m:sub>
                            </m:sSub>
                            <m:r>
                              <a:rPr lang="en-US" altLang="zh-CN" sz="1600" b="0" i="1" smtClean="0">
                                <a:latin typeface="Cambria Math" panose="02040503050406030204" pitchFamily="18" charset="0"/>
                              </a:rPr>
                              <m:t>)</m:t>
                            </m:r>
                          </m:e>
                        </m:nary>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𝑂</m:t>
                    </m:r>
                    <m:d>
                      <m:dPr>
                        <m:ctrlPr>
                          <a:rPr lang="en-US" altLang="zh-CN" sz="1600" b="0" i="1" smtClean="0">
                            <a:latin typeface="Cambria Math" panose="02040503050406030204" pitchFamily="18" charset="0"/>
                          </a:rPr>
                        </m:ctrlPr>
                      </m:dPr>
                      <m:e>
                        <m:r>
                          <a:rPr lang="zh-CN" altLang="en-US" sz="1600" b="0" i="1" smtClean="0">
                            <a:latin typeface="Cambria Math" panose="02040503050406030204" pitchFamily="18" charset="0"/>
                          </a:rPr>
                          <m:t>𝛿</m:t>
                        </m:r>
                        <m:r>
                          <a:rPr lang="zh-CN" altLang="en-US" sz="1600" b="0" i="1" smtClean="0">
                            <a:latin typeface="Cambria Math" panose="02040503050406030204" pitchFamily="18" charset="0"/>
                          </a:rPr>
                          <m:t>∙</m:t>
                        </m:r>
                        <m:r>
                          <a:rPr lang="en-US" altLang="zh-CN" sz="1600" b="0" i="1" smtClean="0">
                            <a:latin typeface="Cambria Math" panose="02040503050406030204" pitchFamily="18" charset="0"/>
                          </a:rPr>
                          <m:t>𝑚</m:t>
                        </m:r>
                      </m:e>
                    </m:d>
                  </m:oMath>
                </a14:m>
                <a:r>
                  <a:rPr lang="en-US" altLang="zh-CN" sz="1600" dirty="0"/>
                  <a:t>.</a:t>
                </a:r>
                <a:endParaRPr lang="zh-CN" altLang="en-US" sz="1600" dirty="0"/>
              </a:p>
            </p:txBody>
          </p:sp>
        </mc:Choice>
        <mc:Fallback xmlns="">
          <p:sp>
            <p:nvSpPr>
              <p:cNvPr id="7" name="矩形 6">
                <a:extLst>
                  <a:ext uri="{FF2B5EF4-FFF2-40B4-BE49-F238E27FC236}">
                    <a16:creationId xmlns:a16="http://schemas.microsoft.com/office/drawing/2014/main" id="{09161502-00E4-40F6-AF71-8730344F8A44}"/>
                  </a:ext>
                </a:extLst>
              </p:cNvPr>
              <p:cNvSpPr>
                <a:spLocks noRot="1" noChangeAspect="1" noMove="1" noResize="1" noEditPoints="1" noAdjustHandles="1" noChangeArrowheads="1" noChangeShapeType="1" noTextEdit="1"/>
              </p:cNvSpPr>
              <p:nvPr/>
            </p:nvSpPr>
            <p:spPr>
              <a:xfrm>
                <a:off x="629825" y="2640939"/>
                <a:ext cx="5833840" cy="374398"/>
              </a:xfrm>
              <a:prstGeom prst="rect">
                <a:avLst/>
              </a:prstGeom>
              <a:blipFill>
                <a:blip r:embed="rId9"/>
                <a:stretch>
                  <a:fillRect l="-522" t="-91935" b="-148387"/>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032A4214-0125-4B7C-8EB4-348B0887BAF1}"/>
              </a:ext>
            </a:extLst>
          </p:cNvPr>
          <p:cNvSpPr/>
          <p:nvPr/>
        </p:nvSpPr>
        <p:spPr>
          <a:xfrm>
            <a:off x="629825" y="1429957"/>
            <a:ext cx="1590500" cy="338554"/>
          </a:xfrm>
          <a:prstGeom prst="rect">
            <a:avLst/>
          </a:prstGeom>
        </p:spPr>
        <p:txBody>
          <a:bodyPr wrap="none">
            <a:spAutoFit/>
          </a:bodyPr>
          <a:lstStyle/>
          <a:p>
            <a:r>
              <a:rPr lang="en-US" altLang="zh-CN" sz="1600" b="1" i="1" dirty="0"/>
              <a:t>Time Efficient</a:t>
            </a:r>
            <a:r>
              <a:rPr lang="en-US" altLang="zh-CN" sz="1600" dirty="0"/>
              <a:t>:</a:t>
            </a:r>
            <a:endParaRPr lang="zh-CN" altLang="en-US" sz="1600" dirty="0"/>
          </a:p>
        </p:txBody>
      </p:sp>
      <p:sp>
        <p:nvSpPr>
          <p:cNvPr id="88" name="矩形 87">
            <a:extLst>
              <a:ext uri="{FF2B5EF4-FFF2-40B4-BE49-F238E27FC236}">
                <a16:creationId xmlns:a16="http://schemas.microsoft.com/office/drawing/2014/main" id="{5281087C-1471-42EE-B747-E3FC6CA2F77B}"/>
              </a:ext>
            </a:extLst>
          </p:cNvPr>
          <p:cNvSpPr/>
          <p:nvPr/>
        </p:nvSpPr>
        <p:spPr>
          <a:xfrm>
            <a:off x="629825" y="2305879"/>
            <a:ext cx="1713931" cy="338554"/>
          </a:xfrm>
          <a:prstGeom prst="rect">
            <a:avLst/>
          </a:prstGeom>
        </p:spPr>
        <p:txBody>
          <a:bodyPr wrap="none">
            <a:spAutoFit/>
          </a:bodyPr>
          <a:lstStyle/>
          <a:p>
            <a:r>
              <a:rPr lang="en-US" altLang="zh-CN" sz="1600" b="1" i="1" dirty="0"/>
              <a:t>Space Efficient</a:t>
            </a:r>
            <a:r>
              <a:rPr lang="en-US" altLang="zh-CN" sz="1600" dirty="0"/>
              <a:t>:</a:t>
            </a:r>
            <a:endParaRPr lang="zh-CN" altLang="en-US" sz="1600" dirty="0"/>
          </a:p>
        </p:txBody>
      </p:sp>
    </p:spTree>
    <p:extLst>
      <p:ext uri="{BB962C8B-B14F-4D97-AF65-F5344CB8AC3E}">
        <p14:creationId xmlns:p14="http://schemas.microsoft.com/office/powerpoint/2010/main" val="85841356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700" y="126567"/>
            <a:ext cx="8520599" cy="572699"/>
          </a:xfrm>
        </p:spPr>
        <p:txBody>
          <a:bodyPr/>
          <a:lstStyle/>
          <a:p>
            <a:r>
              <a:rPr lang="en-US" altLang="zh-CN" dirty="0"/>
              <a:t>Solutions</a:t>
            </a:r>
            <a:endParaRPr lang="zh-CN" altLang="en-US" dirty="0"/>
          </a:p>
        </p:txBody>
      </p:sp>
      <mc:AlternateContent xmlns:mc="http://schemas.openxmlformats.org/markup-compatibility/2006" xmlns:a14="http://schemas.microsoft.com/office/drawing/2010/main">
        <mc:Choice Requires="a14">
          <p:sp>
            <p:nvSpPr>
              <p:cNvPr id="3" name="文本占位符 2"/>
              <p:cNvSpPr>
                <a:spLocks noGrp="1"/>
              </p:cNvSpPr>
              <p:nvPr>
                <p:ph type="body" idx="1"/>
              </p:nvPr>
            </p:nvSpPr>
            <p:spPr>
              <a:xfrm>
                <a:off x="451994" y="2139218"/>
                <a:ext cx="8617723" cy="930968"/>
              </a:xfrm>
            </p:spPr>
            <p:txBody>
              <a:bodyPr/>
              <a:lstStyle/>
              <a:p>
                <a:pPr marL="76200">
                  <a:buClr>
                    <a:srgbClr val="000000"/>
                  </a:buClr>
                  <a:buSzPct val="120000"/>
                </a:pPr>
                <a:r>
                  <a:rPr lang="en-US" altLang="zh-CN" dirty="0">
                    <a:solidFill>
                      <a:srgbClr val="000000"/>
                    </a:solidFill>
                  </a:rPr>
                  <a:t>To conquer Challenge 3: after retrieving the </a:t>
                </a:r>
                <a:r>
                  <a:rPr lang="en-US" altLang="zh-CN" dirty="0">
                    <a:solidFill>
                      <a:schemeClr val="tx1"/>
                    </a:solidFill>
                  </a:rPr>
                  <a:t>(</a:t>
                </a:r>
                <a:r>
                  <a:rPr lang="zh-CN" altLang="en-US" dirty="0">
                    <a:solidFill>
                      <a:schemeClr val="tx1"/>
                    </a:solidFill>
                  </a:rPr>
                  <a:t>𝛼</a:t>
                </a:r>
                <a:r>
                  <a:rPr lang="en-US" altLang="zh-CN" dirty="0">
                    <a:solidFill>
                      <a:schemeClr val="tx1"/>
                    </a:solidFill>
                  </a:rPr>
                  <a:t>,</a:t>
                </a:r>
                <a:r>
                  <a:rPr lang="zh-CN" altLang="en-US" dirty="0">
                    <a:solidFill>
                      <a:schemeClr val="tx1"/>
                    </a:solidFill>
                  </a:rPr>
                  <a:t>𝛽</a:t>
                </a:r>
                <a:r>
                  <a:rPr lang="en-US" altLang="zh-CN" dirty="0">
                    <a:solidFill>
                      <a:schemeClr val="tx1"/>
                    </a:solidFill>
                  </a:rPr>
                  <a:t>)</a:t>
                </a:r>
                <a:r>
                  <a:rPr lang="en-US" altLang="zh-CN" dirty="0">
                    <a:solidFill>
                      <a:srgbClr val="000000"/>
                    </a:solidFill>
                  </a:rPr>
                  <a:t>-community </a:t>
                </a:r>
                <a14:m>
                  <m:oMath xmlns:m="http://schemas.openxmlformats.org/officeDocument/2006/math">
                    <m:sSub>
                      <m:sSubPr>
                        <m:ctrlPr>
                          <a:rPr lang="en-US" altLang="zh-CN" i="1">
                            <a:solidFill>
                              <a:srgbClr val="000000"/>
                            </a:solidFill>
                            <a:latin typeface="Cambria Math" panose="02040503050406030204" pitchFamily="18" charset="0"/>
                          </a:rPr>
                        </m:ctrlPr>
                      </m:sSubPr>
                      <m:e>
                        <m:r>
                          <a:rPr lang="en-US" altLang="zh-CN"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𝛼</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𝛽</m:t>
                        </m:r>
                      </m:sub>
                    </m:sSub>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𝑞</m:t>
                    </m:r>
                    <m:r>
                      <a:rPr lang="en-US" altLang="zh-CN" i="1">
                        <a:solidFill>
                          <a:srgbClr val="000000"/>
                        </a:solidFill>
                        <a:latin typeface="Cambria Math" panose="02040503050406030204" pitchFamily="18" charset="0"/>
                      </a:rPr>
                      <m:t>)</m:t>
                    </m:r>
                  </m:oMath>
                </a14:m>
                <a:r>
                  <a:rPr lang="en-US" altLang="zh-CN" dirty="0">
                    <a:solidFill>
                      <a:srgbClr val="000000"/>
                    </a:solidFill>
                  </a:rPr>
                  <a:t>, we propose the peeling algorithm SCS-Peel and the expansion algorithm SCS-Expand to obtain </a:t>
                </a:r>
                <a14:m>
                  <m:oMath xmlns:m="http://schemas.openxmlformats.org/officeDocument/2006/math">
                    <m:r>
                      <a:rPr lang="en-US" altLang="zh-CN" i="1" dirty="0">
                        <a:solidFill>
                          <a:srgbClr val="000000"/>
                        </a:solidFill>
                        <a:latin typeface="Cambria Math" panose="02040503050406030204" pitchFamily="18" charset="0"/>
                      </a:rPr>
                      <m:t>𝑅</m:t>
                    </m:r>
                  </m:oMath>
                </a14:m>
                <a:r>
                  <a:rPr lang="en-US" altLang="zh-CN" dirty="0">
                    <a:solidFill>
                      <a:srgbClr val="000000"/>
                    </a:solidFill>
                  </a:rPr>
                  <a:t>.</a:t>
                </a:r>
              </a:p>
            </p:txBody>
          </p:sp>
        </mc:Choice>
        <mc:Fallback xmlns="">
          <p:sp>
            <p:nvSpPr>
              <p:cNvPr id="3" name="文本占位符 2"/>
              <p:cNvSpPr>
                <a:spLocks noGrp="1" noRot="1" noChangeAspect="1" noMove="1" noResize="1" noEditPoints="1" noAdjustHandles="1" noChangeArrowheads="1" noChangeShapeType="1" noTextEdit="1"/>
              </p:cNvSpPr>
              <p:nvPr>
                <p:ph type="body" idx="1"/>
              </p:nvPr>
            </p:nvSpPr>
            <p:spPr>
              <a:xfrm>
                <a:off x="451994" y="2139218"/>
                <a:ext cx="8617723" cy="930968"/>
              </a:xfrm>
              <a:blipFill>
                <a:blip r:embed="rId5"/>
                <a:stretch>
                  <a:fillRect b="-26797"/>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DE2DE4D2-DB9A-4709-9D71-1E6EF774446E}"/>
              </a:ext>
            </a:extLst>
          </p:cNvPr>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pic>
        <p:nvPicPr>
          <p:cNvPr id="12" name="Shape 63">
            <a:extLst>
              <a:ext uri="{FF2B5EF4-FFF2-40B4-BE49-F238E27FC236}">
                <a16:creationId xmlns:a16="http://schemas.microsoft.com/office/drawing/2014/main" id="{5B3EF438-E9F4-4D02-89CF-7A76768D602D}"/>
              </a:ext>
            </a:extLst>
          </p:cNvPr>
          <p:cNvPicPr preferRelativeResize="0"/>
          <p:nvPr/>
        </p:nvPicPr>
        <p:blipFill>
          <a:blip r:embed="rId6">
            <a:alphaModFix/>
          </a:blip>
          <a:stretch>
            <a:fillRect/>
          </a:stretch>
        </p:blipFill>
        <p:spPr>
          <a:xfrm>
            <a:off x="0" y="741312"/>
            <a:ext cx="9144000" cy="64224"/>
          </a:xfrm>
          <a:prstGeom prst="rect">
            <a:avLst/>
          </a:prstGeom>
          <a:noFill/>
          <a:ln>
            <a:noFill/>
          </a:ln>
        </p:spPr>
      </p:pic>
      <p:sp>
        <p:nvSpPr>
          <p:cNvPr id="6" name="Shape 61">
            <a:extLst>
              <a:ext uri="{FF2B5EF4-FFF2-40B4-BE49-F238E27FC236}">
                <a16:creationId xmlns:a16="http://schemas.microsoft.com/office/drawing/2014/main" id="{5B755134-3DB6-44C2-8DC1-1EBDE15578DA}"/>
              </a:ext>
            </a:extLst>
          </p:cNvPr>
          <p:cNvSpPr txBox="1">
            <a:spLocks noGrp="1"/>
          </p:cNvSpPr>
          <p:nvPr/>
        </p:nvSpPr>
        <p:spPr>
          <a:xfrm>
            <a:off x="451994" y="1231033"/>
            <a:ext cx="8520599" cy="5811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rtl val="0"/>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9pPr>
          </a:lstStyle>
          <a:p>
            <a:pPr marL="457200" indent="-381000">
              <a:buClr>
                <a:srgbClr val="000000"/>
              </a:buClr>
              <a:buSzPct val="120000"/>
              <a:buChar char="●"/>
            </a:pPr>
            <a:r>
              <a:rPr lang="en-US" altLang="zh-CN" kern="1200" dirty="0">
                <a:solidFill>
                  <a:schemeClr val="tx1"/>
                </a:solidFill>
              </a:rPr>
              <a:t>Challenge 3: How to efficiently obtain the significant (</a:t>
            </a:r>
            <a:r>
              <a:rPr lang="zh-CN" altLang="en-US" kern="1200" dirty="0">
                <a:solidFill>
                  <a:schemeClr val="tx1"/>
                </a:solidFill>
              </a:rPr>
              <a:t>𝛼</a:t>
            </a:r>
            <a:r>
              <a:rPr lang="en-US" altLang="zh-CN" kern="1200" dirty="0">
                <a:solidFill>
                  <a:schemeClr val="tx1"/>
                </a:solidFill>
              </a:rPr>
              <a:t>,</a:t>
            </a:r>
            <a:r>
              <a:rPr lang="zh-CN" altLang="en-US" kern="1200" dirty="0">
                <a:solidFill>
                  <a:schemeClr val="tx1"/>
                </a:solidFill>
              </a:rPr>
              <a:t>𝛽</a:t>
            </a:r>
            <a:r>
              <a:rPr lang="en-US" altLang="zh-CN" kern="1200" dirty="0">
                <a:solidFill>
                  <a:schemeClr val="tx1"/>
                </a:solidFill>
              </a:rPr>
              <a:t>)-community from the (</a:t>
            </a:r>
            <a:r>
              <a:rPr lang="zh-CN" altLang="en-US" kern="1200" dirty="0">
                <a:solidFill>
                  <a:schemeClr val="tx1"/>
                </a:solidFill>
              </a:rPr>
              <a:t>𝛼</a:t>
            </a:r>
            <a:r>
              <a:rPr lang="en-US" altLang="zh-CN" kern="1200" dirty="0">
                <a:solidFill>
                  <a:schemeClr val="tx1"/>
                </a:solidFill>
              </a:rPr>
              <a:t>,</a:t>
            </a:r>
            <a:r>
              <a:rPr lang="zh-CN" altLang="en-US" kern="1200" dirty="0">
                <a:solidFill>
                  <a:schemeClr val="tx1"/>
                </a:solidFill>
              </a:rPr>
              <a:t>𝛽</a:t>
            </a:r>
            <a:r>
              <a:rPr lang="en-US" altLang="zh-CN" kern="1200" dirty="0">
                <a:solidFill>
                  <a:schemeClr val="tx1"/>
                </a:solidFill>
              </a:rPr>
              <a:t>)-community of a query vertex.</a:t>
            </a:r>
          </a:p>
        </p:txBody>
      </p:sp>
    </p:spTree>
    <p:extLst>
      <p:ext uri="{BB962C8B-B14F-4D97-AF65-F5344CB8AC3E}">
        <p14:creationId xmlns:p14="http://schemas.microsoft.com/office/powerpoint/2010/main" val="114747744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168613"/>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solidFill>
                  <a:srgbClr val="000000"/>
                </a:solidFill>
              </a:rPr>
              <a:t>SCS-Peel</a:t>
            </a:r>
            <a:endParaRPr lang="en" altLang="zh-CN" dirty="0">
              <a:solidFill>
                <a:srgbClr val="000000"/>
              </a:solidFill>
            </a:endParaRPr>
          </a:p>
        </p:txBody>
      </p:sp>
      <p:sp>
        <p:nvSpPr>
          <p:cNvPr id="2" name="灯片编号占位符 1">
            <a:extLst>
              <a:ext uri="{FF2B5EF4-FFF2-40B4-BE49-F238E27FC236}">
                <a16:creationId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pic>
        <p:nvPicPr>
          <p:cNvPr id="6" name="Shape 63">
            <a:extLst>
              <a:ext uri="{FF2B5EF4-FFF2-40B4-BE49-F238E27FC236}">
                <a16:creationId xmlns:a16="http://schemas.microsoft.com/office/drawing/2014/main" id="{6F919C91-0153-4C05-93B9-85E55CDE020C}"/>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8" name="矩形 7">
            <a:extLst>
              <a:ext uri="{FF2B5EF4-FFF2-40B4-BE49-F238E27FC236}">
                <a16:creationId xmlns:a16="http://schemas.microsoft.com/office/drawing/2014/main" id="{A4212544-9C64-4FD4-88ED-E37F22435A30}"/>
              </a:ext>
            </a:extLst>
          </p:cNvPr>
          <p:cNvSpPr/>
          <p:nvPr/>
        </p:nvSpPr>
        <p:spPr>
          <a:xfrm>
            <a:off x="4370510" y="2599948"/>
            <a:ext cx="32766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D4512371-48F3-4453-BD29-71DF6047EC17}"/>
              </a:ext>
            </a:extLst>
          </p:cNvPr>
          <p:cNvSpPr/>
          <p:nvPr/>
        </p:nvSpPr>
        <p:spPr>
          <a:xfrm>
            <a:off x="4451462" y="3657911"/>
            <a:ext cx="17023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DC74413B-AC01-4FEC-9062-9371ACC0A516}"/>
              </a:ext>
            </a:extLst>
          </p:cNvPr>
          <p:cNvPicPr>
            <a:picLocks noChangeAspect="1"/>
          </p:cNvPicPr>
          <p:nvPr/>
        </p:nvPicPr>
        <p:blipFill rotWithShape="1">
          <a:blip r:embed="rId4"/>
          <a:srcRect t="6343" b="1"/>
          <a:stretch/>
        </p:blipFill>
        <p:spPr>
          <a:xfrm>
            <a:off x="2087618" y="4239392"/>
            <a:ext cx="2430963" cy="197337"/>
          </a:xfrm>
          <a:prstGeom prst="rect">
            <a:avLst/>
          </a:prstGeom>
        </p:spPr>
      </p:pic>
      <p:pic>
        <p:nvPicPr>
          <p:cNvPr id="11" name="图片 10">
            <a:extLst>
              <a:ext uri="{FF2B5EF4-FFF2-40B4-BE49-F238E27FC236}">
                <a16:creationId xmlns:a16="http://schemas.microsoft.com/office/drawing/2014/main" id="{2C61E9A5-022A-404A-87DA-EE284D23EC9E}"/>
              </a:ext>
            </a:extLst>
          </p:cNvPr>
          <p:cNvPicPr>
            <a:picLocks noChangeAspect="1"/>
          </p:cNvPicPr>
          <p:nvPr/>
        </p:nvPicPr>
        <p:blipFill>
          <a:blip r:embed="rId5"/>
          <a:stretch>
            <a:fillRect/>
          </a:stretch>
        </p:blipFill>
        <p:spPr>
          <a:xfrm>
            <a:off x="2177964" y="4563837"/>
            <a:ext cx="1164665" cy="204758"/>
          </a:xfrm>
          <a:prstGeom prst="rect">
            <a:avLst/>
          </a:prstGeom>
        </p:spPr>
      </p:pic>
      <p:cxnSp>
        <p:nvCxnSpPr>
          <p:cNvPr id="253" name="直接连接符 252">
            <a:extLst>
              <a:ext uri="{FF2B5EF4-FFF2-40B4-BE49-F238E27FC236}">
                <a16:creationId xmlns:a16="http://schemas.microsoft.com/office/drawing/2014/main" id="{186AD650-A87C-4316-9467-92037E4AEA73}"/>
              </a:ext>
            </a:extLst>
          </p:cNvPr>
          <p:cNvCxnSpPr>
            <a:cxnSpLocks/>
            <a:stCxn id="265" idx="4"/>
            <a:endCxn id="264" idx="0"/>
          </p:cNvCxnSpPr>
          <p:nvPr/>
        </p:nvCxnSpPr>
        <p:spPr>
          <a:xfrm flipH="1">
            <a:off x="3768372" y="2265457"/>
            <a:ext cx="253724" cy="1125376"/>
          </a:xfrm>
          <a:prstGeom prst="line">
            <a:avLst/>
          </a:prstGeom>
          <a:ln/>
        </p:spPr>
        <p:style>
          <a:lnRef idx="1">
            <a:schemeClr val="dk1"/>
          </a:lnRef>
          <a:fillRef idx="0">
            <a:schemeClr val="dk1"/>
          </a:fillRef>
          <a:effectRef idx="0">
            <a:schemeClr val="dk1"/>
          </a:effectRef>
          <a:fontRef idx="minor">
            <a:schemeClr val="tx1"/>
          </a:fontRef>
        </p:style>
      </p:cxnSp>
      <p:cxnSp>
        <p:nvCxnSpPr>
          <p:cNvPr id="254" name="直接连接符 253">
            <a:extLst>
              <a:ext uri="{FF2B5EF4-FFF2-40B4-BE49-F238E27FC236}">
                <a16:creationId xmlns:a16="http://schemas.microsoft.com/office/drawing/2014/main" id="{584191B0-747A-432C-8326-4E43A4904B51}"/>
              </a:ext>
            </a:extLst>
          </p:cNvPr>
          <p:cNvCxnSpPr>
            <a:cxnSpLocks/>
            <a:stCxn id="265" idx="4"/>
            <a:endCxn id="268" idx="0"/>
          </p:cNvCxnSpPr>
          <p:nvPr/>
        </p:nvCxnSpPr>
        <p:spPr>
          <a:xfrm>
            <a:off x="4022096" y="2265457"/>
            <a:ext cx="453476" cy="1123814"/>
          </a:xfrm>
          <a:prstGeom prst="line">
            <a:avLst/>
          </a:prstGeom>
          <a:ln/>
        </p:spPr>
        <p:style>
          <a:lnRef idx="1">
            <a:schemeClr val="dk1"/>
          </a:lnRef>
          <a:fillRef idx="0">
            <a:schemeClr val="dk1"/>
          </a:fillRef>
          <a:effectRef idx="0">
            <a:schemeClr val="dk1"/>
          </a:effectRef>
          <a:fontRef idx="minor">
            <a:schemeClr val="tx1"/>
          </a:fontRef>
        </p:style>
      </p:cxnSp>
      <p:cxnSp>
        <p:nvCxnSpPr>
          <p:cNvPr id="255" name="直接连接符 254">
            <a:extLst>
              <a:ext uri="{FF2B5EF4-FFF2-40B4-BE49-F238E27FC236}">
                <a16:creationId xmlns:a16="http://schemas.microsoft.com/office/drawing/2014/main" id="{9627924B-D9FD-4C7B-A39F-CD04AE5F9A65}"/>
              </a:ext>
            </a:extLst>
          </p:cNvPr>
          <p:cNvCxnSpPr>
            <a:cxnSpLocks/>
            <a:stCxn id="265" idx="4"/>
            <a:endCxn id="269" idx="0"/>
          </p:cNvCxnSpPr>
          <p:nvPr/>
        </p:nvCxnSpPr>
        <p:spPr>
          <a:xfrm>
            <a:off x="4022096" y="2265457"/>
            <a:ext cx="1158535" cy="1124310"/>
          </a:xfrm>
          <a:prstGeom prst="line">
            <a:avLst/>
          </a:prstGeom>
          <a:ln/>
        </p:spPr>
        <p:style>
          <a:lnRef idx="1">
            <a:schemeClr val="dk1"/>
          </a:lnRef>
          <a:fillRef idx="0">
            <a:schemeClr val="dk1"/>
          </a:fillRef>
          <a:effectRef idx="0">
            <a:schemeClr val="dk1"/>
          </a:effectRef>
          <a:fontRef idx="minor">
            <a:schemeClr val="tx1"/>
          </a:fontRef>
        </p:style>
      </p:cxnSp>
      <p:cxnSp>
        <p:nvCxnSpPr>
          <p:cNvPr id="256" name="直接连接符 255">
            <a:extLst>
              <a:ext uri="{FF2B5EF4-FFF2-40B4-BE49-F238E27FC236}">
                <a16:creationId xmlns:a16="http://schemas.microsoft.com/office/drawing/2014/main" id="{76060FED-592B-4CE2-A524-580A327B2D04}"/>
              </a:ext>
            </a:extLst>
          </p:cNvPr>
          <p:cNvCxnSpPr>
            <a:cxnSpLocks/>
            <a:stCxn id="266" idx="4"/>
            <a:endCxn id="268" idx="0"/>
          </p:cNvCxnSpPr>
          <p:nvPr/>
        </p:nvCxnSpPr>
        <p:spPr>
          <a:xfrm flipH="1">
            <a:off x="4475572" y="2265435"/>
            <a:ext cx="233599" cy="1123836"/>
          </a:xfrm>
          <a:prstGeom prst="line">
            <a:avLst/>
          </a:prstGeom>
          <a:ln/>
        </p:spPr>
        <p:style>
          <a:lnRef idx="1">
            <a:schemeClr val="dk1"/>
          </a:lnRef>
          <a:fillRef idx="0">
            <a:schemeClr val="dk1"/>
          </a:fillRef>
          <a:effectRef idx="0">
            <a:schemeClr val="dk1"/>
          </a:effectRef>
          <a:fontRef idx="minor">
            <a:schemeClr val="tx1"/>
          </a:fontRef>
        </p:style>
      </p:cxnSp>
      <p:cxnSp>
        <p:nvCxnSpPr>
          <p:cNvPr id="257" name="直接连接符 256">
            <a:extLst>
              <a:ext uri="{FF2B5EF4-FFF2-40B4-BE49-F238E27FC236}">
                <a16:creationId xmlns:a16="http://schemas.microsoft.com/office/drawing/2014/main" id="{B57BD7DF-B2BA-4543-8FC4-967AEA932051}"/>
              </a:ext>
            </a:extLst>
          </p:cNvPr>
          <p:cNvCxnSpPr>
            <a:cxnSpLocks/>
            <a:stCxn id="266" idx="4"/>
            <a:endCxn id="269" idx="0"/>
          </p:cNvCxnSpPr>
          <p:nvPr/>
        </p:nvCxnSpPr>
        <p:spPr>
          <a:xfrm>
            <a:off x="4709171" y="2265435"/>
            <a:ext cx="471460" cy="1124332"/>
          </a:xfrm>
          <a:prstGeom prst="line">
            <a:avLst/>
          </a:prstGeom>
          <a:ln/>
        </p:spPr>
        <p:style>
          <a:lnRef idx="1">
            <a:schemeClr val="dk1"/>
          </a:lnRef>
          <a:fillRef idx="0">
            <a:schemeClr val="dk1"/>
          </a:fillRef>
          <a:effectRef idx="0">
            <a:schemeClr val="dk1"/>
          </a:effectRef>
          <a:fontRef idx="minor">
            <a:schemeClr val="tx1"/>
          </a:fontRef>
        </p:style>
      </p:cxnSp>
      <p:cxnSp>
        <p:nvCxnSpPr>
          <p:cNvPr id="258" name="直接连接符 257">
            <a:extLst>
              <a:ext uri="{FF2B5EF4-FFF2-40B4-BE49-F238E27FC236}">
                <a16:creationId xmlns:a16="http://schemas.microsoft.com/office/drawing/2014/main" id="{81944BDB-5EDE-422D-A270-01DD9F87CBAC}"/>
              </a:ext>
            </a:extLst>
          </p:cNvPr>
          <p:cNvCxnSpPr>
            <a:cxnSpLocks/>
            <a:stCxn id="267" idx="4"/>
          </p:cNvCxnSpPr>
          <p:nvPr/>
        </p:nvCxnSpPr>
        <p:spPr>
          <a:xfrm flipH="1">
            <a:off x="3768372" y="2262922"/>
            <a:ext cx="1625913" cy="1124622"/>
          </a:xfrm>
          <a:prstGeom prst="line">
            <a:avLst/>
          </a:prstGeom>
          <a:ln/>
        </p:spPr>
        <p:style>
          <a:lnRef idx="1">
            <a:schemeClr val="dk1"/>
          </a:lnRef>
          <a:fillRef idx="0">
            <a:schemeClr val="dk1"/>
          </a:fillRef>
          <a:effectRef idx="0">
            <a:schemeClr val="dk1"/>
          </a:effectRef>
          <a:fontRef idx="minor">
            <a:schemeClr val="tx1"/>
          </a:fontRef>
        </p:style>
      </p:cxnSp>
      <p:cxnSp>
        <p:nvCxnSpPr>
          <p:cNvPr id="259" name="直接连接符 258">
            <a:extLst>
              <a:ext uri="{FF2B5EF4-FFF2-40B4-BE49-F238E27FC236}">
                <a16:creationId xmlns:a16="http://schemas.microsoft.com/office/drawing/2014/main" id="{02298D31-9BE0-4745-AD7D-634E39648E9D}"/>
              </a:ext>
            </a:extLst>
          </p:cNvPr>
          <p:cNvCxnSpPr>
            <a:cxnSpLocks/>
            <a:stCxn id="267" idx="4"/>
            <a:endCxn id="268" idx="0"/>
          </p:cNvCxnSpPr>
          <p:nvPr/>
        </p:nvCxnSpPr>
        <p:spPr>
          <a:xfrm flipH="1">
            <a:off x="4475572" y="2262922"/>
            <a:ext cx="918713" cy="1126348"/>
          </a:xfrm>
          <a:prstGeom prst="line">
            <a:avLst/>
          </a:prstGeom>
          <a:ln/>
        </p:spPr>
        <p:style>
          <a:lnRef idx="1">
            <a:schemeClr val="dk1"/>
          </a:lnRef>
          <a:fillRef idx="0">
            <a:schemeClr val="dk1"/>
          </a:fillRef>
          <a:effectRef idx="0">
            <a:schemeClr val="dk1"/>
          </a:effectRef>
          <a:fontRef idx="minor">
            <a:schemeClr val="tx1"/>
          </a:fontRef>
        </p:style>
      </p:cxnSp>
      <p:cxnSp>
        <p:nvCxnSpPr>
          <p:cNvPr id="260" name="直接连接符 259">
            <a:extLst>
              <a:ext uri="{FF2B5EF4-FFF2-40B4-BE49-F238E27FC236}">
                <a16:creationId xmlns:a16="http://schemas.microsoft.com/office/drawing/2014/main" id="{63B152EB-EF11-40C8-BD56-42D868A29E08}"/>
              </a:ext>
            </a:extLst>
          </p:cNvPr>
          <p:cNvCxnSpPr>
            <a:cxnSpLocks/>
            <a:stCxn id="267" idx="4"/>
            <a:endCxn id="269" idx="0"/>
          </p:cNvCxnSpPr>
          <p:nvPr/>
        </p:nvCxnSpPr>
        <p:spPr>
          <a:xfrm flipH="1">
            <a:off x="5180632" y="2262922"/>
            <a:ext cx="213654" cy="1126844"/>
          </a:xfrm>
          <a:prstGeom prst="line">
            <a:avLst/>
          </a:prstGeom>
          <a:ln/>
        </p:spPr>
        <p:style>
          <a:lnRef idx="1">
            <a:schemeClr val="dk1"/>
          </a:lnRef>
          <a:fillRef idx="0">
            <a:schemeClr val="dk1"/>
          </a:fillRef>
          <a:effectRef idx="0">
            <a:schemeClr val="dk1"/>
          </a:effectRef>
          <a:fontRef idx="minor">
            <a:schemeClr val="tx1"/>
          </a:fontRef>
        </p:style>
      </p:cxnSp>
      <p:cxnSp>
        <p:nvCxnSpPr>
          <p:cNvPr id="261" name="直接连接符 260">
            <a:extLst>
              <a:ext uri="{FF2B5EF4-FFF2-40B4-BE49-F238E27FC236}">
                <a16:creationId xmlns:a16="http://schemas.microsoft.com/office/drawing/2014/main" id="{CA4F9C74-7D19-432C-A721-96D5A9491A27}"/>
              </a:ext>
            </a:extLst>
          </p:cNvPr>
          <p:cNvCxnSpPr>
            <a:cxnSpLocks/>
            <a:stCxn id="265" idx="4"/>
            <a:endCxn id="270" idx="0"/>
          </p:cNvCxnSpPr>
          <p:nvPr/>
        </p:nvCxnSpPr>
        <p:spPr>
          <a:xfrm>
            <a:off x="4022096" y="2265457"/>
            <a:ext cx="1856063" cy="1125376"/>
          </a:xfrm>
          <a:prstGeom prst="line">
            <a:avLst/>
          </a:prstGeom>
          <a:ln/>
        </p:spPr>
        <p:style>
          <a:lnRef idx="1">
            <a:schemeClr val="dk1"/>
          </a:lnRef>
          <a:fillRef idx="0">
            <a:schemeClr val="dk1"/>
          </a:fillRef>
          <a:effectRef idx="0">
            <a:schemeClr val="dk1"/>
          </a:effectRef>
          <a:fontRef idx="minor">
            <a:schemeClr val="tx1"/>
          </a:fontRef>
        </p:style>
      </p:cxnSp>
      <p:cxnSp>
        <p:nvCxnSpPr>
          <p:cNvPr id="262" name="直接连接符 261">
            <a:extLst>
              <a:ext uri="{FF2B5EF4-FFF2-40B4-BE49-F238E27FC236}">
                <a16:creationId xmlns:a16="http://schemas.microsoft.com/office/drawing/2014/main" id="{DF1329EA-3B92-4D83-8E0B-8034F2A40E37}"/>
              </a:ext>
            </a:extLst>
          </p:cNvPr>
          <p:cNvCxnSpPr>
            <a:cxnSpLocks/>
            <a:stCxn id="266" idx="4"/>
            <a:endCxn id="264" idx="0"/>
          </p:cNvCxnSpPr>
          <p:nvPr/>
        </p:nvCxnSpPr>
        <p:spPr>
          <a:xfrm flipH="1">
            <a:off x="3768372" y="2265435"/>
            <a:ext cx="940799" cy="1125398"/>
          </a:xfrm>
          <a:prstGeom prst="line">
            <a:avLst/>
          </a:prstGeom>
          <a:ln/>
        </p:spPr>
        <p:style>
          <a:lnRef idx="1">
            <a:schemeClr val="dk1"/>
          </a:lnRef>
          <a:fillRef idx="0">
            <a:schemeClr val="dk1"/>
          </a:fillRef>
          <a:effectRef idx="0">
            <a:schemeClr val="dk1"/>
          </a:effectRef>
          <a:fontRef idx="minor">
            <a:schemeClr val="tx1"/>
          </a:fontRef>
        </p:style>
      </p:cxnSp>
      <p:cxnSp>
        <p:nvCxnSpPr>
          <p:cNvPr id="263" name="直接连接符 262">
            <a:extLst>
              <a:ext uri="{FF2B5EF4-FFF2-40B4-BE49-F238E27FC236}">
                <a16:creationId xmlns:a16="http://schemas.microsoft.com/office/drawing/2014/main" id="{FE0C6365-73F5-46F9-986B-93E8AD29320A}"/>
              </a:ext>
            </a:extLst>
          </p:cNvPr>
          <p:cNvCxnSpPr>
            <a:cxnSpLocks/>
            <a:stCxn id="271" idx="4"/>
            <a:endCxn id="264" idx="0"/>
          </p:cNvCxnSpPr>
          <p:nvPr/>
        </p:nvCxnSpPr>
        <p:spPr>
          <a:xfrm flipH="1">
            <a:off x="3768372" y="2265146"/>
            <a:ext cx="2293544" cy="1125687"/>
          </a:xfrm>
          <a:prstGeom prst="line">
            <a:avLst/>
          </a:prstGeom>
          <a:ln/>
        </p:spPr>
        <p:style>
          <a:lnRef idx="1">
            <a:schemeClr val="dk1"/>
          </a:lnRef>
          <a:fillRef idx="0">
            <a:schemeClr val="dk1"/>
          </a:fillRef>
          <a:effectRef idx="0">
            <a:schemeClr val="dk1"/>
          </a:effectRef>
          <a:fontRef idx="minor">
            <a:schemeClr val="tx1"/>
          </a:fontRef>
        </p:style>
      </p:cxnSp>
      <p:sp>
        <p:nvSpPr>
          <p:cNvPr id="264" name="椭圆 263">
            <a:extLst>
              <a:ext uri="{FF2B5EF4-FFF2-40B4-BE49-F238E27FC236}">
                <a16:creationId xmlns:a16="http://schemas.microsoft.com/office/drawing/2014/main" id="{F2D3F68E-502F-415D-8FD4-BF24A9BC4BFE}"/>
              </a:ext>
            </a:extLst>
          </p:cNvPr>
          <p:cNvSpPr/>
          <p:nvPr/>
        </p:nvSpPr>
        <p:spPr>
          <a:xfrm>
            <a:off x="3642403" y="3390833"/>
            <a:ext cx="251938" cy="251938"/>
          </a:xfrm>
          <a:prstGeom prst="ellipse">
            <a:avLst/>
          </a:prstGeom>
          <a:solidFill>
            <a:srgbClr val="E7E6E6"/>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5" name="椭圆 264">
            <a:extLst>
              <a:ext uri="{FF2B5EF4-FFF2-40B4-BE49-F238E27FC236}">
                <a16:creationId xmlns:a16="http://schemas.microsoft.com/office/drawing/2014/main" id="{A4FD7104-8AD7-4549-8620-F53514B1CB7D}"/>
              </a:ext>
            </a:extLst>
          </p:cNvPr>
          <p:cNvSpPr/>
          <p:nvPr/>
        </p:nvSpPr>
        <p:spPr>
          <a:xfrm>
            <a:off x="3896127" y="2013519"/>
            <a:ext cx="251938" cy="251938"/>
          </a:xfrm>
          <a:prstGeom prst="ellipse">
            <a:avLst/>
          </a:prstGeom>
          <a:solidFill>
            <a:sysClr val="window" lastClr="FFFFFF">
              <a:alpha val="50196"/>
            </a:sys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6" name="椭圆 265">
            <a:extLst>
              <a:ext uri="{FF2B5EF4-FFF2-40B4-BE49-F238E27FC236}">
                <a16:creationId xmlns:a16="http://schemas.microsoft.com/office/drawing/2014/main" id="{426FD7E3-424C-4B08-9A4E-F8F2ED3A820E}"/>
              </a:ext>
            </a:extLst>
          </p:cNvPr>
          <p:cNvSpPr/>
          <p:nvPr/>
        </p:nvSpPr>
        <p:spPr>
          <a:xfrm>
            <a:off x="4583202" y="2013497"/>
            <a:ext cx="251938" cy="251938"/>
          </a:xfrm>
          <a:prstGeom prst="ellipse">
            <a:avLst/>
          </a:prstGeom>
          <a:solidFill>
            <a:sysClr val="window" lastClr="FFFFFF">
              <a:alpha val="50196"/>
            </a:sys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7" name="椭圆 266">
            <a:extLst>
              <a:ext uri="{FF2B5EF4-FFF2-40B4-BE49-F238E27FC236}">
                <a16:creationId xmlns:a16="http://schemas.microsoft.com/office/drawing/2014/main" id="{513EB81C-90F4-4C5D-8FD6-F735484A8A0E}"/>
              </a:ext>
            </a:extLst>
          </p:cNvPr>
          <p:cNvSpPr/>
          <p:nvPr/>
        </p:nvSpPr>
        <p:spPr>
          <a:xfrm>
            <a:off x="5268317" y="2010984"/>
            <a:ext cx="251938" cy="251938"/>
          </a:xfrm>
          <a:prstGeom prst="ellipse">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8" name="椭圆 267">
            <a:extLst>
              <a:ext uri="{FF2B5EF4-FFF2-40B4-BE49-F238E27FC236}">
                <a16:creationId xmlns:a16="http://schemas.microsoft.com/office/drawing/2014/main" id="{4A950583-492A-4F78-A183-11C3205A774F}"/>
              </a:ext>
            </a:extLst>
          </p:cNvPr>
          <p:cNvSpPr/>
          <p:nvPr/>
        </p:nvSpPr>
        <p:spPr>
          <a:xfrm>
            <a:off x="4349603" y="3389271"/>
            <a:ext cx="251938" cy="251938"/>
          </a:xfrm>
          <a:prstGeom prst="ellipse">
            <a:avLst/>
          </a:prstGeom>
          <a:solidFill>
            <a:srgbClr val="E7E6E6"/>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9" name="椭圆 268">
            <a:extLst>
              <a:ext uri="{FF2B5EF4-FFF2-40B4-BE49-F238E27FC236}">
                <a16:creationId xmlns:a16="http://schemas.microsoft.com/office/drawing/2014/main" id="{A92A1107-7DE9-4E52-AC36-E646A983A206}"/>
              </a:ext>
            </a:extLst>
          </p:cNvPr>
          <p:cNvSpPr/>
          <p:nvPr/>
        </p:nvSpPr>
        <p:spPr>
          <a:xfrm>
            <a:off x="5054663" y="3389767"/>
            <a:ext cx="251938" cy="251938"/>
          </a:xfrm>
          <a:prstGeom prst="ellipse">
            <a:avLst/>
          </a:prstGeom>
          <a:solidFill>
            <a:srgbClr val="E7E6E6"/>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70" name="椭圆 269">
            <a:extLst>
              <a:ext uri="{FF2B5EF4-FFF2-40B4-BE49-F238E27FC236}">
                <a16:creationId xmlns:a16="http://schemas.microsoft.com/office/drawing/2014/main" id="{44522902-05A6-41CE-923D-96B00F3CBB67}"/>
              </a:ext>
            </a:extLst>
          </p:cNvPr>
          <p:cNvSpPr/>
          <p:nvPr/>
        </p:nvSpPr>
        <p:spPr>
          <a:xfrm>
            <a:off x="5752190" y="3390833"/>
            <a:ext cx="251938" cy="251938"/>
          </a:xfrm>
          <a:prstGeom prst="ellipse">
            <a:avLst/>
          </a:prstGeom>
          <a:solidFill>
            <a:srgbClr val="E7E6E6"/>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71" name="椭圆 270">
            <a:extLst>
              <a:ext uri="{FF2B5EF4-FFF2-40B4-BE49-F238E27FC236}">
                <a16:creationId xmlns:a16="http://schemas.microsoft.com/office/drawing/2014/main" id="{1FB9CD1F-90A2-4165-BBAF-835780D23A0D}"/>
              </a:ext>
            </a:extLst>
          </p:cNvPr>
          <p:cNvSpPr/>
          <p:nvPr/>
        </p:nvSpPr>
        <p:spPr>
          <a:xfrm>
            <a:off x="5935947" y="2013208"/>
            <a:ext cx="251938" cy="251938"/>
          </a:xfrm>
          <a:prstGeom prst="ellipse">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72" name="矩形 271">
            <a:extLst>
              <a:ext uri="{FF2B5EF4-FFF2-40B4-BE49-F238E27FC236}">
                <a16:creationId xmlns:a16="http://schemas.microsoft.com/office/drawing/2014/main" id="{2FDB4494-DD35-412B-921B-7779CFDEF42C}"/>
              </a:ext>
            </a:extLst>
          </p:cNvPr>
          <p:cNvSpPr/>
          <p:nvPr/>
        </p:nvSpPr>
        <p:spPr>
          <a:xfrm>
            <a:off x="3845275" y="1604992"/>
            <a:ext cx="470895" cy="461665"/>
          </a:xfrm>
          <a:prstGeom prst="rect">
            <a:avLst/>
          </a:prstGeom>
        </p:spPr>
        <p:txBody>
          <a:bodyPr wrap="square">
            <a:spAutoFit/>
          </a:bodyPr>
          <a:lstStyle/>
          <a:p>
            <a:r>
              <a:rPr lang="en-US" altLang="zh-CN" sz="24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u</a:t>
            </a:r>
            <a:r>
              <a:rPr lang="en-US" altLang="zh-CN" sz="12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endParaRPr lang="zh-CN" altLang="en-US" sz="18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3" name="矩形 272">
            <a:extLst>
              <a:ext uri="{FF2B5EF4-FFF2-40B4-BE49-F238E27FC236}">
                <a16:creationId xmlns:a16="http://schemas.microsoft.com/office/drawing/2014/main" id="{530DD835-B6AF-44D8-BD07-72230D13BB23}"/>
              </a:ext>
            </a:extLst>
          </p:cNvPr>
          <p:cNvSpPr/>
          <p:nvPr/>
        </p:nvSpPr>
        <p:spPr>
          <a:xfrm>
            <a:off x="4519058" y="1603463"/>
            <a:ext cx="448868" cy="461665"/>
          </a:xfrm>
          <a:prstGeom prst="rect">
            <a:avLst/>
          </a:prstGeom>
        </p:spPr>
        <p:txBody>
          <a:bodyPr wrap="square">
            <a:spAutoFit/>
          </a:bodyPr>
          <a:lstStyle/>
          <a:p>
            <a:r>
              <a:rPr lang="en-US" altLang="zh-CN" sz="24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u</a:t>
            </a:r>
            <a:r>
              <a:rPr lang="en-US" altLang="zh-CN" sz="12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endParaRPr lang="zh-CN" altLang="en-US" sz="18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4" name="矩形 273">
            <a:extLst>
              <a:ext uri="{FF2B5EF4-FFF2-40B4-BE49-F238E27FC236}">
                <a16:creationId xmlns:a16="http://schemas.microsoft.com/office/drawing/2014/main" id="{8CE9CFE0-D214-4E8E-B568-F5CEA857A7CB}"/>
              </a:ext>
            </a:extLst>
          </p:cNvPr>
          <p:cNvSpPr/>
          <p:nvPr/>
        </p:nvSpPr>
        <p:spPr>
          <a:xfrm>
            <a:off x="5199748" y="1604733"/>
            <a:ext cx="448261" cy="461665"/>
          </a:xfrm>
          <a:prstGeom prst="rect">
            <a:avLst/>
          </a:prstGeom>
        </p:spPr>
        <p:txBody>
          <a:bodyPr wrap="square">
            <a:spAutoFit/>
          </a:bodyPr>
          <a:lstStyle/>
          <a:p>
            <a:r>
              <a:rPr lang="en-US" altLang="zh-CN" sz="24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u</a:t>
            </a:r>
            <a:r>
              <a:rPr lang="en-US" altLang="zh-CN" sz="12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3</a:t>
            </a:r>
            <a:endParaRPr lang="zh-CN" altLang="en-US" sz="18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5" name="矩形 274">
            <a:extLst>
              <a:ext uri="{FF2B5EF4-FFF2-40B4-BE49-F238E27FC236}">
                <a16:creationId xmlns:a16="http://schemas.microsoft.com/office/drawing/2014/main" id="{CD54BA9E-9CB0-4240-BE77-7302027B0816}"/>
              </a:ext>
            </a:extLst>
          </p:cNvPr>
          <p:cNvSpPr/>
          <p:nvPr/>
        </p:nvSpPr>
        <p:spPr>
          <a:xfrm>
            <a:off x="5874244" y="1603662"/>
            <a:ext cx="448261" cy="461665"/>
          </a:xfrm>
          <a:prstGeom prst="rect">
            <a:avLst/>
          </a:prstGeom>
        </p:spPr>
        <p:txBody>
          <a:bodyPr wrap="square">
            <a:spAutoFit/>
          </a:bodyPr>
          <a:lstStyle/>
          <a:p>
            <a:r>
              <a:rPr lang="en-US" altLang="zh-CN" sz="24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u</a:t>
            </a:r>
            <a:r>
              <a:rPr lang="en-US" altLang="zh-CN" sz="12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4</a:t>
            </a:r>
            <a:endParaRPr lang="zh-CN" altLang="en-US" sz="18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6" name="矩形 275">
            <a:extLst>
              <a:ext uri="{FF2B5EF4-FFF2-40B4-BE49-F238E27FC236}">
                <a16:creationId xmlns:a16="http://schemas.microsoft.com/office/drawing/2014/main" id="{0CD60416-621D-4E2A-A534-B062F5A3A54B}"/>
              </a:ext>
            </a:extLst>
          </p:cNvPr>
          <p:cNvSpPr/>
          <p:nvPr/>
        </p:nvSpPr>
        <p:spPr>
          <a:xfrm>
            <a:off x="3624570" y="3519716"/>
            <a:ext cx="406968" cy="461665"/>
          </a:xfrm>
          <a:prstGeom prst="rect">
            <a:avLst/>
          </a:prstGeom>
        </p:spPr>
        <p:txBody>
          <a:bodyPr wrap="square">
            <a:spAutoFit/>
          </a:bodyPr>
          <a:lstStyle/>
          <a:p>
            <a:r>
              <a:rPr lang="en-US" altLang="zh-CN" sz="24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v</a:t>
            </a:r>
            <a:r>
              <a:rPr lang="en-US" altLang="zh-CN" sz="12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endParaRPr lang="zh-CN" altLang="en-US" sz="18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7" name="矩形 276">
            <a:extLst>
              <a:ext uri="{FF2B5EF4-FFF2-40B4-BE49-F238E27FC236}">
                <a16:creationId xmlns:a16="http://schemas.microsoft.com/office/drawing/2014/main" id="{8F095653-47FF-4344-B82A-D224662F178F}"/>
              </a:ext>
            </a:extLst>
          </p:cNvPr>
          <p:cNvSpPr/>
          <p:nvPr/>
        </p:nvSpPr>
        <p:spPr>
          <a:xfrm>
            <a:off x="4316171" y="3517374"/>
            <a:ext cx="406968" cy="461665"/>
          </a:xfrm>
          <a:prstGeom prst="rect">
            <a:avLst/>
          </a:prstGeom>
        </p:spPr>
        <p:txBody>
          <a:bodyPr wrap="square">
            <a:spAutoFit/>
          </a:bodyPr>
          <a:lstStyle/>
          <a:p>
            <a:r>
              <a:rPr lang="en-US" altLang="zh-CN" sz="24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v</a:t>
            </a:r>
            <a:r>
              <a:rPr lang="en-US" altLang="zh-CN" sz="12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endParaRPr lang="zh-CN" altLang="en-US" sz="18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8" name="矩形 277">
            <a:extLst>
              <a:ext uri="{FF2B5EF4-FFF2-40B4-BE49-F238E27FC236}">
                <a16:creationId xmlns:a16="http://schemas.microsoft.com/office/drawing/2014/main" id="{09D67C24-616B-4197-8663-C25BD8662AF5}"/>
              </a:ext>
            </a:extLst>
          </p:cNvPr>
          <p:cNvSpPr/>
          <p:nvPr/>
        </p:nvSpPr>
        <p:spPr>
          <a:xfrm>
            <a:off x="5008740" y="3517374"/>
            <a:ext cx="464898" cy="461665"/>
          </a:xfrm>
          <a:prstGeom prst="rect">
            <a:avLst/>
          </a:prstGeom>
        </p:spPr>
        <p:txBody>
          <a:bodyPr wrap="square">
            <a:spAutoFit/>
          </a:bodyPr>
          <a:lstStyle/>
          <a:p>
            <a:r>
              <a:rPr lang="en-US" altLang="zh-CN" sz="24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v</a:t>
            </a:r>
            <a:r>
              <a:rPr lang="en-US" altLang="zh-CN" sz="12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3</a:t>
            </a:r>
            <a:endParaRPr lang="zh-CN" altLang="en-US" sz="18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9" name="矩形 278">
            <a:extLst>
              <a:ext uri="{FF2B5EF4-FFF2-40B4-BE49-F238E27FC236}">
                <a16:creationId xmlns:a16="http://schemas.microsoft.com/office/drawing/2014/main" id="{5A5DA751-C0EB-4F4F-AC68-841C88FFA721}"/>
              </a:ext>
            </a:extLst>
          </p:cNvPr>
          <p:cNvSpPr/>
          <p:nvPr/>
        </p:nvSpPr>
        <p:spPr>
          <a:xfrm>
            <a:off x="5705497" y="3520468"/>
            <a:ext cx="399460" cy="461665"/>
          </a:xfrm>
          <a:prstGeom prst="rect">
            <a:avLst/>
          </a:prstGeom>
        </p:spPr>
        <p:txBody>
          <a:bodyPr wrap="square">
            <a:spAutoFit/>
          </a:bodyPr>
          <a:lstStyle/>
          <a:p>
            <a:r>
              <a:rPr lang="en-US" altLang="zh-CN" sz="24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v</a:t>
            </a:r>
            <a:r>
              <a:rPr lang="en-US" altLang="zh-CN" sz="12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4</a:t>
            </a:r>
            <a:endParaRPr lang="zh-CN" altLang="en-US" sz="1800" i="1"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80" name="直接连接符 279">
            <a:extLst>
              <a:ext uri="{FF2B5EF4-FFF2-40B4-BE49-F238E27FC236}">
                <a16:creationId xmlns:a16="http://schemas.microsoft.com/office/drawing/2014/main" id="{CCADB34B-A264-44FD-BBE2-1C54B4AC902E}"/>
              </a:ext>
            </a:extLst>
          </p:cNvPr>
          <p:cNvCxnSpPr>
            <a:cxnSpLocks/>
            <a:stCxn id="271" idx="4"/>
            <a:endCxn id="268" idx="0"/>
          </p:cNvCxnSpPr>
          <p:nvPr/>
        </p:nvCxnSpPr>
        <p:spPr>
          <a:xfrm flipH="1">
            <a:off x="4475572" y="2265146"/>
            <a:ext cx="1586343" cy="1124125"/>
          </a:xfrm>
          <a:prstGeom prst="line">
            <a:avLst/>
          </a:prstGeom>
          <a:ln/>
        </p:spPr>
        <p:style>
          <a:lnRef idx="1">
            <a:schemeClr val="dk1"/>
          </a:lnRef>
          <a:fillRef idx="0">
            <a:schemeClr val="dk1"/>
          </a:fillRef>
          <a:effectRef idx="0">
            <a:schemeClr val="dk1"/>
          </a:effectRef>
          <a:fontRef idx="minor">
            <a:schemeClr val="tx1"/>
          </a:fontRef>
        </p:style>
      </p:cxnSp>
      <p:cxnSp>
        <p:nvCxnSpPr>
          <p:cNvPr id="281" name="直接连接符 280">
            <a:extLst>
              <a:ext uri="{FF2B5EF4-FFF2-40B4-BE49-F238E27FC236}">
                <a16:creationId xmlns:a16="http://schemas.microsoft.com/office/drawing/2014/main" id="{3D6A4863-5AA6-4772-A91F-1586DACFEA78}"/>
              </a:ext>
            </a:extLst>
          </p:cNvPr>
          <p:cNvCxnSpPr>
            <a:cxnSpLocks/>
            <a:stCxn id="266" idx="4"/>
            <a:endCxn id="270" idx="0"/>
          </p:cNvCxnSpPr>
          <p:nvPr/>
        </p:nvCxnSpPr>
        <p:spPr>
          <a:xfrm>
            <a:off x="4709171" y="2265435"/>
            <a:ext cx="1168988" cy="1125398"/>
          </a:xfrm>
          <a:prstGeom prst="line">
            <a:avLst/>
          </a:prstGeom>
          <a:ln/>
        </p:spPr>
        <p:style>
          <a:lnRef idx="1">
            <a:schemeClr val="dk1"/>
          </a:lnRef>
          <a:fillRef idx="0">
            <a:schemeClr val="dk1"/>
          </a:fillRef>
          <a:effectRef idx="0">
            <a:schemeClr val="dk1"/>
          </a:effectRef>
          <a:fontRef idx="minor">
            <a:schemeClr val="tx1"/>
          </a:fontRef>
        </p:style>
      </p:cxnSp>
      <p:sp>
        <p:nvSpPr>
          <p:cNvPr id="282" name="文本框 281">
            <a:extLst>
              <a:ext uri="{FF2B5EF4-FFF2-40B4-BE49-F238E27FC236}">
                <a16:creationId xmlns:a16="http://schemas.microsoft.com/office/drawing/2014/main" id="{CB09DF8E-96F4-4ED8-B22F-6F22D4ACEE3A}"/>
              </a:ext>
            </a:extLst>
          </p:cNvPr>
          <p:cNvSpPr txBox="1"/>
          <p:nvPr/>
        </p:nvSpPr>
        <p:spPr>
          <a:xfrm>
            <a:off x="3808094" y="2325172"/>
            <a:ext cx="184978" cy="240316"/>
          </a:xfrm>
          <a:prstGeom prst="rect">
            <a:avLst/>
          </a:prstGeom>
          <a:noFill/>
        </p:spPr>
        <p:txBody>
          <a:bodyPr wrap="square" rtlCol="0">
            <a:spAutoFit/>
          </a:bodyPr>
          <a:lstStyle/>
          <a:p>
            <a:r>
              <a:rPr lang="en-US" altLang="zh-CN" sz="1200"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4</a:t>
            </a:r>
            <a:endParaRPr lang="zh-CN" altLang="en-US" sz="1200"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3" name="文本框 282">
            <a:extLst>
              <a:ext uri="{FF2B5EF4-FFF2-40B4-BE49-F238E27FC236}">
                <a16:creationId xmlns:a16="http://schemas.microsoft.com/office/drawing/2014/main" id="{4B5C69A4-B87B-4A12-8F05-C9DA1BE6A341}"/>
              </a:ext>
            </a:extLst>
          </p:cNvPr>
          <p:cNvSpPr txBox="1"/>
          <p:nvPr/>
        </p:nvSpPr>
        <p:spPr>
          <a:xfrm>
            <a:off x="3929415" y="2330852"/>
            <a:ext cx="184978" cy="240316"/>
          </a:xfrm>
          <a:prstGeom prst="rect">
            <a:avLst/>
          </a:prstGeom>
          <a:noFill/>
        </p:spPr>
        <p:txBody>
          <a:bodyPr wrap="square" rtlCol="0">
            <a:spAutoFit/>
          </a:bodyPr>
          <a:lstStyle/>
          <a:p>
            <a:r>
              <a:rPr lang="en-US" altLang="zh-CN" sz="1200"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3</a:t>
            </a:r>
            <a:endParaRPr lang="zh-CN" altLang="en-US" sz="1200" kern="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4" name="文本框 2">
            <a:extLst>
              <a:ext uri="{FF2B5EF4-FFF2-40B4-BE49-F238E27FC236}">
                <a16:creationId xmlns:a16="http://schemas.microsoft.com/office/drawing/2014/main" id="{504724AC-B52D-4511-B102-65D8DE80FFC6}"/>
              </a:ext>
            </a:extLst>
          </p:cNvPr>
          <p:cNvSpPr txBox="1"/>
          <p:nvPr/>
        </p:nvSpPr>
        <p:spPr>
          <a:xfrm>
            <a:off x="4109227" y="2429245"/>
            <a:ext cx="184978" cy="240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5" name="文本框 2">
            <a:extLst>
              <a:ext uri="{FF2B5EF4-FFF2-40B4-BE49-F238E27FC236}">
                <a16:creationId xmlns:a16="http://schemas.microsoft.com/office/drawing/2014/main" id="{334F5BA1-F160-4396-AED4-78AE86461DF0}"/>
              </a:ext>
            </a:extLst>
          </p:cNvPr>
          <p:cNvSpPr txBox="1"/>
          <p:nvPr/>
        </p:nvSpPr>
        <p:spPr>
          <a:xfrm>
            <a:off x="4205362" y="2264589"/>
            <a:ext cx="199937" cy="240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6" name="文本框 2">
            <a:extLst>
              <a:ext uri="{FF2B5EF4-FFF2-40B4-BE49-F238E27FC236}">
                <a16:creationId xmlns:a16="http://schemas.microsoft.com/office/drawing/2014/main" id="{961D0C21-A5ED-43DC-A773-75D097DE9B4D}"/>
              </a:ext>
            </a:extLst>
          </p:cNvPr>
          <p:cNvSpPr txBox="1"/>
          <p:nvPr/>
        </p:nvSpPr>
        <p:spPr>
          <a:xfrm>
            <a:off x="4361396" y="2319106"/>
            <a:ext cx="302623" cy="240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9</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7" name="文本框 2">
            <a:extLst>
              <a:ext uri="{FF2B5EF4-FFF2-40B4-BE49-F238E27FC236}">
                <a16:creationId xmlns:a16="http://schemas.microsoft.com/office/drawing/2014/main" id="{DBF96E40-29A6-4C56-96E5-FE8A3BF2D5A0}"/>
              </a:ext>
            </a:extLst>
          </p:cNvPr>
          <p:cNvSpPr txBox="1"/>
          <p:nvPr/>
        </p:nvSpPr>
        <p:spPr>
          <a:xfrm>
            <a:off x="4508258" y="2320774"/>
            <a:ext cx="287465" cy="240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8</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8" name="文本框 2">
            <a:extLst>
              <a:ext uri="{FF2B5EF4-FFF2-40B4-BE49-F238E27FC236}">
                <a16:creationId xmlns:a16="http://schemas.microsoft.com/office/drawing/2014/main" id="{2F061835-B5D2-429E-A224-518CF7079E88}"/>
              </a:ext>
            </a:extLst>
          </p:cNvPr>
          <p:cNvSpPr txBox="1"/>
          <p:nvPr/>
        </p:nvSpPr>
        <p:spPr>
          <a:xfrm>
            <a:off x="4620026" y="2372005"/>
            <a:ext cx="292465" cy="240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7</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9" name="文本框 2">
            <a:extLst>
              <a:ext uri="{FF2B5EF4-FFF2-40B4-BE49-F238E27FC236}">
                <a16:creationId xmlns:a16="http://schemas.microsoft.com/office/drawing/2014/main" id="{4E120C9E-A413-465C-8025-406FBA2F383D}"/>
              </a:ext>
            </a:extLst>
          </p:cNvPr>
          <p:cNvSpPr txBox="1"/>
          <p:nvPr/>
        </p:nvSpPr>
        <p:spPr>
          <a:xfrm>
            <a:off x="4755275" y="2236822"/>
            <a:ext cx="292465" cy="240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6</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0" name="文本框 2">
            <a:extLst>
              <a:ext uri="{FF2B5EF4-FFF2-40B4-BE49-F238E27FC236}">
                <a16:creationId xmlns:a16="http://schemas.microsoft.com/office/drawing/2014/main" id="{4C802C8D-FE6E-46AC-84B3-DC0706F566B4}"/>
              </a:ext>
            </a:extLst>
          </p:cNvPr>
          <p:cNvSpPr txBox="1"/>
          <p:nvPr/>
        </p:nvSpPr>
        <p:spPr>
          <a:xfrm>
            <a:off x="4886457" y="2250471"/>
            <a:ext cx="396458"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latin typeface="Times New Roman" panose="02020603050405020304" pitchFamily="18" charset="0"/>
                <a:ea typeface="等线" panose="02010600030101010101" pitchFamily="2" charset="-122"/>
                <a:cs typeface="Times New Roman" panose="02020603050405020304" pitchFamily="18" charset="0"/>
              </a:rPr>
              <a:t>14</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1" name="文本框 2">
            <a:extLst>
              <a:ext uri="{FF2B5EF4-FFF2-40B4-BE49-F238E27FC236}">
                <a16:creationId xmlns:a16="http://schemas.microsoft.com/office/drawing/2014/main" id="{AD1D2BE3-7762-409D-8E42-CB3DF32BD405}"/>
              </a:ext>
            </a:extLst>
          </p:cNvPr>
          <p:cNvSpPr txBox="1"/>
          <p:nvPr/>
        </p:nvSpPr>
        <p:spPr>
          <a:xfrm>
            <a:off x="5059922" y="2440374"/>
            <a:ext cx="381966"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latin typeface="Times New Roman" panose="02020603050405020304" pitchFamily="18" charset="0"/>
                <a:ea typeface="等线" panose="02010600030101010101" pitchFamily="2" charset="-122"/>
                <a:cs typeface="Times New Roman" panose="02020603050405020304" pitchFamily="18" charset="0"/>
              </a:rPr>
              <a:t>13</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2" name="文本框 2">
            <a:extLst>
              <a:ext uri="{FF2B5EF4-FFF2-40B4-BE49-F238E27FC236}">
                <a16:creationId xmlns:a16="http://schemas.microsoft.com/office/drawing/2014/main" id="{80ACA905-62EE-45DC-B054-2C20DA8573CC}"/>
              </a:ext>
            </a:extLst>
          </p:cNvPr>
          <p:cNvSpPr txBox="1"/>
          <p:nvPr/>
        </p:nvSpPr>
        <p:spPr>
          <a:xfrm>
            <a:off x="5264067" y="2324522"/>
            <a:ext cx="358543" cy="240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12</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3" name="文本框 2">
            <a:extLst>
              <a:ext uri="{FF2B5EF4-FFF2-40B4-BE49-F238E27FC236}">
                <a16:creationId xmlns:a16="http://schemas.microsoft.com/office/drawing/2014/main" id="{6C46A25E-AF85-431B-964B-8E65963179DF}"/>
              </a:ext>
            </a:extLst>
          </p:cNvPr>
          <p:cNvSpPr txBox="1"/>
          <p:nvPr/>
        </p:nvSpPr>
        <p:spPr>
          <a:xfrm>
            <a:off x="5555094" y="2207531"/>
            <a:ext cx="384092"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latin typeface="Times New Roman" panose="02020603050405020304" pitchFamily="18" charset="0"/>
                <a:ea typeface="等线" panose="02010600030101010101" pitchFamily="2" charset="-122"/>
                <a:cs typeface="Times New Roman" panose="02020603050405020304" pitchFamily="18" charset="0"/>
              </a:rPr>
              <a:t>19</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4" name="文本框 2">
            <a:extLst>
              <a:ext uri="{FF2B5EF4-FFF2-40B4-BE49-F238E27FC236}">
                <a16:creationId xmlns:a16="http://schemas.microsoft.com/office/drawing/2014/main" id="{5324666D-945D-41F1-9E1E-BDFBCC050B78}"/>
              </a:ext>
            </a:extLst>
          </p:cNvPr>
          <p:cNvSpPr txBox="1"/>
          <p:nvPr/>
        </p:nvSpPr>
        <p:spPr>
          <a:xfrm>
            <a:off x="5746805" y="2343960"/>
            <a:ext cx="399460"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latin typeface="Times New Roman" panose="02020603050405020304" pitchFamily="18" charset="0"/>
                <a:ea typeface="等线" panose="02010600030101010101" pitchFamily="2" charset="-122"/>
                <a:cs typeface="Times New Roman" panose="02020603050405020304" pitchFamily="18" charset="0"/>
              </a:rPr>
              <a:t>18</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8" name="文本框 337">
                <a:extLst>
                  <a:ext uri="{FF2B5EF4-FFF2-40B4-BE49-F238E27FC236}">
                    <a16:creationId xmlns:a16="http://schemas.microsoft.com/office/drawing/2014/main" id="{1BBEF352-D188-4603-B22A-234AB29DA80F}"/>
                  </a:ext>
                </a:extLst>
              </p:cNvPr>
              <p:cNvSpPr txBox="1"/>
              <p:nvPr/>
            </p:nvSpPr>
            <p:spPr>
              <a:xfrm>
                <a:off x="414629" y="1043560"/>
                <a:ext cx="3301907" cy="338554"/>
              </a:xfrm>
              <a:prstGeom prst="rect">
                <a:avLst/>
              </a:prstGeom>
              <a:noFill/>
            </p:spPr>
            <p:txBody>
              <a:bodyPr wrap="square" rtlCol="0">
                <a:spAutoFit/>
              </a:bodyPr>
              <a:lstStyle/>
              <a:p>
                <a:r>
                  <a:rPr lang="en-US" altLang="zh-CN" sz="1600" dirty="0">
                    <a:solidFill>
                      <a:schemeClr val="tx1"/>
                    </a:solidFill>
                    <a:latin typeface="+mn-lt"/>
                    <a:cs typeface="Times New Roman" panose="02020603050405020304" pitchFamily="18" charset="0"/>
                  </a:rPr>
                  <a:t>Query the </a:t>
                </a:r>
                <a14:m>
                  <m:oMath xmlns:m="http://schemas.openxmlformats.org/officeDocument/2006/math">
                    <m:r>
                      <a:rPr lang="en-US" altLang="zh-CN" sz="1600" i="1" dirty="0" smtClean="0">
                        <a:solidFill>
                          <a:schemeClr val="tx1"/>
                        </a:solidFill>
                        <a:latin typeface="Cambria Math" panose="02040503050406030204" pitchFamily="18" charset="0"/>
                        <a:cs typeface="Times New Roman" panose="02020603050405020304" pitchFamily="18" charset="0"/>
                      </a:rPr>
                      <m:t>(</m:t>
                    </m:r>
                    <m:r>
                      <a:rPr lang="en-US" altLang="zh-CN" sz="1600" i="1" dirty="0">
                        <a:solidFill>
                          <a:schemeClr val="tx1"/>
                        </a:solidFill>
                        <a:latin typeface="Cambria Math" panose="02040503050406030204" pitchFamily="18" charset="0"/>
                        <a:cs typeface="Times New Roman" panose="02020603050405020304" pitchFamily="18" charset="0"/>
                      </a:rPr>
                      <m:t>2, 2)</m:t>
                    </m:r>
                  </m:oMath>
                </a14:m>
                <a:r>
                  <a:rPr lang="en-US" altLang="zh-CN" sz="1600" dirty="0">
                    <a:solidFill>
                      <a:schemeClr val="tx1"/>
                    </a:solidFill>
                    <a:latin typeface="+mn-lt"/>
                    <a:cs typeface="Times New Roman" panose="02020603050405020304" pitchFamily="18" charset="0"/>
                  </a:rPr>
                  <a:t>-community of </a:t>
                </a:r>
                <a14:m>
                  <m:oMath xmlns:m="http://schemas.openxmlformats.org/officeDocument/2006/math">
                    <m:sSub>
                      <m:sSubPr>
                        <m:ctrlPr>
                          <a:rPr lang="en-US" altLang="zh-CN" sz="1600" i="1" smtClean="0">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𝑢</m:t>
                        </m:r>
                      </m:e>
                      <m:sub>
                        <m:r>
                          <a:rPr lang="en-US" altLang="zh-CN" sz="1600" b="0" i="1" smtClean="0">
                            <a:solidFill>
                              <a:schemeClr val="tx1"/>
                            </a:solidFill>
                            <a:latin typeface="Cambria Math" panose="02040503050406030204" pitchFamily="18" charset="0"/>
                            <a:cs typeface="Times New Roman" panose="02020603050405020304" pitchFamily="18" charset="0"/>
                          </a:rPr>
                          <m:t>3</m:t>
                        </m:r>
                      </m:sub>
                    </m:sSub>
                  </m:oMath>
                </a14:m>
                <a:r>
                  <a:rPr lang="en-US" altLang="zh-CN" sz="1600" i="1" dirty="0">
                    <a:latin typeface="+mn-lt"/>
                    <a:cs typeface="Times New Roman" panose="02020603050405020304" pitchFamily="18" charset="0"/>
                  </a:rPr>
                  <a:t>.</a:t>
                </a:r>
                <a:endParaRPr lang="zh-CN" altLang="en-US" sz="1600" i="1" dirty="0">
                  <a:latin typeface="+mn-lt"/>
                  <a:cs typeface="Times New Roman" panose="02020603050405020304" pitchFamily="18" charset="0"/>
                </a:endParaRPr>
              </a:p>
            </p:txBody>
          </p:sp>
        </mc:Choice>
        <mc:Fallback xmlns="">
          <p:sp>
            <p:nvSpPr>
              <p:cNvPr id="338" name="文本框 337">
                <a:extLst>
                  <a:ext uri="{FF2B5EF4-FFF2-40B4-BE49-F238E27FC236}">
                    <a16:creationId xmlns:a16="http://schemas.microsoft.com/office/drawing/2014/main" id="{1BBEF352-D188-4603-B22A-234AB29DA80F}"/>
                  </a:ext>
                </a:extLst>
              </p:cNvPr>
              <p:cNvSpPr txBox="1">
                <a:spLocks noRot="1" noChangeAspect="1" noMove="1" noResize="1" noEditPoints="1" noAdjustHandles="1" noChangeArrowheads="1" noChangeShapeType="1" noTextEdit="1"/>
              </p:cNvSpPr>
              <p:nvPr/>
            </p:nvSpPr>
            <p:spPr>
              <a:xfrm>
                <a:off x="414629" y="1043560"/>
                <a:ext cx="3301907" cy="338554"/>
              </a:xfrm>
              <a:prstGeom prst="rect">
                <a:avLst/>
              </a:prstGeom>
              <a:blipFill>
                <a:blip r:embed="rId6"/>
                <a:stretch>
                  <a:fillRect l="-923" t="-5357" b="-21429"/>
                </a:stretch>
              </a:blipFill>
            </p:spPr>
            <p:txBody>
              <a:bodyPr/>
              <a:lstStyle/>
              <a:p>
                <a:r>
                  <a:rPr lang="zh-CN" altLang="en-US">
                    <a:noFill/>
                  </a:rPr>
                  <a:t> </a:t>
                </a:r>
              </a:p>
            </p:txBody>
          </p:sp>
        </mc:Fallback>
      </mc:AlternateContent>
      <p:sp>
        <p:nvSpPr>
          <p:cNvPr id="56" name="矩形 55">
            <a:extLst>
              <a:ext uri="{FF2B5EF4-FFF2-40B4-BE49-F238E27FC236}">
                <a16:creationId xmlns:a16="http://schemas.microsoft.com/office/drawing/2014/main" id="{D1B1F6AD-09BB-4C70-9C56-BA960DB8E67E}"/>
              </a:ext>
            </a:extLst>
          </p:cNvPr>
          <p:cNvSpPr/>
          <p:nvPr/>
        </p:nvSpPr>
        <p:spPr>
          <a:xfrm>
            <a:off x="445252" y="4153041"/>
            <a:ext cx="1717137" cy="307777"/>
          </a:xfrm>
          <a:prstGeom prst="rect">
            <a:avLst/>
          </a:prstGeom>
        </p:spPr>
        <p:txBody>
          <a:bodyPr wrap="none">
            <a:spAutoFit/>
          </a:bodyPr>
          <a:lstStyle/>
          <a:p>
            <a:r>
              <a:rPr lang="en-US" altLang="zh-CN" b="1" i="1" dirty="0"/>
              <a:t>Time Complexity </a:t>
            </a:r>
            <a:r>
              <a:rPr lang="en-US" altLang="zh-CN" dirty="0"/>
              <a:t>:</a:t>
            </a:r>
            <a:endParaRPr lang="zh-CN" altLang="en-US" dirty="0"/>
          </a:p>
        </p:txBody>
      </p:sp>
      <p:sp>
        <p:nvSpPr>
          <p:cNvPr id="57" name="矩形 56">
            <a:extLst>
              <a:ext uri="{FF2B5EF4-FFF2-40B4-BE49-F238E27FC236}">
                <a16:creationId xmlns:a16="http://schemas.microsoft.com/office/drawing/2014/main" id="{6C0B683B-ADEE-4278-AF22-A5753034BE50}"/>
              </a:ext>
            </a:extLst>
          </p:cNvPr>
          <p:cNvSpPr/>
          <p:nvPr/>
        </p:nvSpPr>
        <p:spPr>
          <a:xfrm>
            <a:off x="414629" y="4483200"/>
            <a:ext cx="1826141" cy="307777"/>
          </a:xfrm>
          <a:prstGeom prst="rect">
            <a:avLst/>
          </a:prstGeom>
        </p:spPr>
        <p:txBody>
          <a:bodyPr wrap="none">
            <a:spAutoFit/>
          </a:bodyPr>
          <a:lstStyle/>
          <a:p>
            <a:r>
              <a:rPr lang="en-US" altLang="zh-CN" b="1" i="1" dirty="0"/>
              <a:t>Space Complexity </a:t>
            </a:r>
            <a:r>
              <a:rPr lang="en-US" altLang="zh-CN" dirty="0"/>
              <a:t>:</a:t>
            </a:r>
            <a:endParaRPr lang="zh-CN" altLang="en-US" dirty="0"/>
          </a:p>
        </p:txBody>
      </p:sp>
    </p:spTree>
    <p:extLst>
      <p:ext uri="{BB962C8B-B14F-4D97-AF65-F5344CB8AC3E}">
        <p14:creationId xmlns:p14="http://schemas.microsoft.com/office/powerpoint/2010/main" val="178127123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6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8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5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5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8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5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72"/>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6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8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8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7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7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8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5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56"/>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8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66"/>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273"/>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8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6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9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6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58"/>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290"/>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276"/>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26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58"/>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90"/>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76"/>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264" grpId="1" animBg="1"/>
      <p:bldP spid="265" grpId="0" animBg="1"/>
      <p:bldP spid="266" grpId="0" animBg="1"/>
      <p:bldP spid="270" grpId="0" animBg="1"/>
      <p:bldP spid="272" grpId="0"/>
      <p:bldP spid="273" grpId="0"/>
      <p:bldP spid="276" grpId="0"/>
      <p:bldP spid="276" grpId="1"/>
      <p:bldP spid="279" grpId="0"/>
      <p:bldP spid="282" grpId="0"/>
      <p:bldP spid="283" grpId="0"/>
      <p:bldP spid="284" grpId="0"/>
      <p:bldP spid="285" grpId="0"/>
      <p:bldP spid="286" grpId="0"/>
      <p:bldP spid="287" grpId="0"/>
      <p:bldP spid="288" grpId="0"/>
      <p:bldP spid="289" grpId="0"/>
      <p:bldP spid="290" grpId="0"/>
      <p:bldP spid="290" grpId="1"/>
      <p:bldP spid="2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168613"/>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solidFill>
                  <a:srgbClr val="000000"/>
                </a:solidFill>
              </a:rPr>
              <a:t>SCS-Expand</a:t>
            </a:r>
            <a:endParaRPr lang="en" altLang="zh-CN" dirty="0">
              <a:solidFill>
                <a:srgbClr val="000000"/>
              </a:solidFill>
            </a:endParaRPr>
          </a:p>
        </p:txBody>
      </p:sp>
      <p:sp>
        <p:nvSpPr>
          <p:cNvPr id="2" name="灯片编号占位符 1">
            <a:extLst>
              <a:ext uri="{FF2B5EF4-FFF2-40B4-BE49-F238E27FC236}">
                <a16:creationId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pic>
        <p:nvPicPr>
          <p:cNvPr id="6" name="Shape 63">
            <a:extLst>
              <a:ext uri="{FF2B5EF4-FFF2-40B4-BE49-F238E27FC236}">
                <a16:creationId xmlns:a16="http://schemas.microsoft.com/office/drawing/2014/main" id="{6F919C91-0153-4C05-93B9-85E55CDE020C}"/>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mc:AlternateContent xmlns:mc="http://schemas.openxmlformats.org/markup-compatibility/2006" xmlns:a14="http://schemas.microsoft.com/office/drawing/2010/main">
        <mc:Choice Requires="a14">
          <p:sp>
            <p:nvSpPr>
              <p:cNvPr id="96" name="矩形 95">
                <a:extLst>
                  <a:ext uri="{FF2B5EF4-FFF2-40B4-BE49-F238E27FC236}">
                    <a16:creationId xmlns:a16="http://schemas.microsoft.com/office/drawing/2014/main" id="{1E433CF1-1EEB-47CD-B117-64D528F37B4A}"/>
                  </a:ext>
                </a:extLst>
              </p:cNvPr>
              <p:cNvSpPr/>
              <p:nvPr/>
            </p:nvSpPr>
            <p:spPr>
              <a:xfrm>
                <a:off x="568020" y="1832070"/>
                <a:ext cx="8575980" cy="1524007"/>
              </a:xfrm>
              <a:prstGeom prst="rect">
                <a:avLst/>
              </a:prstGeom>
            </p:spPr>
            <p:txBody>
              <a:bodyPr wrap="square">
                <a:spAutoFit/>
              </a:bodyPr>
              <a:lstStyle/>
              <a:p>
                <a:pPr>
                  <a:lnSpc>
                    <a:spcPct val="150000"/>
                  </a:lnSpc>
                </a:pPr>
                <a:r>
                  <a:rPr lang="en-US" altLang="zh-CN" sz="1600" b="1" i="0" u="none" strike="noStrike" baseline="0" dirty="0">
                    <a:latin typeface="+mn-lt"/>
                  </a:rPr>
                  <a:t>Checking the existence of R:</a:t>
                </a:r>
                <a:endParaRPr lang="en-US" altLang="zh-CN" sz="1600" b="1" i="1" dirty="0">
                  <a:latin typeface="+mn-lt"/>
                </a:endParaRPr>
              </a:p>
              <a:p>
                <a:pPr marL="285750" indent="-285750">
                  <a:lnSpc>
                    <a:spcPct val="150000"/>
                  </a:lnSpc>
                  <a:buFont typeface="Wingdings" panose="05000000000000000000" pitchFamily="2" charset="2"/>
                  <a:buChar char="l"/>
                </a:pPr>
                <a14:m>
                  <m:oMath xmlns:m="http://schemas.openxmlformats.org/officeDocument/2006/math">
                    <m:r>
                      <a:rPr lang="zh-CN" altLang="en-US" sz="1600" i="1" smtClean="0">
                        <a:latin typeface="Cambria Math" panose="02040503050406030204" pitchFamily="18" charset="0"/>
                      </a:rPr>
                      <m:t>𝛼𝛽</m:t>
                    </m:r>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𝛼</m:t>
                    </m:r>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𝛽</m:t>
                    </m:r>
                    <m:r>
                      <a:rPr lang="zh-CN" altLang="en-US"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𝐸</m:t>
                        </m:r>
                        <m:d>
                          <m:dPr>
                            <m:ctrlPr>
                              <a:rPr lang="en-US" altLang="zh-CN" sz="1600" b="0" i="1" smtClean="0">
                                <a:latin typeface="Cambria Math" panose="02040503050406030204" pitchFamily="18" charset="0"/>
                              </a:rPr>
                            </m:ctrlPr>
                          </m:dPr>
                          <m:e>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𝐶</m:t>
                                </m:r>
                              </m:e>
                              <m:sup>
                                <m:r>
                                  <a:rPr lang="en-US" altLang="zh-CN" sz="1600" b="0" i="1" smtClean="0">
                                    <a:latin typeface="Cambria Math" panose="02040503050406030204" pitchFamily="18" charset="0"/>
                                  </a:rPr>
                                  <m:t>∗</m:t>
                                </m:r>
                              </m:sup>
                            </m:sSup>
                          </m:e>
                        </m:d>
                      </m:e>
                    </m:d>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𝑈</m:t>
                        </m:r>
                        <m:d>
                          <m:dPr>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𝐶</m:t>
                                </m:r>
                              </m:e>
                              <m:sup>
                                <m:r>
                                  <a:rPr lang="en-US" altLang="zh-CN" sz="1600" i="1">
                                    <a:latin typeface="Cambria Math" panose="02040503050406030204" pitchFamily="18" charset="0"/>
                                  </a:rPr>
                                  <m:t>∗</m:t>
                                </m:r>
                              </m:sup>
                            </m:sSup>
                          </m:e>
                        </m:d>
                      </m:e>
                    </m:d>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𝐿</m:t>
                        </m:r>
                        <m:d>
                          <m:dPr>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𝐶</m:t>
                                </m:r>
                              </m:e>
                              <m:sup>
                                <m:r>
                                  <a:rPr lang="en-US" altLang="zh-CN" sz="1600" i="1">
                                    <a:latin typeface="Cambria Math" panose="02040503050406030204" pitchFamily="18" charset="0"/>
                                  </a:rPr>
                                  <m:t>∗</m:t>
                                </m:r>
                              </m:sup>
                            </m:sSup>
                          </m:e>
                        </m:d>
                      </m:e>
                    </m:d>
                  </m:oMath>
                </a14:m>
                <a:r>
                  <a:rPr lang="en-US" altLang="zh-CN" sz="1600" dirty="0"/>
                  <a:t>    </a:t>
                </a:r>
              </a:p>
              <a:p>
                <a:pPr marL="342900" indent="-342900">
                  <a:lnSpc>
                    <a:spcPct val="150000"/>
                  </a:lnSpc>
                  <a:buFont typeface="Wingdings" panose="05000000000000000000" pitchFamily="2" charset="2"/>
                  <a:buChar char="l"/>
                </a:pPr>
                <a:r>
                  <a:rPr lang="en-US" altLang="zh-CN" sz="1600" dirty="0"/>
                  <a:t>Must contain </a:t>
                </a:r>
                <a14:m>
                  <m:oMath xmlns:m="http://schemas.openxmlformats.org/officeDocument/2006/math">
                    <m:r>
                      <a:rPr lang="zh-CN" altLang="en-US" sz="1600" i="1" smtClean="0">
                        <a:latin typeface="Cambria Math" panose="02040503050406030204" pitchFamily="18" charset="0"/>
                      </a:rPr>
                      <m:t>𝛼</m:t>
                    </m:r>
                  </m:oMath>
                </a14:m>
                <a:r>
                  <a:rPr lang="en-US" altLang="zh-CN" sz="1600" dirty="0">
                    <a:latin typeface="+mn-lt"/>
                  </a:rPr>
                  <a:t> vertices having </a:t>
                </a:r>
                <a14:m>
                  <m:oMath xmlns:m="http://schemas.openxmlformats.org/officeDocument/2006/math">
                    <m:r>
                      <a:rPr lang="en-US" altLang="zh-CN" sz="1600" i="1" dirty="0" smtClean="0">
                        <a:latin typeface="Cambria Math" panose="02040503050406030204" pitchFamily="18" charset="0"/>
                      </a:rPr>
                      <m:t>𝑢</m:t>
                    </m:r>
                    <m:r>
                      <a:rPr lang="en-US" altLang="zh-CN" sz="1600" i="1" dirty="0" smtClean="0">
                        <a:latin typeface="Cambria Math" panose="02040503050406030204" pitchFamily="18" charset="0"/>
                        <a:ea typeface="Cambria Math" panose="02040503050406030204" pitchFamily="18" charset="0"/>
                      </a:rPr>
                      <m:t>∈</m:t>
                    </m:r>
                    <m:sSup>
                      <m:sSupPr>
                        <m:ctrlPr>
                          <a:rPr lang="en-US" altLang="zh-CN" sz="1600" i="1" dirty="0" smtClean="0">
                            <a:latin typeface="Cambria Math" panose="02040503050406030204" pitchFamily="18" charset="0"/>
                          </a:rPr>
                        </m:ctrlPr>
                      </m:sSupPr>
                      <m:e>
                        <m:r>
                          <a:rPr lang="en-US" altLang="zh-CN" sz="1600" b="0" i="1" dirty="0" smtClean="0">
                            <a:latin typeface="Cambria Math" panose="02040503050406030204" pitchFamily="18" charset="0"/>
                          </a:rPr>
                          <m:t>𝑈</m:t>
                        </m:r>
                        <m:r>
                          <a:rPr lang="en-US" altLang="zh-CN" sz="1600" b="0" i="1" dirty="0" smtClean="0">
                            <a:latin typeface="Cambria Math" panose="02040503050406030204" pitchFamily="18" charset="0"/>
                          </a:rPr>
                          <m:t>(</m:t>
                        </m:r>
                        <m:r>
                          <a:rPr lang="en-US" altLang="zh-CN" sz="1600" i="1" dirty="0">
                            <a:latin typeface="Cambria Math" panose="02040503050406030204" pitchFamily="18" charset="0"/>
                          </a:rPr>
                          <m:t>𝐶</m:t>
                        </m:r>
                      </m:e>
                      <m:sup>
                        <m:r>
                          <a:rPr lang="en-US" altLang="zh-CN" sz="1600" i="1" dirty="0">
                            <a:latin typeface="Cambria Math" panose="02040503050406030204" pitchFamily="18" charset="0"/>
                          </a:rPr>
                          <m:t>∗</m:t>
                        </m:r>
                      </m:sup>
                    </m:sSup>
                    <m:r>
                      <a:rPr lang="en-US" altLang="zh-CN" sz="1600" b="0" i="1" dirty="0" smtClean="0">
                        <a:latin typeface="Cambria Math" panose="02040503050406030204" pitchFamily="18" charset="0"/>
                      </a:rPr>
                      <m:t>)</m:t>
                    </m:r>
                    <m:r>
                      <a:rPr lang="en-US" altLang="zh-CN" sz="1600" b="0" i="0" dirty="0" smtClean="0">
                        <a:latin typeface="Cambria Math" panose="02040503050406030204" pitchFamily="18" charset="0"/>
                      </a:rPr>
                      <m:t>, </m:t>
                    </m:r>
                    <m:r>
                      <m:rPr>
                        <m:sty m:val="p"/>
                      </m:rPr>
                      <a:rPr lang="en-US" altLang="zh-CN" sz="1600" i="1" dirty="0">
                        <a:latin typeface="Cambria Math" panose="02040503050406030204" pitchFamily="18" charset="0"/>
                      </a:rPr>
                      <m:t>deg</m:t>
                    </m:r>
                    <m:r>
                      <a:rPr lang="en-US" altLang="zh-CN" sz="1600" i="1" dirty="0">
                        <a:latin typeface="Cambria Math" panose="02040503050406030204" pitchFamily="18" charset="0"/>
                      </a:rPr>
                      <m:t>(</m:t>
                    </m:r>
                    <m:r>
                      <a:rPr lang="en-US" altLang="zh-CN" sz="1600" b="0" i="1" dirty="0" smtClean="0">
                        <a:latin typeface="Cambria Math" panose="02040503050406030204" pitchFamily="18" charset="0"/>
                      </a:rPr>
                      <m:t>𝑢</m:t>
                    </m:r>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𝐶</m:t>
                        </m:r>
                      </m:e>
                      <m:sup>
                        <m:r>
                          <a:rPr lang="en-US" altLang="zh-CN" sz="1600" i="1" dirty="0">
                            <a:latin typeface="Cambria Math" panose="02040503050406030204" pitchFamily="18" charset="0"/>
                          </a:rPr>
                          <m:t>∗</m:t>
                        </m:r>
                      </m:sup>
                    </m:sSup>
                    <m:r>
                      <a:rPr lang="en-US" altLang="zh-CN" sz="1600" i="1" dirty="0">
                        <a:latin typeface="Cambria Math" panose="02040503050406030204" pitchFamily="18" charset="0"/>
                      </a:rPr>
                      <m:t>)</m:t>
                    </m:r>
                    <m:r>
                      <a:rPr lang="en-US" altLang="zh-CN" sz="1600" i="1" dirty="0">
                        <a:latin typeface="Cambria Math" panose="02040503050406030204" pitchFamily="18" charset="0"/>
                        <a:ea typeface="Cambria Math" panose="02040503050406030204" pitchFamily="18" charset="0"/>
                      </a:rPr>
                      <m:t>≥</m:t>
                    </m:r>
                    <m:r>
                      <a:rPr lang="zh-CN" altLang="en-US" sz="1600" i="1" dirty="0">
                        <a:latin typeface="Cambria Math" panose="02040503050406030204" pitchFamily="18" charset="0"/>
                        <a:ea typeface="Cambria Math" panose="02040503050406030204" pitchFamily="18" charset="0"/>
                      </a:rPr>
                      <m:t>𝛽</m:t>
                    </m:r>
                  </m:oMath>
                </a14:m>
                <a:r>
                  <a:rPr lang="en-US" altLang="zh-CN" sz="1600" dirty="0">
                    <a:latin typeface="+mn-lt"/>
                  </a:rPr>
                  <a:t>, and </a:t>
                </a:r>
                <a14:m>
                  <m:oMath xmlns:m="http://schemas.openxmlformats.org/officeDocument/2006/math">
                    <m:r>
                      <a:rPr lang="zh-CN" altLang="en-US" sz="1600" i="1" smtClean="0">
                        <a:latin typeface="Cambria Math" panose="02040503050406030204" pitchFamily="18" charset="0"/>
                      </a:rPr>
                      <m:t>𝛽</m:t>
                    </m:r>
                  </m:oMath>
                </a14:m>
                <a:r>
                  <a:rPr lang="en-US" altLang="zh-CN" sz="1600" dirty="0"/>
                  <a:t> vertices having </a:t>
                </a:r>
                <a14:m>
                  <m:oMath xmlns:m="http://schemas.openxmlformats.org/officeDocument/2006/math">
                    <m:r>
                      <a:rPr lang="en-US" altLang="zh-CN" sz="1600" i="1" dirty="0" smtClean="0">
                        <a:latin typeface="Cambria Math" panose="02040503050406030204" pitchFamily="18" charset="0"/>
                      </a:rPr>
                      <m:t>𝑣</m:t>
                    </m:r>
                    <m:r>
                      <a:rPr lang="en-US" altLang="zh-CN" sz="1600" i="1" dirty="0">
                        <a:latin typeface="Cambria Math" panose="02040503050406030204" pitchFamily="18" charset="0"/>
                        <a:ea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b="0" i="1" dirty="0" smtClean="0">
                            <a:latin typeface="Cambria Math" panose="02040503050406030204" pitchFamily="18" charset="0"/>
                          </a:rPr>
                          <m:t>𝐿</m:t>
                        </m:r>
                        <m:r>
                          <a:rPr lang="en-US" altLang="zh-CN" sz="1600" b="0" i="1" dirty="0" smtClean="0">
                            <a:latin typeface="Cambria Math" panose="02040503050406030204" pitchFamily="18" charset="0"/>
                          </a:rPr>
                          <m:t>(</m:t>
                        </m:r>
                        <m:r>
                          <a:rPr lang="en-US" altLang="zh-CN" sz="1600" i="1" dirty="0">
                            <a:latin typeface="Cambria Math" panose="02040503050406030204" pitchFamily="18" charset="0"/>
                          </a:rPr>
                          <m:t>𝐶</m:t>
                        </m:r>
                      </m:e>
                      <m:sup>
                        <m:r>
                          <a:rPr lang="en-US" altLang="zh-CN" sz="1600" i="1" dirty="0">
                            <a:latin typeface="Cambria Math" panose="02040503050406030204" pitchFamily="18" charset="0"/>
                          </a:rPr>
                          <m:t>∗</m:t>
                        </m:r>
                      </m:sup>
                    </m:sSup>
                    <m:r>
                      <a:rPr lang="en-US" altLang="zh-CN" sz="1600" b="0" i="1" dirty="0" smtClean="0">
                        <a:latin typeface="Cambria Math" panose="02040503050406030204" pitchFamily="18" charset="0"/>
                      </a:rPr>
                      <m:t>), </m:t>
                    </m:r>
                    <m:r>
                      <m:rPr>
                        <m:sty m:val="p"/>
                      </m:rPr>
                      <a:rPr lang="en-US" altLang="zh-CN" sz="1600" i="1" dirty="0">
                        <a:latin typeface="Cambria Math" panose="02040503050406030204" pitchFamily="18" charset="0"/>
                      </a:rPr>
                      <m:t>deg</m:t>
                    </m:r>
                    <m:r>
                      <a:rPr lang="en-US" altLang="zh-CN" sz="1600" i="1" dirty="0">
                        <a:latin typeface="Cambria Math" panose="02040503050406030204" pitchFamily="18" charset="0"/>
                      </a:rPr>
                      <m:t>(</m:t>
                    </m:r>
                    <m:r>
                      <a:rPr lang="en-US" altLang="zh-CN" sz="1600" b="0" i="1" dirty="0" smtClean="0">
                        <a:latin typeface="Cambria Math" panose="02040503050406030204" pitchFamily="18" charset="0"/>
                      </a:rPr>
                      <m:t>𝑣</m:t>
                    </m:r>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𝐶</m:t>
                        </m:r>
                      </m:e>
                      <m:sup>
                        <m:r>
                          <a:rPr lang="en-US" altLang="zh-CN" sz="1600" i="1" dirty="0">
                            <a:latin typeface="Cambria Math" panose="02040503050406030204" pitchFamily="18" charset="0"/>
                          </a:rPr>
                          <m:t>∗</m:t>
                        </m:r>
                      </m:sup>
                    </m:sSup>
                    <m:r>
                      <a:rPr lang="en-US" altLang="zh-CN" sz="1600" i="1" dirty="0">
                        <a:latin typeface="Cambria Math" panose="02040503050406030204" pitchFamily="18" charset="0"/>
                      </a:rPr>
                      <m:t>)</m:t>
                    </m:r>
                    <m:r>
                      <a:rPr lang="en-US" altLang="zh-CN" sz="1600" i="1" dirty="0">
                        <a:latin typeface="Cambria Math" panose="02040503050406030204" pitchFamily="18" charset="0"/>
                        <a:ea typeface="Cambria Math" panose="02040503050406030204" pitchFamily="18" charset="0"/>
                      </a:rPr>
                      <m:t>≥</m:t>
                    </m:r>
                    <m:r>
                      <a:rPr lang="zh-CN" altLang="en-US" sz="1600" i="1" dirty="0">
                        <a:latin typeface="Cambria Math" panose="02040503050406030204" pitchFamily="18" charset="0"/>
                        <a:ea typeface="Cambria Math" panose="02040503050406030204" pitchFamily="18" charset="0"/>
                      </a:rPr>
                      <m:t>𝛼</m:t>
                    </m:r>
                  </m:oMath>
                </a14:m>
                <a:r>
                  <a:rPr lang="en-US" altLang="zh-CN" sz="1600" dirty="0">
                    <a:latin typeface="+mn-lt"/>
                  </a:rPr>
                  <a:t>. The query vertex should be one of these vertices.</a:t>
                </a:r>
              </a:p>
            </p:txBody>
          </p:sp>
        </mc:Choice>
        <mc:Fallback xmlns="">
          <p:sp>
            <p:nvSpPr>
              <p:cNvPr id="96" name="矩形 95">
                <a:extLst>
                  <a:ext uri="{FF2B5EF4-FFF2-40B4-BE49-F238E27FC236}">
                    <a16:creationId xmlns:a16="http://schemas.microsoft.com/office/drawing/2014/main" id="{1E433CF1-1EEB-47CD-B117-64D528F37B4A}"/>
                  </a:ext>
                </a:extLst>
              </p:cNvPr>
              <p:cNvSpPr>
                <a:spLocks noRot="1" noChangeAspect="1" noMove="1" noResize="1" noEditPoints="1" noAdjustHandles="1" noChangeArrowheads="1" noChangeShapeType="1" noTextEdit="1"/>
              </p:cNvSpPr>
              <p:nvPr/>
            </p:nvSpPr>
            <p:spPr>
              <a:xfrm>
                <a:off x="568020" y="1832070"/>
                <a:ext cx="8575980" cy="1524007"/>
              </a:xfrm>
              <a:prstGeom prst="rect">
                <a:avLst/>
              </a:prstGeom>
              <a:blipFill>
                <a:blip r:embed="rId4"/>
                <a:stretch>
                  <a:fillRect l="-355" b="-4400"/>
                </a:stretch>
              </a:blipFill>
            </p:spPr>
            <p:txBody>
              <a:bodyPr/>
              <a:lstStyle/>
              <a:p>
                <a:r>
                  <a:rPr lang="zh-CN" altLang="en-US">
                    <a:noFill/>
                  </a:rPr>
                  <a:t> </a:t>
                </a:r>
              </a:p>
            </p:txBody>
          </p:sp>
        </mc:Fallback>
      </mc:AlternateContent>
      <p:sp>
        <p:nvSpPr>
          <p:cNvPr id="97" name="矩形 96">
            <a:extLst>
              <a:ext uri="{FF2B5EF4-FFF2-40B4-BE49-F238E27FC236}">
                <a16:creationId xmlns:a16="http://schemas.microsoft.com/office/drawing/2014/main" id="{86ACF466-BCBD-4026-9AC0-CCD41CA292C5}"/>
              </a:ext>
            </a:extLst>
          </p:cNvPr>
          <p:cNvSpPr/>
          <p:nvPr/>
        </p:nvSpPr>
        <p:spPr>
          <a:xfrm>
            <a:off x="560598" y="3912041"/>
            <a:ext cx="1717137" cy="307777"/>
          </a:xfrm>
          <a:prstGeom prst="rect">
            <a:avLst/>
          </a:prstGeom>
        </p:spPr>
        <p:txBody>
          <a:bodyPr wrap="none">
            <a:spAutoFit/>
          </a:bodyPr>
          <a:lstStyle/>
          <a:p>
            <a:r>
              <a:rPr lang="en-US" altLang="zh-CN" b="1" i="1" dirty="0"/>
              <a:t>Time Complexity </a:t>
            </a:r>
            <a:r>
              <a:rPr lang="en-US" altLang="zh-CN" dirty="0"/>
              <a:t>:</a:t>
            </a:r>
            <a:endParaRPr lang="zh-CN" altLang="en-US" dirty="0"/>
          </a:p>
        </p:txBody>
      </p:sp>
      <p:sp>
        <p:nvSpPr>
          <p:cNvPr id="98" name="矩形 97">
            <a:extLst>
              <a:ext uri="{FF2B5EF4-FFF2-40B4-BE49-F238E27FC236}">
                <a16:creationId xmlns:a16="http://schemas.microsoft.com/office/drawing/2014/main" id="{22E58FF3-3CED-4EF5-A318-FF9F99B91548}"/>
              </a:ext>
            </a:extLst>
          </p:cNvPr>
          <p:cNvSpPr/>
          <p:nvPr/>
        </p:nvSpPr>
        <p:spPr>
          <a:xfrm>
            <a:off x="568020" y="4355439"/>
            <a:ext cx="1826141" cy="307777"/>
          </a:xfrm>
          <a:prstGeom prst="rect">
            <a:avLst/>
          </a:prstGeom>
        </p:spPr>
        <p:txBody>
          <a:bodyPr wrap="none">
            <a:spAutoFit/>
          </a:bodyPr>
          <a:lstStyle/>
          <a:p>
            <a:r>
              <a:rPr lang="en-US" altLang="zh-CN" b="1" i="1" dirty="0"/>
              <a:t>Space Complexity </a:t>
            </a:r>
            <a:r>
              <a:rPr lang="en-US" altLang="zh-CN" dirty="0"/>
              <a:t>:</a:t>
            </a:r>
            <a:endParaRPr lang="zh-CN" altLang="en-US" dirty="0"/>
          </a:p>
        </p:txBody>
      </p:sp>
      <p:pic>
        <p:nvPicPr>
          <p:cNvPr id="100" name="图片 99">
            <a:extLst>
              <a:ext uri="{FF2B5EF4-FFF2-40B4-BE49-F238E27FC236}">
                <a16:creationId xmlns:a16="http://schemas.microsoft.com/office/drawing/2014/main" id="{02E69015-654B-4A22-A608-3F5ED8DE67E5}"/>
              </a:ext>
            </a:extLst>
          </p:cNvPr>
          <p:cNvPicPr>
            <a:picLocks noChangeAspect="1"/>
          </p:cNvPicPr>
          <p:nvPr/>
        </p:nvPicPr>
        <p:blipFill>
          <a:blip r:embed="rId5"/>
          <a:stretch>
            <a:fillRect/>
          </a:stretch>
        </p:blipFill>
        <p:spPr>
          <a:xfrm>
            <a:off x="2394161" y="4408356"/>
            <a:ext cx="1148644" cy="201941"/>
          </a:xfrm>
          <a:prstGeom prst="rect">
            <a:avLst/>
          </a:prstGeom>
        </p:spPr>
      </p:pic>
      <p:pic>
        <p:nvPicPr>
          <p:cNvPr id="4" name="图片 3">
            <a:extLst>
              <a:ext uri="{FF2B5EF4-FFF2-40B4-BE49-F238E27FC236}">
                <a16:creationId xmlns:a16="http://schemas.microsoft.com/office/drawing/2014/main" id="{1919D075-C91B-4A8C-8DCB-74F6E8526E09}"/>
              </a:ext>
            </a:extLst>
          </p:cNvPr>
          <p:cNvPicPr>
            <a:picLocks noChangeAspect="1"/>
          </p:cNvPicPr>
          <p:nvPr/>
        </p:nvPicPr>
        <p:blipFill>
          <a:blip r:embed="rId6"/>
          <a:stretch>
            <a:fillRect/>
          </a:stretch>
        </p:blipFill>
        <p:spPr>
          <a:xfrm>
            <a:off x="2218924" y="3967967"/>
            <a:ext cx="2344366" cy="234433"/>
          </a:xfrm>
          <a:prstGeom prst="rect">
            <a:avLst/>
          </a:prstGeom>
        </p:spPr>
      </p:pic>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8E096DD8-8CBC-443E-9720-16F68A7337F8}"/>
                  </a:ext>
                </a:extLst>
              </p:cNvPr>
              <p:cNvSpPr/>
              <p:nvPr/>
            </p:nvSpPr>
            <p:spPr>
              <a:xfrm>
                <a:off x="560598" y="912923"/>
                <a:ext cx="8486754" cy="830420"/>
              </a:xfrm>
              <a:prstGeom prst="rect">
                <a:avLst/>
              </a:prstGeom>
            </p:spPr>
            <p:txBody>
              <a:bodyPr wrap="square">
                <a:spAutoFit/>
              </a:bodyPr>
              <a:lstStyle/>
              <a:p>
                <a:pPr>
                  <a:lnSpc>
                    <a:spcPct val="150000"/>
                  </a:lnSpc>
                </a:pPr>
                <a:r>
                  <a:rPr lang="en-US" altLang="zh-CN" sz="1600" dirty="0">
                    <a:latin typeface="+mn-lt"/>
                  </a:rPr>
                  <a:t>Initializes a subgraph </a:t>
                </a:r>
                <a14:m>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𝐺</m:t>
                        </m:r>
                      </m:e>
                      <m:sup>
                        <m:r>
                          <a:rPr lang="en-US" altLang="zh-CN" sz="1600" b="0" i="1" smtClean="0">
                            <a:latin typeface="Cambria Math" panose="02040503050406030204" pitchFamily="18" charset="0"/>
                          </a:rPr>
                          <m:t>∗</m:t>
                        </m:r>
                      </m:sup>
                    </m:sSup>
                  </m:oMath>
                </a14:m>
                <a:r>
                  <a:rPr lang="en-US" altLang="zh-CN" sz="1600" dirty="0">
                    <a:latin typeface="+mn-lt"/>
                  </a:rPr>
                  <a:t> as empty.</a:t>
                </a:r>
              </a:p>
              <a:p>
                <a:pPr>
                  <a:lnSpc>
                    <a:spcPct val="150000"/>
                  </a:lnSpc>
                </a:pPr>
                <a:r>
                  <a:rPr lang="en-US" altLang="zh-CN" sz="1600" dirty="0">
                    <a:latin typeface="+mn-lt"/>
                  </a:rPr>
                  <a:t>Iteratively </a:t>
                </a:r>
                <a:r>
                  <a:rPr lang="en-US" altLang="zh-CN" sz="1600" b="0" i="0" u="none" strike="noStrike" baseline="0" dirty="0">
                    <a:latin typeface="+mn-lt"/>
                  </a:rPr>
                  <a:t>adds the edges with the maximal weight to </a:t>
                </a:r>
                <a14:m>
                  <m:oMath xmlns:m="http://schemas.openxmlformats.org/officeDocument/2006/math">
                    <m:sSup>
                      <m:sSupPr>
                        <m:ctrlPr>
                          <a:rPr lang="en-US" altLang="zh-CN" sz="1600" b="0" i="1" u="none" strike="noStrike" baseline="0" smtClean="0">
                            <a:latin typeface="Cambria Math" panose="02040503050406030204" pitchFamily="18" charset="0"/>
                          </a:rPr>
                        </m:ctrlPr>
                      </m:sSupPr>
                      <m:e>
                        <m:r>
                          <a:rPr lang="en-US" altLang="zh-CN" sz="1600" b="0" i="1" u="none" strike="noStrike" baseline="0" smtClean="0">
                            <a:latin typeface="Cambria Math" panose="02040503050406030204" pitchFamily="18" charset="0"/>
                          </a:rPr>
                          <m:t>𝐺</m:t>
                        </m:r>
                      </m:e>
                      <m:sup>
                        <m:r>
                          <a:rPr lang="en-US" altLang="zh-CN" sz="1600" b="0" i="1" u="none" strike="noStrike" baseline="0" smtClean="0">
                            <a:latin typeface="Cambria Math" panose="02040503050406030204" pitchFamily="18" charset="0"/>
                          </a:rPr>
                          <m:t>∗</m:t>
                        </m:r>
                      </m:sup>
                    </m:sSup>
                  </m:oMath>
                </a14:m>
                <a:r>
                  <a:rPr lang="en-US" altLang="zh-CN" sz="1600" b="0" i="0" u="none" strike="noStrike" baseline="0" dirty="0">
                    <a:latin typeface="+mn-lt"/>
                  </a:rPr>
                  <a:t> </a:t>
                </a:r>
                <a:r>
                  <a:rPr lang="en-US" altLang="zh-CN" sz="1600" dirty="0">
                    <a:latin typeface="+mn-lt"/>
                  </a:rPr>
                  <a:t>from</a:t>
                </a:r>
                <a:r>
                  <a:rPr lang="en-US" altLang="zh-CN" sz="1600" b="0" i="0" u="none" strike="noStrike" baseline="0" dirty="0">
                    <a:latin typeface="+mn-lt"/>
                  </a:rPr>
                  <a:t> </a:t>
                </a:r>
                <a14:m>
                  <m:oMath xmlns:m="http://schemas.openxmlformats.org/officeDocument/2006/math">
                    <m:sSub>
                      <m:sSubPr>
                        <m:ctrlPr>
                          <a:rPr lang="en-US" altLang="zh-CN" sz="1600" i="1" smtClean="0">
                            <a:solidFill>
                              <a:srgbClr val="000000"/>
                            </a:solidFill>
                            <a:latin typeface="Cambria Math" panose="02040503050406030204" pitchFamily="18" charset="0"/>
                          </a:rPr>
                        </m:ctrlPr>
                      </m:sSubPr>
                      <m:e>
                        <m:r>
                          <a:rPr lang="en-US" altLang="zh-CN" sz="1600" b="0" i="1" smtClean="0">
                            <a:solidFill>
                              <a:srgbClr val="000000"/>
                            </a:solidFill>
                            <a:latin typeface="Cambria Math" panose="02040503050406030204" pitchFamily="18" charset="0"/>
                          </a:rPr>
                          <m:t>𝐶</m:t>
                        </m:r>
                      </m:e>
                      <m:sub>
                        <m:r>
                          <a:rPr lang="zh-CN" altLang="en-US" sz="1600" i="1" smtClean="0">
                            <a:solidFill>
                              <a:srgbClr val="000000"/>
                            </a:solidFill>
                            <a:latin typeface="Cambria Math" panose="02040503050406030204" pitchFamily="18" charset="0"/>
                          </a:rPr>
                          <m:t>𝛼</m:t>
                        </m:r>
                        <m:r>
                          <a:rPr lang="en-US" altLang="zh-CN" sz="1600" b="0" i="1" smtClean="0">
                            <a:solidFill>
                              <a:srgbClr val="000000"/>
                            </a:solidFill>
                            <a:latin typeface="Cambria Math" panose="02040503050406030204" pitchFamily="18" charset="0"/>
                          </a:rPr>
                          <m:t>,</m:t>
                        </m:r>
                        <m:r>
                          <a:rPr lang="zh-CN" altLang="en-US" sz="1600" b="0" i="1" smtClean="0">
                            <a:solidFill>
                              <a:srgbClr val="000000"/>
                            </a:solidFill>
                            <a:latin typeface="Cambria Math" panose="02040503050406030204" pitchFamily="18" charset="0"/>
                          </a:rPr>
                          <m:t>𝛽</m:t>
                        </m:r>
                      </m:sub>
                    </m:sSub>
                    <m:r>
                      <a:rPr lang="en-US" altLang="zh-CN" sz="1600" b="0" i="1" smtClean="0">
                        <a:solidFill>
                          <a:srgbClr val="000000"/>
                        </a:solidFill>
                        <a:latin typeface="Cambria Math" panose="02040503050406030204" pitchFamily="18" charset="0"/>
                      </a:rPr>
                      <m:t>(</m:t>
                    </m:r>
                    <m:r>
                      <a:rPr lang="en-US" altLang="zh-CN" sz="1600" b="0" i="1" smtClean="0">
                        <a:solidFill>
                          <a:srgbClr val="000000"/>
                        </a:solidFill>
                        <a:latin typeface="Cambria Math" panose="02040503050406030204" pitchFamily="18" charset="0"/>
                      </a:rPr>
                      <m:t>𝑞</m:t>
                    </m:r>
                    <m:r>
                      <a:rPr lang="en-US" altLang="zh-CN" sz="1600" b="0" i="1" smtClean="0">
                        <a:solidFill>
                          <a:srgbClr val="000000"/>
                        </a:solidFill>
                        <a:latin typeface="Cambria Math" panose="02040503050406030204" pitchFamily="18" charset="0"/>
                      </a:rPr>
                      <m:t>)</m:t>
                    </m:r>
                  </m:oMath>
                </a14:m>
                <a:r>
                  <a:rPr lang="en-US" altLang="zh-CN" sz="1600" dirty="0">
                    <a:solidFill>
                      <a:srgbClr val="000000"/>
                    </a:solidFill>
                    <a:latin typeface="+mn-lt"/>
                  </a:rPr>
                  <a:t>, </a:t>
                </a:r>
                <a:r>
                  <a:rPr lang="en-US" altLang="zh-CN" sz="1600" b="0" i="0" u="none" strike="noStrike" baseline="0" dirty="0">
                    <a:latin typeface="+mn-lt"/>
                  </a:rPr>
                  <a:t>until</a:t>
                </a:r>
                <a14:m>
                  <m:oMath xmlns:m="http://schemas.openxmlformats.org/officeDocument/2006/math">
                    <m:r>
                      <a:rPr lang="en-US" altLang="zh-CN" sz="1600" b="0" i="0" u="none" strike="noStrike" baseline="0" smtClean="0">
                        <a:latin typeface="Cambria Math" panose="02040503050406030204" pitchFamily="18" charset="0"/>
                      </a:rPr>
                      <m:t> </m:t>
                    </m:r>
                    <m:sSup>
                      <m:sSupPr>
                        <m:ctrlPr>
                          <a:rPr lang="en-US" altLang="zh-CN" sz="1600" b="0" i="1" u="none" strike="noStrike" baseline="0" smtClean="0">
                            <a:latin typeface="Cambria Math" panose="02040503050406030204" pitchFamily="18" charset="0"/>
                          </a:rPr>
                        </m:ctrlPr>
                      </m:sSupPr>
                      <m:e>
                        <m:r>
                          <a:rPr lang="en-US" altLang="zh-CN" sz="1600" b="0" i="1" u="none" strike="noStrike" baseline="0" smtClean="0">
                            <a:latin typeface="Cambria Math" panose="02040503050406030204" pitchFamily="18" charset="0"/>
                          </a:rPr>
                          <m:t>𝐺</m:t>
                        </m:r>
                      </m:e>
                      <m:sup>
                        <m:r>
                          <a:rPr lang="en-US" altLang="zh-CN" sz="1600" b="0" i="1" u="none" strike="noStrike" baseline="0" smtClean="0">
                            <a:latin typeface="Cambria Math" panose="02040503050406030204" pitchFamily="18" charset="0"/>
                          </a:rPr>
                          <m:t>∗</m:t>
                        </m:r>
                      </m:sup>
                    </m:sSup>
                  </m:oMath>
                </a14:m>
                <a:r>
                  <a:rPr lang="en-US" altLang="zh-CN" sz="1600" b="0" i="0" u="none" strike="noStrike" baseline="0" dirty="0">
                    <a:latin typeface="+mn-lt"/>
                  </a:rPr>
                  <a:t> contains </a:t>
                </a:r>
                <a14:m>
                  <m:oMath xmlns:m="http://schemas.openxmlformats.org/officeDocument/2006/math">
                    <m:r>
                      <a:rPr lang="en-US" altLang="zh-CN" sz="1600" b="0" i="1" u="none" strike="noStrike" baseline="0" dirty="0" smtClean="0">
                        <a:latin typeface="Cambria Math" panose="02040503050406030204" pitchFamily="18" charset="0"/>
                        <a:ea typeface="Cambria Math" panose="02040503050406030204" pitchFamily="18" charset="0"/>
                      </a:rPr>
                      <m:t>ℛ</m:t>
                    </m:r>
                  </m:oMath>
                </a14:m>
                <a:r>
                  <a:rPr lang="en-US" altLang="zh-CN" sz="1600" b="0" i="0" u="none" strike="noStrike" baseline="0" dirty="0">
                    <a:latin typeface="+mn-lt"/>
                  </a:rPr>
                  <a:t>.</a:t>
                </a:r>
                <a:endParaRPr lang="en-US" altLang="zh-CN" sz="1600" dirty="0">
                  <a:latin typeface="+mn-lt"/>
                </a:endParaRPr>
              </a:p>
            </p:txBody>
          </p:sp>
        </mc:Choice>
        <mc:Fallback xmlns="">
          <p:sp>
            <p:nvSpPr>
              <p:cNvPr id="106" name="矩形 105">
                <a:extLst>
                  <a:ext uri="{FF2B5EF4-FFF2-40B4-BE49-F238E27FC236}">
                    <a16:creationId xmlns:a16="http://schemas.microsoft.com/office/drawing/2014/main" id="{8E096DD8-8CBC-443E-9720-16F68A7337F8}"/>
                  </a:ext>
                </a:extLst>
              </p:cNvPr>
              <p:cNvSpPr>
                <a:spLocks noRot="1" noChangeAspect="1" noMove="1" noResize="1" noEditPoints="1" noAdjustHandles="1" noChangeArrowheads="1" noChangeShapeType="1" noTextEdit="1"/>
              </p:cNvSpPr>
              <p:nvPr/>
            </p:nvSpPr>
            <p:spPr>
              <a:xfrm>
                <a:off x="560598" y="912923"/>
                <a:ext cx="8486754" cy="830420"/>
              </a:xfrm>
              <a:prstGeom prst="rect">
                <a:avLst/>
              </a:prstGeom>
              <a:blipFill>
                <a:blip r:embed="rId7"/>
                <a:stretch>
                  <a:fillRect l="-431" b="-58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6711859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25" y="200725"/>
            <a:ext cx="8520599" cy="572699"/>
          </a:xfrm>
          <a:prstGeom prst="rect">
            <a:avLst/>
          </a:prstGeom>
        </p:spPr>
        <p:txBody>
          <a:bodyPr lIns="91425" tIns="91425" rIns="91425" bIns="91425" anchor="t" anchorCtr="0">
            <a:noAutofit/>
          </a:bodyPr>
          <a:lstStyle/>
          <a:p>
            <a:pPr lvl="0" rtl="0">
              <a:spcBef>
                <a:spcPts val="0"/>
              </a:spcBef>
              <a:buNone/>
            </a:pPr>
            <a:r>
              <a:rPr lang="en" dirty="0"/>
              <a:t>Experiment</a:t>
            </a:r>
            <a:r>
              <a:rPr lang="en-US" dirty="0"/>
              <a:t>s</a:t>
            </a:r>
            <a:endParaRPr lang="en" sz="2400" b="1" dirty="0"/>
          </a:p>
        </p:txBody>
      </p:sp>
      <p:sp>
        <p:nvSpPr>
          <p:cNvPr id="2" name="灯片编号占位符 1">
            <a:extLst>
              <a:ext uri="{FF2B5EF4-FFF2-40B4-BE49-F238E27FC236}">
                <a16:creationId xmlns:a16="http://schemas.microsoft.com/office/drawing/2014/main" id="{CCA41970-75CC-4892-A283-6139E551A7D9}"/>
              </a:ext>
            </a:extLst>
          </p:cNvPr>
          <p:cNvSpPr>
            <a:spLocks noGrp="1"/>
          </p:cNvSpPr>
          <p:nvPr>
            <p:ph type="sldNum" idx="12"/>
          </p:nvPr>
        </p:nvSpPr>
        <p:spPr/>
        <p:txBody>
          <a:bodyPr/>
          <a:lstStyle/>
          <a:p>
            <a:pPr lvl="0">
              <a:spcBef>
                <a:spcPts val="0"/>
              </a:spcBef>
              <a:buNone/>
            </a:pPr>
            <a:fld id="{00000000-1234-1234-1234-123412341234}" type="slidenum">
              <a:rPr lang="en" smtClean="0"/>
              <a:t>25</a:t>
            </a:fld>
            <a:endParaRPr lang="en"/>
          </a:p>
        </p:txBody>
      </p:sp>
      <p:pic>
        <p:nvPicPr>
          <p:cNvPr id="7" name="Shape 63">
            <a:extLst>
              <a:ext uri="{FF2B5EF4-FFF2-40B4-BE49-F238E27FC236}">
                <a16:creationId xmlns:a16="http://schemas.microsoft.com/office/drawing/2014/main" id="{12A250F9-4060-4C96-B973-8AB77F301C3A}"/>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E54E3495-02F5-4AE8-88D5-819A165980AB}"/>
                  </a:ext>
                </a:extLst>
              </p:cNvPr>
              <p:cNvSpPr/>
              <p:nvPr/>
            </p:nvSpPr>
            <p:spPr>
              <a:xfrm>
                <a:off x="480743" y="4173197"/>
                <a:ext cx="6897735" cy="603755"/>
              </a:xfrm>
              <a:prstGeom prst="rect">
                <a:avLst/>
              </a:prstGeom>
            </p:spPr>
            <p:txBody>
              <a:bodyPr wrap="square">
                <a:spAutoFit/>
              </a:bodyPr>
              <a:lstStyle/>
              <a:p>
                <a:r>
                  <a:rPr lang="en-US" altLang="zh-CN" sz="1600" dirty="0">
                    <a:latin typeface="+mj-lt"/>
                  </a:rPr>
                  <a:t>Algorithms: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𝑄</m:t>
                        </m:r>
                      </m:e>
                      <m:sub>
                        <m:r>
                          <a:rPr lang="en-US" altLang="zh-CN" sz="1600" b="0" i="1" smtClean="0">
                            <a:latin typeface="Cambria Math" panose="02040503050406030204" pitchFamily="18" charset="0"/>
                          </a:rPr>
                          <m:t>𝑜</m:t>
                        </m:r>
                      </m:sub>
                    </m:sSub>
                  </m:oMath>
                </a14:m>
                <a:r>
                  <a:rPr lang="en-US" altLang="zh-CN" sz="1600" dirty="0">
                    <a:latin typeface="+mj-lt"/>
                  </a:rPr>
                  <a:t>,</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b="0" i="1" dirty="0" smtClean="0">
                            <a:latin typeface="Cambria Math" panose="02040503050406030204" pitchFamily="18" charset="0"/>
                          </a:rPr>
                          <m:t> </m:t>
                        </m:r>
                        <m:r>
                          <a:rPr lang="en-US" altLang="zh-CN" sz="1600" b="0" i="1" dirty="0" smtClean="0">
                            <a:latin typeface="Cambria Math" panose="02040503050406030204" pitchFamily="18" charset="0"/>
                          </a:rPr>
                          <m:t>𝑄</m:t>
                        </m:r>
                      </m:e>
                      <m:sub>
                        <m:r>
                          <a:rPr lang="en-US" altLang="zh-CN" sz="1600" b="0" i="1" dirty="0" smtClean="0">
                            <a:latin typeface="Cambria Math" panose="02040503050406030204" pitchFamily="18" charset="0"/>
                          </a:rPr>
                          <m:t>𝑣</m:t>
                        </m:r>
                      </m:sub>
                    </m:sSub>
                  </m:oMath>
                </a14:m>
                <a:r>
                  <a:rPr lang="en-US" altLang="zh-CN" sz="1600" dirty="0">
                    <a:latin typeface="+mj-lt"/>
                  </a:rPr>
                  <a:t>,</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b="0" i="1" dirty="0" smtClean="0">
                            <a:latin typeface="Cambria Math" panose="02040503050406030204" pitchFamily="18" charset="0"/>
                          </a:rPr>
                          <m:t> </m:t>
                        </m:r>
                        <m:r>
                          <a:rPr lang="en-US" altLang="zh-CN" sz="1600" b="0" i="1" dirty="0" smtClean="0">
                            <a:latin typeface="Cambria Math" panose="02040503050406030204" pitchFamily="18" charset="0"/>
                          </a:rPr>
                          <m:t>𝑄</m:t>
                        </m:r>
                      </m:e>
                      <m:sub>
                        <m:r>
                          <a:rPr lang="en-US" altLang="zh-CN" sz="1600" b="0" i="1" dirty="0" smtClean="0">
                            <a:latin typeface="Cambria Math" panose="02040503050406030204" pitchFamily="18" charset="0"/>
                          </a:rPr>
                          <m:t>𝑜𝑝𝑡</m:t>
                        </m:r>
                      </m:sub>
                    </m:sSub>
                  </m:oMath>
                </a14:m>
                <a:r>
                  <a:rPr lang="en-US" altLang="zh-CN" dirty="0"/>
                  <a:t>, SCS-Baseline, </a:t>
                </a:r>
                <a:r>
                  <a:rPr lang="en-US" altLang="zh-CN" sz="1600" dirty="0"/>
                  <a:t>SCS-Peel, SCS-Expand</a:t>
                </a:r>
                <a:endParaRPr lang="en-US" altLang="zh-CN" sz="1600" dirty="0">
                  <a:latin typeface="+mj-lt"/>
                </a:endParaRPr>
              </a:p>
              <a:p>
                <a:endParaRPr lang="zh-CN" altLang="en-US" sz="1600" dirty="0">
                  <a:latin typeface="+mj-lt"/>
                </a:endParaRPr>
              </a:p>
            </p:txBody>
          </p:sp>
        </mc:Choice>
        <mc:Fallback xmlns="">
          <p:sp>
            <p:nvSpPr>
              <p:cNvPr id="9" name="矩形 8">
                <a:extLst>
                  <a:ext uri="{FF2B5EF4-FFF2-40B4-BE49-F238E27FC236}">
                    <a16:creationId xmlns:a16="http://schemas.microsoft.com/office/drawing/2014/main" id="{E54E3495-02F5-4AE8-88D5-819A165980AB}"/>
                  </a:ext>
                </a:extLst>
              </p:cNvPr>
              <p:cNvSpPr>
                <a:spLocks noRot="1" noChangeAspect="1" noMove="1" noResize="1" noEditPoints="1" noAdjustHandles="1" noChangeArrowheads="1" noChangeShapeType="1" noTextEdit="1"/>
              </p:cNvSpPr>
              <p:nvPr/>
            </p:nvSpPr>
            <p:spPr>
              <a:xfrm>
                <a:off x="480743" y="4173197"/>
                <a:ext cx="6897735" cy="603755"/>
              </a:xfrm>
              <a:prstGeom prst="rect">
                <a:avLst/>
              </a:prstGeom>
              <a:blipFill>
                <a:blip r:embed="rId6"/>
                <a:stretch>
                  <a:fillRect l="-531" t="-303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C6E679F4-B694-43E5-86DF-B2D3B2B66864}"/>
              </a:ext>
            </a:extLst>
          </p:cNvPr>
          <p:cNvPicPr>
            <a:picLocks noChangeAspect="1"/>
          </p:cNvPicPr>
          <p:nvPr/>
        </p:nvPicPr>
        <p:blipFill rotWithShape="1">
          <a:blip r:embed="rId7"/>
          <a:srcRect t="2091"/>
          <a:stretch/>
        </p:blipFill>
        <p:spPr>
          <a:xfrm>
            <a:off x="1878123" y="1106798"/>
            <a:ext cx="5387753" cy="2569378"/>
          </a:xfrm>
          <a:prstGeom prst="rect">
            <a:avLst/>
          </a:prstGeom>
        </p:spPr>
      </p:pic>
      <p:sp>
        <p:nvSpPr>
          <p:cNvPr id="12" name="矩形 11">
            <a:extLst>
              <a:ext uri="{FF2B5EF4-FFF2-40B4-BE49-F238E27FC236}">
                <a16:creationId xmlns:a16="http://schemas.microsoft.com/office/drawing/2014/main" id="{64659308-AA9B-4FC7-BCDA-24B1E166502E}"/>
              </a:ext>
            </a:extLst>
          </p:cNvPr>
          <p:cNvSpPr/>
          <p:nvPr/>
        </p:nvSpPr>
        <p:spPr>
          <a:xfrm>
            <a:off x="3796260" y="3667370"/>
            <a:ext cx="3734372" cy="369332"/>
          </a:xfrm>
          <a:prstGeom prst="rect">
            <a:avLst/>
          </a:prstGeom>
        </p:spPr>
        <p:txBody>
          <a:bodyPr wrap="square">
            <a:spAutoFit/>
          </a:bodyPr>
          <a:lstStyle/>
          <a:p>
            <a:pPr marL="255600" lvl="0">
              <a:buClr>
                <a:srgbClr val="000000"/>
              </a:buClr>
              <a:buSzPct val="120000"/>
            </a:pPr>
            <a:r>
              <a:rPr lang="en-US" altLang="zh-CN" sz="1800" dirty="0"/>
              <a:t>Datasets</a:t>
            </a:r>
            <a:endParaRPr lang="en" altLang="zh-CN" sz="1800" dirty="0"/>
          </a:p>
        </p:txBody>
      </p:sp>
    </p:spTree>
    <p:extLst>
      <p:ext uri="{BB962C8B-B14F-4D97-AF65-F5344CB8AC3E}">
        <p14:creationId xmlns:p14="http://schemas.microsoft.com/office/powerpoint/2010/main" val="298151312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25" y="200725"/>
            <a:ext cx="8520599" cy="572699"/>
          </a:xfrm>
          <a:prstGeom prst="rect">
            <a:avLst/>
          </a:prstGeom>
        </p:spPr>
        <p:txBody>
          <a:bodyPr lIns="91425" tIns="91425" rIns="91425" bIns="91425" anchor="t" anchorCtr="0">
            <a:noAutofit/>
          </a:bodyPr>
          <a:lstStyle/>
          <a:p>
            <a:pPr lvl="0" rtl="0">
              <a:spcBef>
                <a:spcPts val="0"/>
              </a:spcBef>
              <a:buNone/>
            </a:pPr>
            <a:r>
              <a:rPr lang="en-US" dirty="0"/>
              <a:t>Performance Study</a:t>
            </a:r>
            <a:endParaRPr lang="en" sz="2400" b="1" dirty="0"/>
          </a:p>
        </p:txBody>
      </p:sp>
      <p:sp>
        <p:nvSpPr>
          <p:cNvPr id="2" name="灯片编号占位符 1">
            <a:extLst>
              <a:ext uri="{FF2B5EF4-FFF2-40B4-BE49-F238E27FC236}">
                <a16:creationId xmlns:a16="http://schemas.microsoft.com/office/drawing/2014/main" id="{CCA41970-75CC-4892-A283-6139E551A7D9}"/>
              </a:ext>
            </a:extLst>
          </p:cNvPr>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pic>
        <p:nvPicPr>
          <p:cNvPr id="7" name="Shape 63">
            <a:extLst>
              <a:ext uri="{FF2B5EF4-FFF2-40B4-BE49-F238E27FC236}">
                <a16:creationId xmlns:a16="http://schemas.microsoft.com/office/drawing/2014/main" id="{12A250F9-4060-4C96-B973-8AB77F301C3A}"/>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pic>
        <p:nvPicPr>
          <p:cNvPr id="4" name="图片 3">
            <a:extLst>
              <a:ext uri="{FF2B5EF4-FFF2-40B4-BE49-F238E27FC236}">
                <a16:creationId xmlns:a16="http://schemas.microsoft.com/office/drawing/2014/main" id="{187F0712-9D09-43A5-89EE-7A3C0628698A}"/>
              </a:ext>
            </a:extLst>
          </p:cNvPr>
          <p:cNvPicPr>
            <a:picLocks noChangeAspect="1"/>
          </p:cNvPicPr>
          <p:nvPr/>
        </p:nvPicPr>
        <p:blipFill>
          <a:blip r:embed="rId4"/>
          <a:stretch>
            <a:fillRect/>
          </a:stretch>
        </p:blipFill>
        <p:spPr>
          <a:xfrm>
            <a:off x="1344854" y="1198673"/>
            <a:ext cx="6240312" cy="2441045"/>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1326E10-8A1A-4D17-9948-0ACCBA609CA2}"/>
                  </a:ext>
                </a:extLst>
              </p:cNvPr>
              <p:cNvSpPr txBox="1"/>
              <p:nvPr/>
            </p:nvSpPr>
            <p:spPr>
              <a:xfrm>
                <a:off x="2286000" y="3660253"/>
                <a:ext cx="5299166" cy="338554"/>
              </a:xfrm>
              <a:prstGeom prst="rect">
                <a:avLst/>
              </a:prstGeom>
              <a:noFill/>
            </p:spPr>
            <p:txBody>
              <a:bodyPr wrap="square">
                <a:spAutoFit/>
              </a:bodyPr>
              <a:lstStyle/>
              <a:p>
                <a:r>
                  <a:rPr lang="en-US" altLang="zh-CN" sz="1600" b="0" i="0" dirty="0">
                    <a:effectLst/>
                    <a:latin typeface="Arial" panose="020B0604020202020204" pitchFamily="34" charset="0"/>
                  </a:rPr>
                  <a:t>Evaluating the community quality, varying </a:t>
                </a:r>
                <a14:m>
                  <m:oMath xmlns:m="http://schemas.openxmlformats.org/officeDocument/2006/math">
                    <m:d>
                      <m:dPr>
                        <m:ctrlPr>
                          <a:rPr lang="en-US" altLang="zh-CN" sz="1600" b="0" i="1" u="none" strike="noStrike" baseline="0" smtClean="0">
                            <a:latin typeface="Cambria Math" panose="02040503050406030204" pitchFamily="18" charset="0"/>
                          </a:rPr>
                        </m:ctrlPr>
                      </m:dPr>
                      <m:e>
                        <m:r>
                          <a:rPr lang="zh-CN" altLang="en-US" sz="1600" b="0" i="1" u="none" strike="noStrike" baseline="0" smtClean="0">
                            <a:latin typeface="Cambria Math" panose="02040503050406030204" pitchFamily="18" charset="0"/>
                          </a:rPr>
                          <m:t>𝛼</m:t>
                        </m:r>
                        <m:r>
                          <a:rPr lang="en-US" altLang="zh-CN" sz="1600" b="0" i="1" u="none" strike="noStrike" baseline="0" smtClean="0">
                            <a:latin typeface="Cambria Math" panose="02040503050406030204" pitchFamily="18" charset="0"/>
                          </a:rPr>
                          <m:t>,</m:t>
                        </m:r>
                        <m:r>
                          <a:rPr lang="zh-CN" altLang="en-US" sz="1600" b="0" i="1" u="none" strike="noStrike" baseline="0" smtClean="0">
                            <a:latin typeface="Cambria Math" panose="02040503050406030204" pitchFamily="18" charset="0"/>
                          </a:rPr>
                          <m:t>𝛽</m:t>
                        </m:r>
                      </m:e>
                    </m:d>
                  </m:oMath>
                </a14:m>
                <a:r>
                  <a:rPr lang="en-US" altLang="zh-CN" sz="1600" b="0" i="0" dirty="0">
                    <a:effectLst/>
                    <a:latin typeface="Arial" panose="020B0604020202020204" pitchFamily="34" charset="0"/>
                  </a:rPr>
                  <a:t>= </a:t>
                </a:r>
                <a14:m>
                  <m:oMath xmlns:m="http://schemas.openxmlformats.org/officeDocument/2006/math">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𝑡</m:t>
                        </m:r>
                        <m:r>
                          <a:rPr lang="en-US" altLang="zh-CN" sz="1600" i="1">
                            <a:latin typeface="Cambria Math" panose="02040503050406030204" pitchFamily="18" charset="0"/>
                          </a:rPr>
                          <m:t>,</m:t>
                        </m:r>
                        <m:r>
                          <a:rPr lang="en-US" altLang="zh-CN" sz="1600" b="0" i="1" smtClean="0">
                            <a:latin typeface="Cambria Math" panose="02040503050406030204" pitchFamily="18" charset="0"/>
                          </a:rPr>
                          <m:t>𝑡</m:t>
                        </m:r>
                      </m:e>
                    </m:d>
                  </m:oMath>
                </a14:m>
                <a:endParaRPr lang="zh-CN" altLang="en-US" sz="1600" dirty="0"/>
              </a:p>
            </p:txBody>
          </p:sp>
        </mc:Choice>
        <mc:Fallback xmlns="">
          <p:sp>
            <p:nvSpPr>
              <p:cNvPr id="10" name="文本框 9">
                <a:extLst>
                  <a:ext uri="{FF2B5EF4-FFF2-40B4-BE49-F238E27FC236}">
                    <a16:creationId xmlns:a16="http://schemas.microsoft.com/office/drawing/2014/main" id="{F1326E10-8A1A-4D17-9948-0ACCBA609CA2}"/>
                  </a:ext>
                </a:extLst>
              </p:cNvPr>
              <p:cNvSpPr txBox="1">
                <a:spLocks noRot="1" noChangeAspect="1" noMove="1" noResize="1" noEditPoints="1" noAdjustHandles="1" noChangeArrowheads="1" noChangeShapeType="1" noTextEdit="1"/>
              </p:cNvSpPr>
              <p:nvPr/>
            </p:nvSpPr>
            <p:spPr>
              <a:xfrm>
                <a:off x="2286000" y="3660253"/>
                <a:ext cx="5299166" cy="338554"/>
              </a:xfrm>
              <a:prstGeom prst="rect">
                <a:avLst/>
              </a:prstGeom>
              <a:blipFill>
                <a:blip r:embed="rId5"/>
                <a:stretch>
                  <a:fillRect l="-575" t="-5357" b="-214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7526699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25" y="200725"/>
            <a:ext cx="8520599" cy="572699"/>
          </a:xfrm>
          <a:prstGeom prst="rect">
            <a:avLst/>
          </a:prstGeom>
        </p:spPr>
        <p:txBody>
          <a:bodyPr lIns="91425" tIns="91425" rIns="91425" bIns="91425" anchor="t" anchorCtr="0">
            <a:noAutofit/>
          </a:bodyPr>
          <a:lstStyle/>
          <a:p>
            <a:pPr lvl="0" rtl="0">
              <a:spcBef>
                <a:spcPts val="0"/>
              </a:spcBef>
              <a:buNone/>
            </a:pPr>
            <a:r>
              <a:rPr lang="en-US" dirty="0"/>
              <a:t>Performance Study</a:t>
            </a:r>
            <a:endParaRPr lang="en" sz="2400" b="1" dirty="0"/>
          </a:p>
        </p:txBody>
      </p:sp>
      <p:sp>
        <p:nvSpPr>
          <p:cNvPr id="2" name="灯片编号占位符 1">
            <a:extLst>
              <a:ext uri="{FF2B5EF4-FFF2-40B4-BE49-F238E27FC236}">
                <a16:creationId xmlns:a16="http://schemas.microsoft.com/office/drawing/2014/main" id="{CCA41970-75CC-4892-A283-6139E551A7D9}"/>
              </a:ext>
            </a:extLst>
          </p:cNvPr>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pic>
        <p:nvPicPr>
          <p:cNvPr id="7" name="Shape 63">
            <a:extLst>
              <a:ext uri="{FF2B5EF4-FFF2-40B4-BE49-F238E27FC236}">
                <a16:creationId xmlns:a16="http://schemas.microsoft.com/office/drawing/2014/main" id="{12A250F9-4060-4C96-B973-8AB77F301C3A}"/>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E9551EB8-C31F-4F97-8BC6-94421C186A01}"/>
                  </a:ext>
                </a:extLst>
              </p:cNvPr>
              <p:cNvSpPr/>
              <p:nvPr/>
            </p:nvSpPr>
            <p:spPr>
              <a:xfrm>
                <a:off x="2803857" y="4032856"/>
                <a:ext cx="4569212" cy="369332"/>
              </a:xfrm>
              <a:prstGeom prst="rect">
                <a:avLst/>
              </a:prstGeom>
            </p:spPr>
            <p:txBody>
              <a:bodyPr wrap="square">
                <a:spAutoFit/>
              </a:bodyPr>
              <a:lstStyle/>
              <a:p>
                <a:pPr marL="255600" lvl="0">
                  <a:buClr>
                    <a:srgbClr val="000000"/>
                  </a:buClr>
                  <a:buSzPct val="120000"/>
                </a:pPr>
                <a:r>
                  <a:rPr lang="en-US" altLang="zh-CN" sz="1800" b="0" i="0" u="none" strike="noStrike" baseline="0" dirty="0">
                    <a:latin typeface="NimbusRomNo9L-Regu"/>
                  </a:rPr>
                  <a:t>Retrieving the </a:t>
                </a:r>
                <a14:m>
                  <m:oMath xmlns:m="http://schemas.openxmlformats.org/officeDocument/2006/math">
                    <m:d>
                      <m:dPr>
                        <m:ctrlPr>
                          <a:rPr lang="en-US" altLang="zh-CN" sz="1800" b="0" i="1" u="none" strike="noStrike" baseline="0" smtClean="0">
                            <a:latin typeface="Cambria Math" panose="02040503050406030204" pitchFamily="18" charset="0"/>
                          </a:rPr>
                        </m:ctrlPr>
                      </m:dPr>
                      <m:e>
                        <m:r>
                          <a:rPr lang="zh-CN" altLang="en-US" sz="1800" b="0" i="1" u="none" strike="noStrike" baseline="0" smtClean="0">
                            <a:latin typeface="Cambria Math" panose="02040503050406030204" pitchFamily="18" charset="0"/>
                          </a:rPr>
                          <m:t>𝛼</m:t>
                        </m:r>
                        <m:r>
                          <a:rPr lang="en-US" altLang="zh-CN" sz="1800" b="0" i="1" u="none" strike="noStrike" baseline="0" smtClean="0">
                            <a:latin typeface="Cambria Math" panose="02040503050406030204" pitchFamily="18" charset="0"/>
                          </a:rPr>
                          <m:t>,</m:t>
                        </m:r>
                        <m:r>
                          <a:rPr lang="zh-CN" altLang="en-US" sz="1800" b="0" i="1" u="none" strike="noStrike" baseline="0" smtClean="0">
                            <a:latin typeface="Cambria Math" panose="02040503050406030204" pitchFamily="18" charset="0"/>
                          </a:rPr>
                          <m:t>𝛽</m:t>
                        </m:r>
                      </m:e>
                    </m:d>
                  </m:oMath>
                </a14:m>
                <a:r>
                  <a:rPr lang="en-US" altLang="zh-CN" sz="1800" b="0" i="0" u="none" strike="noStrike" baseline="0" dirty="0">
                    <a:latin typeface="NimbusRomNo9L-Regu"/>
                  </a:rPr>
                  <a:t>-communities</a:t>
                </a:r>
                <a:endParaRPr lang="en" altLang="zh-CN" sz="1800" dirty="0"/>
              </a:p>
            </p:txBody>
          </p:sp>
        </mc:Choice>
        <mc:Fallback xmlns="">
          <p:sp>
            <p:nvSpPr>
              <p:cNvPr id="9" name="矩形 8">
                <a:extLst>
                  <a:ext uri="{FF2B5EF4-FFF2-40B4-BE49-F238E27FC236}">
                    <a16:creationId xmlns:a16="http://schemas.microsoft.com/office/drawing/2014/main" id="{E9551EB8-C31F-4F97-8BC6-94421C186A01}"/>
                  </a:ext>
                </a:extLst>
              </p:cNvPr>
              <p:cNvSpPr>
                <a:spLocks noRot="1" noChangeAspect="1" noMove="1" noResize="1" noEditPoints="1" noAdjustHandles="1" noChangeArrowheads="1" noChangeShapeType="1" noTextEdit="1"/>
              </p:cNvSpPr>
              <p:nvPr/>
            </p:nvSpPr>
            <p:spPr>
              <a:xfrm>
                <a:off x="2803857" y="4032856"/>
                <a:ext cx="4569212" cy="369332"/>
              </a:xfrm>
              <a:prstGeom prst="rect">
                <a:avLst/>
              </a:prstGeom>
              <a:blipFill>
                <a:blip r:embed="rId6"/>
                <a:stretch>
                  <a:fillRect t="-10000" b="-26667"/>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346BCD23-5C10-42A8-BD14-4B85203E23B1}"/>
              </a:ext>
            </a:extLst>
          </p:cNvPr>
          <p:cNvPicPr>
            <a:picLocks noChangeAspect="1"/>
          </p:cNvPicPr>
          <p:nvPr/>
        </p:nvPicPr>
        <p:blipFill>
          <a:blip r:embed="rId7"/>
          <a:stretch>
            <a:fillRect/>
          </a:stretch>
        </p:blipFill>
        <p:spPr>
          <a:xfrm>
            <a:off x="812800" y="1314011"/>
            <a:ext cx="7518400" cy="2535844"/>
          </a:xfrm>
          <a:prstGeom prst="rect">
            <a:avLst/>
          </a:prstGeom>
        </p:spPr>
      </p:pic>
    </p:spTree>
    <p:extLst>
      <p:ext uri="{BB962C8B-B14F-4D97-AF65-F5344CB8AC3E}">
        <p14:creationId xmlns:p14="http://schemas.microsoft.com/office/powerpoint/2010/main" val="118727107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CA41970-75CC-4892-A283-6139E551A7D9}"/>
              </a:ext>
            </a:extLst>
          </p:cNvPr>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pic>
        <p:nvPicPr>
          <p:cNvPr id="7" name="Shape 63">
            <a:extLst>
              <a:ext uri="{FF2B5EF4-FFF2-40B4-BE49-F238E27FC236}">
                <a16:creationId xmlns:a16="http://schemas.microsoft.com/office/drawing/2014/main" id="{12A250F9-4060-4C96-B973-8AB77F301C3A}"/>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14" name="Shape 60">
            <a:extLst>
              <a:ext uri="{FF2B5EF4-FFF2-40B4-BE49-F238E27FC236}">
                <a16:creationId xmlns:a16="http://schemas.microsoft.com/office/drawing/2014/main" id="{706C6181-0105-481C-8B2A-A67E85CDF79C}"/>
              </a:ext>
            </a:extLst>
          </p:cNvPr>
          <p:cNvSpPr txBox="1">
            <a:spLocks/>
          </p:cNvSpPr>
          <p:nvPr/>
        </p:nvSpPr>
        <p:spPr>
          <a:xfrm>
            <a:off x="304825" y="200725"/>
            <a:ext cx="8520599" cy="5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rtl val="0"/>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a:t>Performance Study</a:t>
            </a:r>
            <a:endParaRPr lang="en" sz="2400" b="1" dirty="0"/>
          </a:p>
        </p:txBody>
      </p:sp>
      <p:sp>
        <p:nvSpPr>
          <p:cNvPr id="10" name="矩形 9">
            <a:extLst>
              <a:ext uri="{FF2B5EF4-FFF2-40B4-BE49-F238E27FC236}">
                <a16:creationId xmlns:a16="http://schemas.microsoft.com/office/drawing/2014/main" id="{7127A63B-1EC7-493A-8635-FD439EBCA635}"/>
              </a:ext>
            </a:extLst>
          </p:cNvPr>
          <p:cNvSpPr/>
          <p:nvPr/>
        </p:nvSpPr>
        <p:spPr>
          <a:xfrm>
            <a:off x="1482090" y="3433620"/>
            <a:ext cx="2106930" cy="307777"/>
          </a:xfrm>
          <a:prstGeom prst="rect">
            <a:avLst/>
          </a:prstGeom>
        </p:spPr>
        <p:txBody>
          <a:bodyPr wrap="square">
            <a:spAutoFit/>
          </a:bodyPr>
          <a:lstStyle/>
          <a:p>
            <a:r>
              <a:rPr lang="en-US" altLang="zh-CN" dirty="0">
                <a:solidFill>
                  <a:srgbClr val="231F20"/>
                </a:solidFill>
                <a:latin typeface="+mj-lt"/>
              </a:rPr>
              <a:t>Index construction time</a:t>
            </a:r>
            <a:endParaRPr lang="zh-CN" altLang="en-US" dirty="0">
              <a:latin typeface="+mj-lt"/>
            </a:endParaRPr>
          </a:p>
        </p:txBody>
      </p:sp>
      <p:sp>
        <p:nvSpPr>
          <p:cNvPr id="13" name="矩形 12">
            <a:extLst>
              <a:ext uri="{FF2B5EF4-FFF2-40B4-BE49-F238E27FC236}">
                <a16:creationId xmlns:a16="http://schemas.microsoft.com/office/drawing/2014/main" id="{B2C68573-490E-42CB-A68B-CB24E3D8DE5C}"/>
              </a:ext>
            </a:extLst>
          </p:cNvPr>
          <p:cNvSpPr/>
          <p:nvPr/>
        </p:nvSpPr>
        <p:spPr>
          <a:xfrm>
            <a:off x="6497955" y="3420802"/>
            <a:ext cx="1007745" cy="307777"/>
          </a:xfrm>
          <a:prstGeom prst="rect">
            <a:avLst/>
          </a:prstGeom>
        </p:spPr>
        <p:txBody>
          <a:bodyPr wrap="square">
            <a:spAutoFit/>
          </a:bodyPr>
          <a:lstStyle/>
          <a:p>
            <a:r>
              <a:rPr lang="en-US" altLang="zh-CN" dirty="0">
                <a:solidFill>
                  <a:srgbClr val="231F20"/>
                </a:solidFill>
                <a:latin typeface="+mj-lt"/>
              </a:rPr>
              <a:t>Index size</a:t>
            </a:r>
            <a:endParaRPr lang="zh-CN" altLang="en-US" dirty="0">
              <a:latin typeface="+mj-lt"/>
            </a:endParaRPr>
          </a:p>
        </p:txBody>
      </p:sp>
      <p:pic>
        <p:nvPicPr>
          <p:cNvPr id="5" name="图片 4">
            <a:extLst>
              <a:ext uri="{FF2B5EF4-FFF2-40B4-BE49-F238E27FC236}">
                <a16:creationId xmlns:a16="http://schemas.microsoft.com/office/drawing/2014/main" id="{721C8447-F18B-4D63-853D-882F509464F7}"/>
              </a:ext>
            </a:extLst>
          </p:cNvPr>
          <p:cNvPicPr>
            <a:picLocks noChangeAspect="1"/>
          </p:cNvPicPr>
          <p:nvPr/>
        </p:nvPicPr>
        <p:blipFill>
          <a:blip r:embed="rId4"/>
          <a:stretch>
            <a:fillRect/>
          </a:stretch>
        </p:blipFill>
        <p:spPr>
          <a:xfrm>
            <a:off x="144342" y="1702900"/>
            <a:ext cx="4339636" cy="1585300"/>
          </a:xfrm>
          <a:prstGeom prst="rect">
            <a:avLst/>
          </a:prstGeom>
        </p:spPr>
      </p:pic>
      <p:pic>
        <p:nvPicPr>
          <p:cNvPr id="9" name="图片 8">
            <a:extLst>
              <a:ext uri="{FF2B5EF4-FFF2-40B4-BE49-F238E27FC236}">
                <a16:creationId xmlns:a16="http://schemas.microsoft.com/office/drawing/2014/main" id="{81743044-C9D0-40C5-AB9D-D279921F9987}"/>
              </a:ext>
            </a:extLst>
          </p:cNvPr>
          <p:cNvPicPr>
            <a:picLocks noChangeAspect="1"/>
          </p:cNvPicPr>
          <p:nvPr/>
        </p:nvPicPr>
        <p:blipFill>
          <a:blip r:embed="rId5"/>
          <a:stretch>
            <a:fillRect/>
          </a:stretch>
        </p:blipFill>
        <p:spPr>
          <a:xfrm>
            <a:off x="4660023" y="1702900"/>
            <a:ext cx="4327374" cy="1585300"/>
          </a:xfrm>
          <a:prstGeom prst="rect">
            <a:avLst/>
          </a:prstGeom>
        </p:spPr>
      </p:pic>
    </p:spTree>
    <p:extLst>
      <p:ext uri="{BB962C8B-B14F-4D97-AF65-F5344CB8AC3E}">
        <p14:creationId xmlns:p14="http://schemas.microsoft.com/office/powerpoint/2010/main" val="292673351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25" y="200725"/>
            <a:ext cx="8520599" cy="572699"/>
          </a:xfrm>
          <a:prstGeom prst="rect">
            <a:avLst/>
          </a:prstGeom>
        </p:spPr>
        <p:txBody>
          <a:bodyPr lIns="91425" tIns="91425" rIns="91425" bIns="91425" anchor="t" anchorCtr="0">
            <a:noAutofit/>
          </a:bodyPr>
          <a:lstStyle/>
          <a:p>
            <a:pPr lvl="0" rtl="0">
              <a:spcBef>
                <a:spcPts val="0"/>
              </a:spcBef>
              <a:buNone/>
            </a:pPr>
            <a:r>
              <a:rPr lang="en-US" dirty="0"/>
              <a:t>Performance Study</a:t>
            </a:r>
            <a:endParaRPr lang="en" sz="2400" b="1" dirty="0"/>
          </a:p>
        </p:txBody>
      </p:sp>
      <p:sp>
        <p:nvSpPr>
          <p:cNvPr id="2" name="灯片编号占位符 1">
            <a:extLst>
              <a:ext uri="{FF2B5EF4-FFF2-40B4-BE49-F238E27FC236}">
                <a16:creationId xmlns:a16="http://schemas.microsoft.com/office/drawing/2014/main" id="{CCA41970-75CC-4892-A283-6139E551A7D9}"/>
              </a:ext>
            </a:extLst>
          </p:cNvPr>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pic>
        <p:nvPicPr>
          <p:cNvPr id="7" name="Shape 63">
            <a:extLst>
              <a:ext uri="{FF2B5EF4-FFF2-40B4-BE49-F238E27FC236}">
                <a16:creationId xmlns:a16="http://schemas.microsoft.com/office/drawing/2014/main" id="{12A250F9-4060-4C96-B973-8AB77F301C3A}"/>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9" name="矩形 8">
            <a:extLst>
              <a:ext uri="{FF2B5EF4-FFF2-40B4-BE49-F238E27FC236}">
                <a16:creationId xmlns:a16="http://schemas.microsoft.com/office/drawing/2014/main" id="{E9551EB8-C31F-4F97-8BC6-94421C186A01}"/>
              </a:ext>
            </a:extLst>
          </p:cNvPr>
          <p:cNvSpPr/>
          <p:nvPr/>
        </p:nvSpPr>
        <p:spPr>
          <a:xfrm>
            <a:off x="2287394" y="4032856"/>
            <a:ext cx="4569212" cy="369332"/>
          </a:xfrm>
          <a:prstGeom prst="rect">
            <a:avLst/>
          </a:prstGeom>
        </p:spPr>
        <p:txBody>
          <a:bodyPr wrap="square">
            <a:spAutoFit/>
          </a:bodyPr>
          <a:lstStyle/>
          <a:p>
            <a:pPr marL="255600" lvl="0">
              <a:buClr>
                <a:srgbClr val="000000"/>
              </a:buClr>
              <a:buSzPct val="120000"/>
            </a:pPr>
            <a:r>
              <a:rPr lang="en-US" altLang="zh-CN" sz="1800" dirty="0">
                <a:latin typeface="NimbusRomNo9L-Regu"/>
              </a:rPr>
              <a:t>Query performance on different datasets</a:t>
            </a:r>
            <a:endParaRPr lang="en" altLang="zh-CN" sz="1800" dirty="0"/>
          </a:p>
        </p:txBody>
      </p:sp>
      <p:pic>
        <p:nvPicPr>
          <p:cNvPr id="4" name="图片 3">
            <a:extLst>
              <a:ext uri="{FF2B5EF4-FFF2-40B4-BE49-F238E27FC236}">
                <a16:creationId xmlns:a16="http://schemas.microsoft.com/office/drawing/2014/main" id="{A434ACE0-99CB-411D-AD9C-3147A77B3022}"/>
              </a:ext>
            </a:extLst>
          </p:cNvPr>
          <p:cNvPicPr>
            <a:picLocks noChangeAspect="1"/>
          </p:cNvPicPr>
          <p:nvPr/>
        </p:nvPicPr>
        <p:blipFill>
          <a:blip r:embed="rId4"/>
          <a:stretch>
            <a:fillRect/>
          </a:stretch>
        </p:blipFill>
        <p:spPr>
          <a:xfrm>
            <a:off x="651328" y="1314011"/>
            <a:ext cx="7841343" cy="2615470"/>
          </a:xfrm>
          <a:prstGeom prst="rect">
            <a:avLst/>
          </a:prstGeom>
        </p:spPr>
      </p:pic>
    </p:spTree>
    <p:extLst>
      <p:ext uri="{BB962C8B-B14F-4D97-AF65-F5344CB8AC3E}">
        <p14:creationId xmlns:p14="http://schemas.microsoft.com/office/powerpoint/2010/main" val="334971412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r>
              <a:rPr lang="en-US" altLang="zh-CN" dirty="0">
                <a:solidFill>
                  <a:srgbClr val="000000"/>
                </a:solidFill>
              </a:rPr>
              <a:t>Introduction</a:t>
            </a:r>
            <a:endParaRPr lang="en" sz="2400" b="1" dirty="0"/>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
        <p:nvSpPr>
          <p:cNvPr id="10" name="矩形 9">
            <a:extLst>
              <a:ext uri="{FF2B5EF4-FFF2-40B4-BE49-F238E27FC236}">
                <a16:creationId xmlns:a16="http://schemas.microsoft.com/office/drawing/2014/main" id="{D92ADF40-3781-44D2-816F-37D6C722CE50}"/>
              </a:ext>
            </a:extLst>
          </p:cNvPr>
          <p:cNvSpPr/>
          <p:nvPr/>
        </p:nvSpPr>
        <p:spPr>
          <a:xfrm>
            <a:off x="327004" y="620541"/>
            <a:ext cx="5736556" cy="67710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endParaRPr lang="zh-CN" altLang="en-US" sz="1800" i="1" dirty="0">
              <a:solidFill>
                <a:schemeClr val="tx1"/>
              </a:solidFill>
            </a:endParaRPr>
          </a:p>
          <a:p>
            <a:r>
              <a:rPr lang="en-US" altLang="zh-CN" sz="2000" dirty="0"/>
              <a:t>A bipartite graph/network:</a:t>
            </a:r>
          </a:p>
        </p:txBody>
      </p:sp>
      <p:pic>
        <p:nvPicPr>
          <p:cNvPr id="344" name="图形 343">
            <a:extLst>
              <a:ext uri="{FF2B5EF4-FFF2-40B4-BE49-F238E27FC236}">
                <a16:creationId xmlns:a16="http://schemas.microsoft.com/office/drawing/2014/main" id="{2942D46F-FDF8-44CA-8F53-7BDD1DE6EC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4302" y="1881759"/>
            <a:ext cx="408289" cy="408289"/>
          </a:xfrm>
          <a:prstGeom prst="rect">
            <a:avLst/>
          </a:prstGeom>
        </p:spPr>
      </p:pic>
      <p:cxnSp>
        <p:nvCxnSpPr>
          <p:cNvPr id="346" name="直接连接符 345">
            <a:extLst>
              <a:ext uri="{FF2B5EF4-FFF2-40B4-BE49-F238E27FC236}">
                <a16:creationId xmlns:a16="http://schemas.microsoft.com/office/drawing/2014/main" id="{31938CC0-7061-409A-B55E-71A35A0ED5CA}"/>
              </a:ext>
            </a:extLst>
          </p:cNvPr>
          <p:cNvCxnSpPr>
            <a:cxnSpLocks/>
            <a:stCxn id="387" idx="0"/>
            <a:endCxn id="381" idx="4"/>
          </p:cNvCxnSpPr>
          <p:nvPr/>
        </p:nvCxnSpPr>
        <p:spPr>
          <a:xfrm flipV="1">
            <a:off x="2361770" y="2365723"/>
            <a:ext cx="992237" cy="113144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47" name="直接连接符 346">
            <a:extLst>
              <a:ext uri="{FF2B5EF4-FFF2-40B4-BE49-F238E27FC236}">
                <a16:creationId xmlns:a16="http://schemas.microsoft.com/office/drawing/2014/main" id="{5E158E07-2A9C-486E-B50C-E0BAA1DB4A94}"/>
              </a:ext>
            </a:extLst>
          </p:cNvPr>
          <p:cNvCxnSpPr>
            <a:cxnSpLocks/>
            <a:stCxn id="386" idx="0"/>
            <a:endCxn id="388" idx="4"/>
          </p:cNvCxnSpPr>
          <p:nvPr/>
        </p:nvCxnSpPr>
        <p:spPr>
          <a:xfrm flipH="1" flipV="1">
            <a:off x="4606193" y="2366506"/>
            <a:ext cx="342840" cy="113128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48" name="直接连接符 347">
            <a:extLst>
              <a:ext uri="{FF2B5EF4-FFF2-40B4-BE49-F238E27FC236}">
                <a16:creationId xmlns:a16="http://schemas.microsoft.com/office/drawing/2014/main" id="{71C09671-1187-43E7-B422-5D4C8E51588B}"/>
              </a:ext>
            </a:extLst>
          </p:cNvPr>
          <p:cNvCxnSpPr>
            <a:cxnSpLocks/>
            <a:stCxn id="385" idx="0"/>
            <a:endCxn id="388" idx="4"/>
          </p:cNvCxnSpPr>
          <p:nvPr/>
        </p:nvCxnSpPr>
        <p:spPr>
          <a:xfrm flipV="1">
            <a:off x="4289305" y="2366506"/>
            <a:ext cx="316888" cy="1130665"/>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49" name="直接连接符 348">
            <a:extLst>
              <a:ext uri="{FF2B5EF4-FFF2-40B4-BE49-F238E27FC236}">
                <a16:creationId xmlns:a16="http://schemas.microsoft.com/office/drawing/2014/main" id="{01D6F713-BBA1-46E9-9DE8-3455678F6CDF}"/>
              </a:ext>
            </a:extLst>
          </p:cNvPr>
          <p:cNvCxnSpPr>
            <a:cxnSpLocks/>
            <a:stCxn id="387" idx="0"/>
            <a:endCxn id="380" idx="4"/>
          </p:cNvCxnSpPr>
          <p:nvPr/>
        </p:nvCxnSpPr>
        <p:spPr>
          <a:xfrm flipV="1">
            <a:off x="2361770" y="2366972"/>
            <a:ext cx="379102"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pic>
        <p:nvPicPr>
          <p:cNvPr id="350" name="图形 349">
            <a:extLst>
              <a:ext uri="{FF2B5EF4-FFF2-40B4-BE49-F238E27FC236}">
                <a16:creationId xmlns:a16="http://schemas.microsoft.com/office/drawing/2014/main" id="{87D81455-1B6E-44E5-B3E1-05565B5890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60491" y="3565263"/>
            <a:ext cx="464142" cy="464141"/>
          </a:xfrm>
          <a:prstGeom prst="rect">
            <a:avLst/>
          </a:prstGeom>
        </p:spPr>
      </p:pic>
      <p:pic>
        <p:nvPicPr>
          <p:cNvPr id="351" name="图形 350">
            <a:extLst>
              <a:ext uri="{FF2B5EF4-FFF2-40B4-BE49-F238E27FC236}">
                <a16:creationId xmlns:a16="http://schemas.microsoft.com/office/drawing/2014/main" id="{37B3392E-F708-4EBD-9995-C3466E1A15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54824" y="3565263"/>
            <a:ext cx="464142" cy="464141"/>
          </a:xfrm>
          <a:prstGeom prst="rect">
            <a:avLst/>
          </a:prstGeom>
        </p:spPr>
      </p:pic>
      <p:pic>
        <p:nvPicPr>
          <p:cNvPr id="352" name="图形 351">
            <a:extLst>
              <a:ext uri="{FF2B5EF4-FFF2-40B4-BE49-F238E27FC236}">
                <a16:creationId xmlns:a16="http://schemas.microsoft.com/office/drawing/2014/main" id="{E45AC26E-6C8A-43C2-92C7-B1F8121E5F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11888" y="3565263"/>
            <a:ext cx="464142" cy="464141"/>
          </a:xfrm>
          <a:prstGeom prst="rect">
            <a:avLst/>
          </a:prstGeom>
        </p:spPr>
      </p:pic>
      <p:pic>
        <p:nvPicPr>
          <p:cNvPr id="353" name="图形 352">
            <a:extLst>
              <a:ext uri="{FF2B5EF4-FFF2-40B4-BE49-F238E27FC236}">
                <a16:creationId xmlns:a16="http://schemas.microsoft.com/office/drawing/2014/main" id="{479D01D7-783F-4D8F-AC18-78D1533873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20831" y="3560817"/>
            <a:ext cx="464142" cy="464141"/>
          </a:xfrm>
          <a:prstGeom prst="rect">
            <a:avLst/>
          </a:prstGeom>
        </p:spPr>
      </p:pic>
      <p:pic>
        <p:nvPicPr>
          <p:cNvPr id="354" name="图形 353">
            <a:extLst>
              <a:ext uri="{FF2B5EF4-FFF2-40B4-BE49-F238E27FC236}">
                <a16:creationId xmlns:a16="http://schemas.microsoft.com/office/drawing/2014/main" id="{79CAC759-8280-4EF4-A4E0-4392071006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4294" y="3565263"/>
            <a:ext cx="464142" cy="464141"/>
          </a:xfrm>
          <a:prstGeom prst="rect">
            <a:avLst/>
          </a:prstGeom>
        </p:spPr>
      </p:pic>
      <p:cxnSp>
        <p:nvCxnSpPr>
          <p:cNvPr id="355" name="直接连接符 354">
            <a:extLst>
              <a:ext uri="{FF2B5EF4-FFF2-40B4-BE49-F238E27FC236}">
                <a16:creationId xmlns:a16="http://schemas.microsoft.com/office/drawing/2014/main" id="{3B162368-B451-4022-80A5-76D4366C2E6D}"/>
              </a:ext>
            </a:extLst>
          </p:cNvPr>
          <p:cNvCxnSpPr>
            <a:cxnSpLocks/>
            <a:stCxn id="386" idx="0"/>
            <a:endCxn id="381" idx="4"/>
          </p:cNvCxnSpPr>
          <p:nvPr/>
        </p:nvCxnSpPr>
        <p:spPr>
          <a:xfrm flipH="1" flipV="1">
            <a:off x="3354006" y="2365723"/>
            <a:ext cx="1595026" cy="113206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56" name="直接连接符 355">
            <a:extLst>
              <a:ext uri="{FF2B5EF4-FFF2-40B4-BE49-F238E27FC236}">
                <a16:creationId xmlns:a16="http://schemas.microsoft.com/office/drawing/2014/main" id="{68615D4E-E59C-4AD5-A36A-58761D0B25D4}"/>
              </a:ext>
            </a:extLst>
          </p:cNvPr>
          <p:cNvCxnSpPr>
            <a:cxnSpLocks/>
            <a:stCxn id="383" idx="0"/>
            <a:endCxn id="381" idx="4"/>
          </p:cNvCxnSpPr>
          <p:nvPr/>
        </p:nvCxnSpPr>
        <p:spPr>
          <a:xfrm flipV="1">
            <a:off x="2997265" y="2365723"/>
            <a:ext cx="356742" cy="113144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57" name="直接连接符 356">
            <a:extLst>
              <a:ext uri="{FF2B5EF4-FFF2-40B4-BE49-F238E27FC236}">
                <a16:creationId xmlns:a16="http://schemas.microsoft.com/office/drawing/2014/main" id="{7592C84C-1D23-41E4-B5CA-0F527CE9B96F}"/>
              </a:ext>
            </a:extLst>
          </p:cNvPr>
          <p:cNvCxnSpPr>
            <a:cxnSpLocks/>
            <a:stCxn id="383" idx="0"/>
            <a:endCxn id="380" idx="4"/>
          </p:cNvCxnSpPr>
          <p:nvPr/>
        </p:nvCxnSpPr>
        <p:spPr>
          <a:xfrm flipH="1" flipV="1">
            <a:off x="2740872" y="2366972"/>
            <a:ext cx="256393"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58" name="直接连接符 357">
            <a:extLst>
              <a:ext uri="{FF2B5EF4-FFF2-40B4-BE49-F238E27FC236}">
                <a16:creationId xmlns:a16="http://schemas.microsoft.com/office/drawing/2014/main" id="{62B6F49D-AA00-46E3-8A06-8A0C34F7DD53}"/>
              </a:ext>
            </a:extLst>
          </p:cNvPr>
          <p:cNvCxnSpPr>
            <a:cxnSpLocks/>
            <a:stCxn id="384" idx="0"/>
            <a:endCxn id="381" idx="4"/>
          </p:cNvCxnSpPr>
          <p:nvPr/>
        </p:nvCxnSpPr>
        <p:spPr>
          <a:xfrm flipH="1" flipV="1">
            <a:off x="3354006" y="2365723"/>
            <a:ext cx="307062" cy="1132639"/>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359" name="文本框 358">
            <a:extLst>
              <a:ext uri="{FF2B5EF4-FFF2-40B4-BE49-F238E27FC236}">
                <a16:creationId xmlns:a16="http://schemas.microsoft.com/office/drawing/2014/main" id="{CEA44BB3-A89C-4E8B-99A8-BE41DCB6E348}"/>
              </a:ext>
            </a:extLst>
          </p:cNvPr>
          <p:cNvSpPr txBox="1"/>
          <p:nvPr/>
        </p:nvSpPr>
        <p:spPr>
          <a:xfrm>
            <a:off x="4267693" y="1575555"/>
            <a:ext cx="68134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Taylor</a:t>
            </a:r>
            <a:endParaRPr lang="zh-CN" altLang="en-US" dirty="0">
              <a:latin typeface="Times New Roman" panose="02020603050405020304" pitchFamily="18" charset="0"/>
              <a:cs typeface="Times New Roman" panose="02020603050405020304" pitchFamily="18" charset="0"/>
            </a:endParaRPr>
          </a:p>
        </p:txBody>
      </p:sp>
      <p:sp>
        <p:nvSpPr>
          <p:cNvPr id="360" name="文本框 359">
            <a:extLst>
              <a:ext uri="{FF2B5EF4-FFF2-40B4-BE49-F238E27FC236}">
                <a16:creationId xmlns:a16="http://schemas.microsoft.com/office/drawing/2014/main" id="{E81F1CCF-A5E6-4C19-805B-5D24D1F4842A}"/>
              </a:ext>
            </a:extLst>
          </p:cNvPr>
          <p:cNvSpPr txBox="1"/>
          <p:nvPr/>
        </p:nvSpPr>
        <p:spPr>
          <a:xfrm>
            <a:off x="3050497" y="1578508"/>
            <a:ext cx="601512"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Kane</a:t>
            </a:r>
          </a:p>
        </p:txBody>
      </p:sp>
      <p:sp>
        <p:nvSpPr>
          <p:cNvPr id="361" name="文本框 360">
            <a:extLst>
              <a:ext uri="{FF2B5EF4-FFF2-40B4-BE49-F238E27FC236}">
                <a16:creationId xmlns:a16="http://schemas.microsoft.com/office/drawing/2014/main" id="{2C5CAEAA-9478-4C6F-B5AD-737C61A3F724}"/>
              </a:ext>
            </a:extLst>
          </p:cNvPr>
          <p:cNvSpPr txBox="1"/>
          <p:nvPr/>
        </p:nvSpPr>
        <p:spPr>
          <a:xfrm>
            <a:off x="3765209" y="1578508"/>
            <a:ext cx="632404" cy="311110"/>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Eric</a:t>
            </a:r>
            <a:endParaRPr lang="zh-CN" altLang="en-US" dirty="0">
              <a:latin typeface="Times New Roman" panose="02020603050405020304" pitchFamily="18" charset="0"/>
              <a:cs typeface="Times New Roman" panose="02020603050405020304" pitchFamily="18" charset="0"/>
            </a:endParaRPr>
          </a:p>
        </p:txBody>
      </p:sp>
      <p:cxnSp>
        <p:nvCxnSpPr>
          <p:cNvPr id="362" name="直接连接符 361">
            <a:extLst>
              <a:ext uri="{FF2B5EF4-FFF2-40B4-BE49-F238E27FC236}">
                <a16:creationId xmlns:a16="http://schemas.microsoft.com/office/drawing/2014/main" id="{3736EAB0-67B8-4609-ADD2-0ECD311F08AF}"/>
              </a:ext>
            </a:extLst>
          </p:cNvPr>
          <p:cNvCxnSpPr>
            <a:cxnSpLocks/>
            <a:stCxn id="386" idx="0"/>
            <a:endCxn id="382" idx="4"/>
          </p:cNvCxnSpPr>
          <p:nvPr/>
        </p:nvCxnSpPr>
        <p:spPr>
          <a:xfrm flipH="1" flipV="1">
            <a:off x="3963250" y="2367974"/>
            <a:ext cx="985782" cy="1129817"/>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63" name="直接连接符 362">
            <a:extLst>
              <a:ext uri="{FF2B5EF4-FFF2-40B4-BE49-F238E27FC236}">
                <a16:creationId xmlns:a16="http://schemas.microsoft.com/office/drawing/2014/main" id="{DB11F174-5D10-401F-B27E-5CABF262FDD7}"/>
              </a:ext>
            </a:extLst>
          </p:cNvPr>
          <p:cNvCxnSpPr>
            <a:cxnSpLocks/>
            <a:stCxn id="385" idx="0"/>
            <a:endCxn id="382" idx="4"/>
          </p:cNvCxnSpPr>
          <p:nvPr/>
        </p:nvCxnSpPr>
        <p:spPr>
          <a:xfrm flipH="1" flipV="1">
            <a:off x="3963250" y="2367974"/>
            <a:ext cx="326054" cy="112919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364" name="文本框 363">
            <a:extLst>
              <a:ext uri="{FF2B5EF4-FFF2-40B4-BE49-F238E27FC236}">
                <a16:creationId xmlns:a16="http://schemas.microsoft.com/office/drawing/2014/main" id="{72AA4745-6A16-449F-A097-85D34C0F8B7F}"/>
              </a:ext>
            </a:extLst>
          </p:cNvPr>
          <p:cNvSpPr txBox="1"/>
          <p:nvPr/>
        </p:nvSpPr>
        <p:spPr>
          <a:xfrm>
            <a:off x="2411222" y="1574842"/>
            <a:ext cx="66922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Andy</a:t>
            </a:r>
            <a:endParaRPr lang="zh-CN" altLang="en-US" dirty="0">
              <a:latin typeface="Times New Roman" panose="02020603050405020304" pitchFamily="18" charset="0"/>
              <a:cs typeface="Times New Roman" panose="02020603050405020304" pitchFamily="18" charset="0"/>
            </a:endParaRPr>
          </a:p>
        </p:txBody>
      </p:sp>
      <p:cxnSp>
        <p:nvCxnSpPr>
          <p:cNvPr id="367" name="直接连接符 366">
            <a:extLst>
              <a:ext uri="{FF2B5EF4-FFF2-40B4-BE49-F238E27FC236}">
                <a16:creationId xmlns:a16="http://schemas.microsoft.com/office/drawing/2014/main" id="{8A1E46A3-C7F0-4BFE-B333-81E5D61C7806}"/>
              </a:ext>
            </a:extLst>
          </p:cNvPr>
          <p:cNvCxnSpPr>
            <a:cxnSpLocks/>
            <a:stCxn id="385" idx="0"/>
            <a:endCxn id="380" idx="4"/>
          </p:cNvCxnSpPr>
          <p:nvPr/>
        </p:nvCxnSpPr>
        <p:spPr>
          <a:xfrm flipH="1" flipV="1">
            <a:off x="2740872" y="2366972"/>
            <a:ext cx="1548433"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74" name="直接连接符 373">
            <a:extLst>
              <a:ext uri="{FF2B5EF4-FFF2-40B4-BE49-F238E27FC236}">
                <a16:creationId xmlns:a16="http://schemas.microsoft.com/office/drawing/2014/main" id="{41BE80C5-298C-47A8-A371-BD5FD68AECFD}"/>
              </a:ext>
            </a:extLst>
          </p:cNvPr>
          <p:cNvCxnSpPr>
            <a:cxnSpLocks/>
          </p:cNvCxnSpPr>
          <p:nvPr/>
        </p:nvCxnSpPr>
        <p:spPr>
          <a:xfrm flipH="1" flipV="1">
            <a:off x="2755883" y="2385093"/>
            <a:ext cx="920196" cy="1114160"/>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77" name="直接连接符 376">
            <a:extLst>
              <a:ext uri="{FF2B5EF4-FFF2-40B4-BE49-F238E27FC236}">
                <a16:creationId xmlns:a16="http://schemas.microsoft.com/office/drawing/2014/main" id="{E0E77C75-DFAC-4A30-8D22-147294B1AF58}"/>
              </a:ext>
            </a:extLst>
          </p:cNvPr>
          <p:cNvCxnSpPr>
            <a:cxnSpLocks/>
            <a:stCxn id="384" idx="0"/>
            <a:endCxn id="382" idx="4"/>
          </p:cNvCxnSpPr>
          <p:nvPr/>
        </p:nvCxnSpPr>
        <p:spPr>
          <a:xfrm flipV="1">
            <a:off x="3661068" y="2367974"/>
            <a:ext cx="302182" cy="1130387"/>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380" name="椭圆 379">
            <a:extLst>
              <a:ext uri="{FF2B5EF4-FFF2-40B4-BE49-F238E27FC236}">
                <a16:creationId xmlns:a16="http://schemas.microsoft.com/office/drawing/2014/main" id="{2BB1D206-B42D-4D28-BAD3-8918B566D112}"/>
              </a:ext>
            </a:extLst>
          </p:cNvPr>
          <p:cNvSpPr/>
          <p:nvPr/>
        </p:nvSpPr>
        <p:spPr>
          <a:xfrm>
            <a:off x="2709366" y="2303961"/>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12016C64-1705-45BC-A3FF-AAB85D3124AF}"/>
              </a:ext>
            </a:extLst>
          </p:cNvPr>
          <p:cNvSpPr/>
          <p:nvPr/>
        </p:nvSpPr>
        <p:spPr>
          <a:xfrm>
            <a:off x="3322501" y="2302711"/>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CF23577C-0CBE-48BA-90AE-1CD65F647B92}"/>
              </a:ext>
            </a:extLst>
          </p:cNvPr>
          <p:cNvSpPr/>
          <p:nvPr/>
        </p:nvSpPr>
        <p:spPr>
          <a:xfrm>
            <a:off x="3931745" y="2304963"/>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B665CB79-8100-4B96-AE39-200A8026E8C7}"/>
              </a:ext>
            </a:extLst>
          </p:cNvPr>
          <p:cNvSpPr/>
          <p:nvPr/>
        </p:nvSpPr>
        <p:spPr>
          <a:xfrm>
            <a:off x="2965759" y="3497170"/>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FA033A62-6E7A-47E9-AC48-4FF1F7F980CA}"/>
              </a:ext>
            </a:extLst>
          </p:cNvPr>
          <p:cNvSpPr/>
          <p:nvPr/>
        </p:nvSpPr>
        <p:spPr>
          <a:xfrm>
            <a:off x="3629562" y="3498361"/>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CA4D8388-3573-4827-AB7E-22E447010CF2}"/>
              </a:ext>
            </a:extLst>
          </p:cNvPr>
          <p:cNvSpPr/>
          <p:nvPr/>
        </p:nvSpPr>
        <p:spPr>
          <a:xfrm>
            <a:off x="4257799" y="3497170"/>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DC944E3D-C6B0-4E3C-9106-0840EB4E23AB}"/>
              </a:ext>
            </a:extLst>
          </p:cNvPr>
          <p:cNvSpPr/>
          <p:nvPr/>
        </p:nvSpPr>
        <p:spPr>
          <a:xfrm>
            <a:off x="4917527" y="3497791"/>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D3469239-F2F4-4D17-93A8-80365F9872BA}"/>
              </a:ext>
            </a:extLst>
          </p:cNvPr>
          <p:cNvSpPr/>
          <p:nvPr/>
        </p:nvSpPr>
        <p:spPr>
          <a:xfrm>
            <a:off x="2330264" y="3497170"/>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BB032111-574F-4A49-A3EC-89D14DFD155A}"/>
              </a:ext>
            </a:extLst>
          </p:cNvPr>
          <p:cNvSpPr/>
          <p:nvPr/>
        </p:nvSpPr>
        <p:spPr>
          <a:xfrm>
            <a:off x="4574687" y="2303494"/>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0" name="文本框 389">
            <a:extLst>
              <a:ext uri="{FF2B5EF4-FFF2-40B4-BE49-F238E27FC236}">
                <a16:creationId xmlns:a16="http://schemas.microsoft.com/office/drawing/2014/main" id="{0E086040-D2AB-4599-B137-00AFCC8568FE}"/>
              </a:ext>
            </a:extLst>
          </p:cNvPr>
          <p:cNvSpPr txBox="1"/>
          <p:nvPr/>
        </p:nvSpPr>
        <p:spPr>
          <a:xfrm>
            <a:off x="3887309" y="3981548"/>
            <a:ext cx="722208"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X-Men</a:t>
            </a:r>
            <a:endParaRPr lang="zh-CN" altLang="en-US" dirty="0">
              <a:latin typeface="Times New Roman" panose="02020603050405020304" pitchFamily="18" charset="0"/>
              <a:cs typeface="Times New Roman" panose="02020603050405020304" pitchFamily="18" charset="0"/>
            </a:endParaRPr>
          </a:p>
        </p:txBody>
      </p:sp>
      <p:sp>
        <p:nvSpPr>
          <p:cNvPr id="391" name="文本框 390">
            <a:extLst>
              <a:ext uri="{FF2B5EF4-FFF2-40B4-BE49-F238E27FC236}">
                <a16:creationId xmlns:a16="http://schemas.microsoft.com/office/drawing/2014/main" id="{CEF45157-AC39-4F4B-9255-BDEC0F2D01F2}"/>
              </a:ext>
            </a:extLst>
          </p:cNvPr>
          <p:cNvSpPr txBox="1"/>
          <p:nvPr/>
        </p:nvSpPr>
        <p:spPr>
          <a:xfrm>
            <a:off x="2016173" y="3981548"/>
            <a:ext cx="66922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Alien</a:t>
            </a:r>
            <a:endParaRPr lang="zh-CN" altLang="en-US" dirty="0">
              <a:latin typeface="Times New Roman" panose="02020603050405020304" pitchFamily="18" charset="0"/>
              <a:cs typeface="Times New Roman" panose="02020603050405020304" pitchFamily="18" charset="0"/>
            </a:endParaRPr>
          </a:p>
        </p:txBody>
      </p:sp>
      <p:sp>
        <p:nvSpPr>
          <p:cNvPr id="392" name="文本框 391">
            <a:extLst>
              <a:ext uri="{FF2B5EF4-FFF2-40B4-BE49-F238E27FC236}">
                <a16:creationId xmlns:a16="http://schemas.microsoft.com/office/drawing/2014/main" id="{B241DC4D-8A2E-4F38-ADE7-9FB5B2B41A66}"/>
              </a:ext>
            </a:extLst>
          </p:cNvPr>
          <p:cNvSpPr txBox="1"/>
          <p:nvPr/>
        </p:nvSpPr>
        <p:spPr>
          <a:xfrm>
            <a:off x="3334926" y="3981546"/>
            <a:ext cx="66922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A.I.</a:t>
            </a:r>
            <a:endParaRPr lang="zh-CN" altLang="en-US" dirty="0">
              <a:latin typeface="Times New Roman" panose="02020603050405020304" pitchFamily="18" charset="0"/>
              <a:cs typeface="Times New Roman" panose="02020603050405020304" pitchFamily="18" charset="0"/>
            </a:endParaRPr>
          </a:p>
        </p:txBody>
      </p:sp>
      <p:pic>
        <p:nvPicPr>
          <p:cNvPr id="393" name="图形 392">
            <a:extLst>
              <a:ext uri="{FF2B5EF4-FFF2-40B4-BE49-F238E27FC236}">
                <a16:creationId xmlns:a16="http://schemas.microsoft.com/office/drawing/2014/main" id="{6101BFBB-C79E-4B2F-8EAF-9F61056175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96319" y="1879675"/>
            <a:ext cx="408289" cy="408289"/>
          </a:xfrm>
          <a:prstGeom prst="rect">
            <a:avLst/>
          </a:prstGeom>
        </p:spPr>
      </p:pic>
      <p:pic>
        <p:nvPicPr>
          <p:cNvPr id="394" name="图形 393">
            <a:extLst>
              <a:ext uri="{FF2B5EF4-FFF2-40B4-BE49-F238E27FC236}">
                <a16:creationId xmlns:a16="http://schemas.microsoft.com/office/drawing/2014/main" id="{3302988D-F882-46E0-9CCF-352090223F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46402" y="1878341"/>
            <a:ext cx="408289" cy="408289"/>
          </a:xfrm>
          <a:prstGeom prst="rect">
            <a:avLst/>
          </a:prstGeom>
        </p:spPr>
      </p:pic>
      <p:pic>
        <p:nvPicPr>
          <p:cNvPr id="395" name="图形 394">
            <a:extLst>
              <a:ext uri="{FF2B5EF4-FFF2-40B4-BE49-F238E27FC236}">
                <a16:creationId xmlns:a16="http://schemas.microsoft.com/office/drawing/2014/main" id="{8D96B63A-4F07-44A6-AE9D-C981D22E065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39039" y="1879215"/>
            <a:ext cx="410833" cy="410832"/>
          </a:xfrm>
          <a:prstGeom prst="rect">
            <a:avLst/>
          </a:prstGeom>
        </p:spPr>
      </p:pic>
      <p:sp>
        <p:nvSpPr>
          <p:cNvPr id="396" name="文本框 395">
            <a:extLst>
              <a:ext uri="{FF2B5EF4-FFF2-40B4-BE49-F238E27FC236}">
                <a16:creationId xmlns:a16="http://schemas.microsoft.com/office/drawing/2014/main" id="{96706E21-E48B-41C0-8812-B3E69CC6799D}"/>
              </a:ext>
            </a:extLst>
          </p:cNvPr>
          <p:cNvSpPr txBox="1"/>
          <p:nvPr/>
        </p:nvSpPr>
        <p:spPr>
          <a:xfrm>
            <a:off x="5549493" y="1574932"/>
            <a:ext cx="681340" cy="307777"/>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Emma</a:t>
            </a:r>
          </a:p>
        </p:txBody>
      </p:sp>
      <p:sp>
        <p:nvSpPr>
          <p:cNvPr id="397" name="文本框 396">
            <a:extLst>
              <a:ext uri="{FF2B5EF4-FFF2-40B4-BE49-F238E27FC236}">
                <a16:creationId xmlns:a16="http://schemas.microsoft.com/office/drawing/2014/main" id="{DD550089-D135-4888-9E93-1B81856E5FCA}"/>
              </a:ext>
            </a:extLst>
          </p:cNvPr>
          <p:cNvSpPr txBox="1"/>
          <p:nvPr/>
        </p:nvSpPr>
        <p:spPr>
          <a:xfrm>
            <a:off x="6267801" y="1576767"/>
            <a:ext cx="514968" cy="537372"/>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Kelly</a:t>
            </a:r>
            <a:endParaRPr lang="zh-CN" altLang="en-US" dirty="0">
              <a:latin typeface="Times New Roman" panose="02020603050405020304" pitchFamily="18" charset="0"/>
              <a:cs typeface="Times New Roman" panose="02020603050405020304" pitchFamily="18" charset="0"/>
            </a:endParaRPr>
          </a:p>
        </p:txBody>
      </p:sp>
      <p:sp>
        <p:nvSpPr>
          <p:cNvPr id="398" name="椭圆 397">
            <a:extLst>
              <a:ext uri="{FF2B5EF4-FFF2-40B4-BE49-F238E27FC236}">
                <a16:creationId xmlns:a16="http://schemas.microsoft.com/office/drawing/2014/main" id="{626B18F1-F317-46E7-9FAD-1C92E88E3C6C}"/>
              </a:ext>
            </a:extLst>
          </p:cNvPr>
          <p:cNvSpPr/>
          <p:nvPr/>
        </p:nvSpPr>
        <p:spPr>
          <a:xfrm>
            <a:off x="5277816" y="2303998"/>
            <a:ext cx="63012" cy="630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01A80760-F2A9-4E29-9D8A-6DE5136DF2F9}"/>
              </a:ext>
            </a:extLst>
          </p:cNvPr>
          <p:cNvSpPr/>
          <p:nvPr/>
        </p:nvSpPr>
        <p:spPr>
          <a:xfrm>
            <a:off x="5892433" y="2303302"/>
            <a:ext cx="63012" cy="630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5BB96E30-1013-40C5-8A05-93BE5D180E67}"/>
              </a:ext>
            </a:extLst>
          </p:cNvPr>
          <p:cNvSpPr/>
          <p:nvPr/>
        </p:nvSpPr>
        <p:spPr>
          <a:xfrm>
            <a:off x="6485048" y="2303723"/>
            <a:ext cx="63012" cy="630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1" name="图形 400">
            <a:extLst>
              <a:ext uri="{FF2B5EF4-FFF2-40B4-BE49-F238E27FC236}">
                <a16:creationId xmlns:a16="http://schemas.microsoft.com/office/drawing/2014/main" id="{E1FB702F-A08C-4223-908F-66FDF5C4993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94739" y="3561905"/>
            <a:ext cx="464142" cy="464141"/>
          </a:xfrm>
          <a:prstGeom prst="rect">
            <a:avLst/>
          </a:prstGeom>
        </p:spPr>
      </p:pic>
      <p:pic>
        <p:nvPicPr>
          <p:cNvPr id="402" name="图形 401">
            <a:extLst>
              <a:ext uri="{FF2B5EF4-FFF2-40B4-BE49-F238E27FC236}">
                <a16:creationId xmlns:a16="http://schemas.microsoft.com/office/drawing/2014/main" id="{6CB08208-5CE0-49CA-86A8-2C193B5E0F0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038465" y="3561905"/>
            <a:ext cx="464142" cy="464141"/>
          </a:xfrm>
          <a:prstGeom prst="rect">
            <a:avLst/>
          </a:prstGeom>
        </p:spPr>
      </p:pic>
      <p:sp>
        <p:nvSpPr>
          <p:cNvPr id="403" name="椭圆 402">
            <a:extLst>
              <a:ext uri="{FF2B5EF4-FFF2-40B4-BE49-F238E27FC236}">
                <a16:creationId xmlns:a16="http://schemas.microsoft.com/office/drawing/2014/main" id="{BC1691D9-90EE-4711-AD1A-7581D860E218}"/>
              </a:ext>
            </a:extLst>
          </p:cNvPr>
          <p:cNvSpPr/>
          <p:nvPr/>
        </p:nvSpPr>
        <p:spPr>
          <a:xfrm>
            <a:off x="5593268" y="3499368"/>
            <a:ext cx="63012" cy="630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100DC458-1C1B-4AFA-9FDD-F8462E52E9A2}"/>
              </a:ext>
            </a:extLst>
          </p:cNvPr>
          <p:cNvSpPr/>
          <p:nvPr/>
        </p:nvSpPr>
        <p:spPr>
          <a:xfrm>
            <a:off x="6234842" y="3499989"/>
            <a:ext cx="63012" cy="630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文本框 404">
            <a:extLst>
              <a:ext uri="{FF2B5EF4-FFF2-40B4-BE49-F238E27FC236}">
                <a16:creationId xmlns:a16="http://schemas.microsoft.com/office/drawing/2014/main" id="{FE1582E9-12B9-4B64-9EFB-4A554269D02C}"/>
              </a:ext>
            </a:extLst>
          </p:cNvPr>
          <p:cNvSpPr txBox="1"/>
          <p:nvPr/>
        </p:nvSpPr>
        <p:spPr>
          <a:xfrm>
            <a:off x="5955371" y="3981123"/>
            <a:ext cx="719786"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Titanic</a:t>
            </a:r>
            <a:endParaRPr lang="zh-CN" altLang="en-US" dirty="0">
              <a:latin typeface="Times New Roman" panose="02020603050405020304" pitchFamily="18" charset="0"/>
              <a:cs typeface="Times New Roman" panose="02020603050405020304" pitchFamily="18" charset="0"/>
            </a:endParaRPr>
          </a:p>
        </p:txBody>
      </p:sp>
      <p:sp>
        <p:nvSpPr>
          <p:cNvPr id="406" name="文本框 405">
            <a:extLst>
              <a:ext uri="{FF2B5EF4-FFF2-40B4-BE49-F238E27FC236}">
                <a16:creationId xmlns:a16="http://schemas.microsoft.com/office/drawing/2014/main" id="{FAA492AA-3FDC-4168-AA1E-8F1CD8D7BA12}"/>
              </a:ext>
            </a:extLst>
          </p:cNvPr>
          <p:cNvSpPr txBox="1"/>
          <p:nvPr/>
        </p:nvSpPr>
        <p:spPr>
          <a:xfrm>
            <a:off x="5202994" y="3980506"/>
            <a:ext cx="942741"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Lover</a:t>
            </a:r>
            <a:endParaRPr lang="zh-CN" altLang="en-US" dirty="0">
              <a:latin typeface="Times New Roman" panose="02020603050405020304" pitchFamily="18" charset="0"/>
              <a:cs typeface="Times New Roman" panose="02020603050405020304" pitchFamily="18" charset="0"/>
            </a:endParaRPr>
          </a:p>
        </p:txBody>
      </p:sp>
      <p:cxnSp>
        <p:nvCxnSpPr>
          <p:cNvPr id="407" name="直接连接符 406">
            <a:extLst>
              <a:ext uri="{FF2B5EF4-FFF2-40B4-BE49-F238E27FC236}">
                <a16:creationId xmlns:a16="http://schemas.microsoft.com/office/drawing/2014/main" id="{8C4C027B-DDAA-4658-ABE9-3A42C2B8458B}"/>
              </a:ext>
            </a:extLst>
          </p:cNvPr>
          <p:cNvCxnSpPr>
            <a:cxnSpLocks/>
            <a:stCxn id="403" idx="0"/>
            <a:endCxn id="398" idx="4"/>
          </p:cNvCxnSpPr>
          <p:nvPr/>
        </p:nvCxnSpPr>
        <p:spPr>
          <a:xfrm flipH="1" flipV="1">
            <a:off x="5309322" y="2367009"/>
            <a:ext cx="315451" cy="1132359"/>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408" name="直接连接符 407">
            <a:extLst>
              <a:ext uri="{FF2B5EF4-FFF2-40B4-BE49-F238E27FC236}">
                <a16:creationId xmlns:a16="http://schemas.microsoft.com/office/drawing/2014/main" id="{C04D2831-DDFC-4A5B-B545-2E97F3089E71}"/>
              </a:ext>
            </a:extLst>
          </p:cNvPr>
          <p:cNvCxnSpPr>
            <a:cxnSpLocks/>
            <a:stCxn id="403" idx="0"/>
            <a:endCxn id="400" idx="4"/>
          </p:cNvCxnSpPr>
          <p:nvPr/>
        </p:nvCxnSpPr>
        <p:spPr>
          <a:xfrm flipV="1">
            <a:off x="5624773" y="2366734"/>
            <a:ext cx="891781" cy="1132634"/>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409" name="直接连接符 408">
            <a:extLst>
              <a:ext uri="{FF2B5EF4-FFF2-40B4-BE49-F238E27FC236}">
                <a16:creationId xmlns:a16="http://schemas.microsoft.com/office/drawing/2014/main" id="{ED820D5F-1ABA-4071-8D3F-DEC465A7C0D5}"/>
              </a:ext>
            </a:extLst>
          </p:cNvPr>
          <p:cNvCxnSpPr>
            <a:cxnSpLocks/>
            <a:stCxn id="403" idx="0"/>
            <a:endCxn id="399" idx="4"/>
          </p:cNvCxnSpPr>
          <p:nvPr/>
        </p:nvCxnSpPr>
        <p:spPr>
          <a:xfrm flipV="1">
            <a:off x="5624773" y="2366314"/>
            <a:ext cx="299165" cy="113305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410" name="直接连接符 409">
            <a:extLst>
              <a:ext uri="{FF2B5EF4-FFF2-40B4-BE49-F238E27FC236}">
                <a16:creationId xmlns:a16="http://schemas.microsoft.com/office/drawing/2014/main" id="{58F83978-059B-4C58-ABAD-B0DBF0901D96}"/>
              </a:ext>
            </a:extLst>
          </p:cNvPr>
          <p:cNvCxnSpPr>
            <a:cxnSpLocks/>
            <a:stCxn id="404" idx="0"/>
            <a:endCxn id="400" idx="4"/>
          </p:cNvCxnSpPr>
          <p:nvPr/>
        </p:nvCxnSpPr>
        <p:spPr>
          <a:xfrm flipV="1">
            <a:off x="6266347" y="2366734"/>
            <a:ext cx="250207" cy="113325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411" name="直接连接符 410">
            <a:extLst>
              <a:ext uri="{FF2B5EF4-FFF2-40B4-BE49-F238E27FC236}">
                <a16:creationId xmlns:a16="http://schemas.microsoft.com/office/drawing/2014/main" id="{994DCE23-4A11-40B1-9DAF-8354E0925B70}"/>
              </a:ext>
            </a:extLst>
          </p:cNvPr>
          <p:cNvCxnSpPr>
            <a:cxnSpLocks/>
            <a:stCxn id="404" idx="0"/>
            <a:endCxn id="399" idx="4"/>
          </p:cNvCxnSpPr>
          <p:nvPr/>
        </p:nvCxnSpPr>
        <p:spPr>
          <a:xfrm flipH="1" flipV="1">
            <a:off x="5923939" y="2366314"/>
            <a:ext cx="342409" cy="113367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412" name="直接连接符 411">
            <a:extLst>
              <a:ext uri="{FF2B5EF4-FFF2-40B4-BE49-F238E27FC236}">
                <a16:creationId xmlns:a16="http://schemas.microsoft.com/office/drawing/2014/main" id="{26FA8593-9ECA-4B85-8699-8688CDCB4B90}"/>
              </a:ext>
            </a:extLst>
          </p:cNvPr>
          <p:cNvCxnSpPr>
            <a:cxnSpLocks/>
            <a:stCxn id="404" idx="0"/>
            <a:endCxn id="398" idx="4"/>
          </p:cNvCxnSpPr>
          <p:nvPr/>
        </p:nvCxnSpPr>
        <p:spPr>
          <a:xfrm flipH="1" flipV="1">
            <a:off x="5309322" y="2367009"/>
            <a:ext cx="957026" cy="1132980"/>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pic>
        <p:nvPicPr>
          <p:cNvPr id="419" name="图形 418">
            <a:extLst>
              <a:ext uri="{FF2B5EF4-FFF2-40B4-BE49-F238E27FC236}">
                <a16:creationId xmlns:a16="http://schemas.microsoft.com/office/drawing/2014/main" id="{49A75538-82F0-45F1-8AF8-BA94F05A4F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17680" y="1880487"/>
            <a:ext cx="408289" cy="408289"/>
          </a:xfrm>
          <a:prstGeom prst="rect">
            <a:avLst/>
          </a:prstGeom>
        </p:spPr>
      </p:pic>
      <p:pic>
        <p:nvPicPr>
          <p:cNvPr id="420" name="图形 419">
            <a:extLst>
              <a:ext uri="{FF2B5EF4-FFF2-40B4-BE49-F238E27FC236}">
                <a16:creationId xmlns:a16="http://schemas.microsoft.com/office/drawing/2014/main" id="{9CA7FE14-3BFB-4687-BBC3-F698FB083FA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12410" y="1880046"/>
            <a:ext cx="408289" cy="408289"/>
          </a:xfrm>
          <a:prstGeom prst="rect">
            <a:avLst/>
          </a:prstGeom>
        </p:spPr>
      </p:pic>
      <p:pic>
        <p:nvPicPr>
          <p:cNvPr id="421" name="图形 420">
            <a:extLst>
              <a:ext uri="{FF2B5EF4-FFF2-40B4-BE49-F238E27FC236}">
                <a16:creationId xmlns:a16="http://schemas.microsoft.com/office/drawing/2014/main" id="{6816871B-8446-4D4F-BB49-C23EB197F2D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109492" y="1878317"/>
            <a:ext cx="410919" cy="410919"/>
          </a:xfrm>
          <a:prstGeom prst="rect">
            <a:avLst/>
          </a:prstGeom>
        </p:spPr>
      </p:pic>
      <p:sp>
        <p:nvSpPr>
          <p:cNvPr id="422" name="文本框 69">
            <a:extLst>
              <a:ext uri="{FF2B5EF4-FFF2-40B4-BE49-F238E27FC236}">
                <a16:creationId xmlns:a16="http://schemas.microsoft.com/office/drawing/2014/main" id="{E09782BC-179E-48C5-9549-7D7B968F9680}"/>
              </a:ext>
            </a:extLst>
          </p:cNvPr>
          <p:cNvSpPr txBox="1"/>
          <p:nvPr/>
        </p:nvSpPr>
        <p:spPr>
          <a:xfrm>
            <a:off x="4969831" y="1575133"/>
            <a:ext cx="669220" cy="31111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latin typeface="Times New Roman" panose="02020603050405020304" pitchFamily="18" charset="0"/>
                <a:cs typeface="Times New Roman" panose="02020603050405020304" pitchFamily="18" charset="0"/>
              </a:rPr>
              <a:t>Kate</a:t>
            </a:r>
            <a:endParaRPr lang="zh-CN" altLang="en-US" sz="1400" dirty="0">
              <a:latin typeface="Times New Roman" panose="02020603050405020304" pitchFamily="18" charset="0"/>
              <a:cs typeface="Times New Roman" panose="02020603050405020304" pitchFamily="18" charset="0"/>
            </a:endParaRPr>
          </a:p>
        </p:txBody>
      </p:sp>
      <p:sp>
        <p:nvSpPr>
          <p:cNvPr id="423" name="文本框 422">
            <a:extLst>
              <a:ext uri="{FF2B5EF4-FFF2-40B4-BE49-F238E27FC236}">
                <a16:creationId xmlns:a16="http://schemas.microsoft.com/office/drawing/2014/main" id="{B896D3A8-3EC5-409F-B350-8923C1472C61}"/>
              </a:ext>
            </a:extLst>
          </p:cNvPr>
          <p:cNvSpPr txBox="1"/>
          <p:nvPr/>
        </p:nvSpPr>
        <p:spPr>
          <a:xfrm>
            <a:off x="2501129" y="3980509"/>
            <a:ext cx="971979"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Avatar</a:t>
            </a:r>
          </a:p>
        </p:txBody>
      </p:sp>
      <p:sp>
        <p:nvSpPr>
          <p:cNvPr id="424" name="文本框 423">
            <a:extLst>
              <a:ext uri="{FF2B5EF4-FFF2-40B4-BE49-F238E27FC236}">
                <a16:creationId xmlns:a16="http://schemas.microsoft.com/office/drawing/2014/main" id="{268FF8C7-35E1-49DE-B0FB-A0F7E914664D}"/>
              </a:ext>
            </a:extLst>
          </p:cNvPr>
          <p:cNvSpPr txBox="1"/>
          <p:nvPr/>
        </p:nvSpPr>
        <p:spPr>
          <a:xfrm>
            <a:off x="4528089" y="3983125"/>
            <a:ext cx="923823" cy="311110"/>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Star Wars</a:t>
            </a:r>
            <a:endParaRPr lang="zh-CN" altLang="en-US" dirty="0">
              <a:latin typeface="Times New Roman" panose="02020603050405020304" pitchFamily="18" charset="0"/>
              <a:cs typeface="Times New Roman" panose="02020603050405020304" pitchFamily="18" charset="0"/>
            </a:endParaRPr>
          </a:p>
        </p:txBody>
      </p:sp>
      <p:cxnSp>
        <p:nvCxnSpPr>
          <p:cNvPr id="425" name="直接连接符 424">
            <a:extLst>
              <a:ext uri="{FF2B5EF4-FFF2-40B4-BE49-F238E27FC236}">
                <a16:creationId xmlns:a16="http://schemas.microsoft.com/office/drawing/2014/main" id="{6254EFFA-F3B0-4ED0-861A-6B53228311EE}"/>
              </a:ext>
            </a:extLst>
          </p:cNvPr>
          <p:cNvCxnSpPr>
            <a:cxnSpLocks/>
            <a:stCxn id="384" idx="0"/>
            <a:endCxn id="388" idx="4"/>
          </p:cNvCxnSpPr>
          <p:nvPr/>
        </p:nvCxnSpPr>
        <p:spPr>
          <a:xfrm flipV="1">
            <a:off x="3661068" y="2366506"/>
            <a:ext cx="945125" cy="113185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616797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25" y="200725"/>
            <a:ext cx="8520599" cy="572699"/>
          </a:xfrm>
          <a:prstGeom prst="rect">
            <a:avLst/>
          </a:prstGeom>
        </p:spPr>
        <p:txBody>
          <a:bodyPr lIns="91425" tIns="91425" rIns="91425" bIns="91425" anchor="t" anchorCtr="0">
            <a:noAutofit/>
          </a:bodyPr>
          <a:lstStyle/>
          <a:p>
            <a:pPr lvl="0"/>
            <a:r>
              <a:rPr lang="en-US" dirty="0"/>
              <a:t>Conclusion</a:t>
            </a:r>
            <a:endParaRPr lang="en" sz="2400" b="1" dirty="0"/>
          </a:p>
        </p:txBody>
      </p:sp>
      <p:sp>
        <p:nvSpPr>
          <p:cNvPr id="2" name="灯片编号占位符 1">
            <a:extLst>
              <a:ext uri="{FF2B5EF4-FFF2-40B4-BE49-F238E27FC236}">
                <a16:creationId xmlns:a16="http://schemas.microsoft.com/office/drawing/2014/main" id="{CCA41970-75CC-4892-A283-6139E551A7D9}"/>
              </a:ext>
            </a:extLst>
          </p:cNvPr>
          <p:cNvSpPr>
            <a:spLocks noGrp="1"/>
          </p:cNvSpPr>
          <p:nvPr>
            <p:ph type="sldNum" idx="12"/>
          </p:nvPr>
        </p:nvSpPr>
        <p:spPr/>
        <p:txBody>
          <a:bodyPr/>
          <a:lstStyle/>
          <a:p>
            <a:pPr lvl="0">
              <a:spcBef>
                <a:spcPts val="0"/>
              </a:spcBef>
              <a:buNone/>
            </a:pPr>
            <a:fld id="{00000000-1234-1234-1234-123412341234}" type="slidenum">
              <a:rPr lang="en" smtClean="0"/>
              <a:t>30</a:t>
            </a:fld>
            <a:endParaRPr lang="en"/>
          </a:p>
        </p:txBody>
      </p:sp>
      <p:pic>
        <p:nvPicPr>
          <p:cNvPr id="7" name="Shape 63">
            <a:extLst>
              <a:ext uri="{FF2B5EF4-FFF2-40B4-BE49-F238E27FC236}">
                <a16:creationId xmlns:a16="http://schemas.microsoft.com/office/drawing/2014/main" id="{12A250F9-4060-4C96-B973-8AB77F301C3A}"/>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338008E2-FE9E-4FC8-B0C8-554BAE767FDD}"/>
                  </a:ext>
                </a:extLst>
              </p:cNvPr>
              <p:cNvSpPr/>
              <p:nvPr/>
            </p:nvSpPr>
            <p:spPr>
              <a:xfrm>
                <a:off x="887229" y="1426325"/>
                <a:ext cx="7585228" cy="2862322"/>
              </a:xfrm>
              <a:prstGeom prst="rect">
                <a:avLst/>
              </a:prstGeom>
            </p:spPr>
            <p:txBody>
              <a:bodyPr wrap="square">
                <a:spAutoFit/>
              </a:bodyPr>
              <a:lstStyle/>
              <a:p>
                <a:pPr marL="285750" indent="-285750">
                  <a:buFont typeface="Arial" panose="020B0604020202020204" pitchFamily="34" charset="0"/>
                  <a:buChar char="•"/>
                </a:pPr>
                <a:r>
                  <a:rPr lang="en-US" altLang="zh-CN" sz="1600"/>
                  <a:t>Propose the significant </a:t>
                </a:r>
                <a:r>
                  <a:rPr lang="en-US" altLang="zh-CN" sz="1600" dirty="0"/>
                  <a:t>(</a:t>
                </a:r>
                <a14:m>
                  <m:oMath xmlns:m="http://schemas.openxmlformats.org/officeDocument/2006/math">
                    <m:r>
                      <a:rPr lang="zh-CN" altLang="en-US" sz="1600" dirty="0">
                        <a:latin typeface="Cambria Math" panose="02040503050406030204" pitchFamily="18" charset="0"/>
                      </a:rPr>
                      <m:t>𝛼</m:t>
                    </m:r>
                  </m:oMath>
                </a14:m>
                <a:r>
                  <a:rPr lang="en-US" altLang="zh-CN" sz="1600" dirty="0"/>
                  <a:t>,</a:t>
                </a:r>
                <a14:m>
                  <m:oMath xmlns:m="http://schemas.openxmlformats.org/officeDocument/2006/math">
                    <m:r>
                      <a:rPr lang="zh-CN" altLang="en-US" sz="1600" dirty="0">
                        <a:latin typeface="Cambria Math" panose="02040503050406030204" pitchFamily="18" charset="0"/>
                      </a:rPr>
                      <m:t>𝛽</m:t>
                    </m:r>
                  </m:oMath>
                </a14:m>
                <a:r>
                  <a:rPr lang="en-US" altLang="zh-CN" sz="1600" dirty="0"/>
                  <a:t>)-community model and solve the significant (</a:t>
                </a:r>
                <a14:m>
                  <m:oMath xmlns:m="http://schemas.openxmlformats.org/officeDocument/2006/math">
                    <m:r>
                      <a:rPr lang="zh-CN" altLang="en-US" sz="1600" dirty="0">
                        <a:latin typeface="Cambria Math" panose="02040503050406030204" pitchFamily="18" charset="0"/>
                      </a:rPr>
                      <m:t>𝛼</m:t>
                    </m:r>
                  </m:oMath>
                </a14:m>
                <a:r>
                  <a:rPr lang="en-US" altLang="zh-CN" sz="1600" dirty="0"/>
                  <a:t>,</a:t>
                </a:r>
                <a14:m>
                  <m:oMath xmlns:m="http://schemas.openxmlformats.org/officeDocument/2006/math">
                    <m:r>
                      <a:rPr lang="zh-CN" altLang="en-US" sz="1600" dirty="0">
                        <a:latin typeface="Cambria Math" panose="02040503050406030204" pitchFamily="18" charset="0"/>
                      </a:rPr>
                      <m:t>𝛽</m:t>
                    </m:r>
                  </m:oMath>
                </a14:m>
                <a:r>
                  <a:rPr lang="en-US" altLang="zh-CN" sz="1600" dirty="0"/>
                  <a:t>)-community search problem with a two-step framework.</a:t>
                </a:r>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en-US" altLang="zh-CN" sz="1600" dirty="0"/>
                  <a:t>Develop a novel index </a:t>
                </a:r>
                <a14:m>
                  <m:oMath xmlns:m="http://schemas.openxmlformats.org/officeDocument/2006/math">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𝐼</m:t>
                        </m:r>
                      </m:e>
                      <m:sub>
                        <m:r>
                          <a:rPr lang="zh-CN" altLang="en-US" sz="1600">
                            <a:latin typeface="Cambria Math" panose="02040503050406030204" pitchFamily="18" charset="0"/>
                          </a:rPr>
                          <m:t>𝛿</m:t>
                        </m:r>
                      </m:sub>
                    </m:sSub>
                  </m:oMath>
                </a14:m>
                <a:r>
                  <a:rPr lang="en-US" altLang="zh-CN" sz="1600" dirty="0"/>
                  <a:t> to retrieve (</a:t>
                </a:r>
                <a14:m>
                  <m:oMath xmlns:m="http://schemas.openxmlformats.org/officeDocument/2006/math">
                    <m:r>
                      <a:rPr lang="zh-CN" altLang="en-US" sz="1600" dirty="0">
                        <a:latin typeface="Cambria Math" panose="02040503050406030204" pitchFamily="18" charset="0"/>
                      </a:rPr>
                      <m:t>𝛼</m:t>
                    </m:r>
                  </m:oMath>
                </a14:m>
                <a:r>
                  <a:rPr lang="en-US" altLang="zh-CN" sz="1600" dirty="0"/>
                  <a:t>,</a:t>
                </a:r>
                <a14:m>
                  <m:oMath xmlns:m="http://schemas.openxmlformats.org/officeDocument/2006/math">
                    <m:r>
                      <a:rPr lang="zh-CN" altLang="en-US" sz="1600" dirty="0">
                        <a:latin typeface="Cambria Math" panose="02040503050406030204" pitchFamily="18" charset="0"/>
                      </a:rPr>
                      <m:t>𝛽</m:t>
                    </m:r>
                  </m:oMath>
                </a14:m>
                <a:r>
                  <a:rPr lang="en-US" altLang="zh-CN" sz="1600" dirty="0"/>
                  <a:t>)-communities in optimal time.</a:t>
                </a:r>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en-US" altLang="zh-CN" sz="1600" dirty="0"/>
                  <a:t>To obtain the significant (</a:t>
                </a:r>
                <a14:m>
                  <m:oMath xmlns:m="http://schemas.openxmlformats.org/officeDocument/2006/math">
                    <m:r>
                      <a:rPr lang="zh-CN" altLang="en-US" sz="1600" dirty="0">
                        <a:latin typeface="Cambria Math" panose="02040503050406030204" pitchFamily="18" charset="0"/>
                      </a:rPr>
                      <m:t>𝛼</m:t>
                    </m:r>
                  </m:oMath>
                </a14:m>
                <a:r>
                  <a:rPr lang="en-US" altLang="zh-CN" sz="1600" dirty="0"/>
                  <a:t>,</a:t>
                </a:r>
                <a14:m>
                  <m:oMath xmlns:m="http://schemas.openxmlformats.org/officeDocument/2006/math">
                    <m:r>
                      <a:rPr lang="zh-CN" altLang="en-US" sz="1600" dirty="0">
                        <a:latin typeface="Cambria Math" panose="02040503050406030204" pitchFamily="18" charset="0"/>
                      </a:rPr>
                      <m:t>𝛽</m:t>
                    </m:r>
                  </m:oMath>
                </a14:m>
                <a:r>
                  <a:rPr lang="en-US" altLang="zh-CN" sz="1600" dirty="0"/>
                  <a:t>)-community, we propose efficient peeling and expansion algorithms.</a:t>
                </a:r>
              </a:p>
              <a:p>
                <a:endParaRPr lang="en-US" altLang="zh-CN" sz="2000" dirty="0"/>
              </a:p>
              <a:p>
                <a:pPr marL="285750" indent="-285750">
                  <a:buFont typeface="Arial" panose="020B0604020202020204" pitchFamily="34" charset="0"/>
                  <a:buChar char="•"/>
                </a:pPr>
                <a:r>
                  <a:rPr lang="en-US" altLang="zh-CN" sz="1600" dirty="0"/>
                  <a:t>We conduct extensive experiments on real bipartite graphs. The results demonstrate the effectiveness of the significant (</a:t>
                </a:r>
                <a14:m>
                  <m:oMath xmlns:m="http://schemas.openxmlformats.org/officeDocument/2006/math">
                    <m:r>
                      <a:rPr lang="zh-CN" altLang="en-US" sz="1600" dirty="0">
                        <a:latin typeface="Cambria Math" panose="02040503050406030204" pitchFamily="18" charset="0"/>
                      </a:rPr>
                      <m:t>𝛼</m:t>
                    </m:r>
                  </m:oMath>
                </a14:m>
                <a:r>
                  <a:rPr lang="en-US" altLang="zh-CN" sz="1600" dirty="0"/>
                  <a:t>,</a:t>
                </a:r>
                <a14:m>
                  <m:oMath xmlns:m="http://schemas.openxmlformats.org/officeDocument/2006/math">
                    <m:r>
                      <a:rPr lang="zh-CN" altLang="en-US" sz="1600" dirty="0">
                        <a:latin typeface="Cambria Math" panose="02040503050406030204" pitchFamily="18" charset="0"/>
                      </a:rPr>
                      <m:t>𝛽</m:t>
                    </m:r>
                  </m:oMath>
                </a14:m>
                <a:r>
                  <a:rPr lang="en-US" altLang="zh-CN" sz="1600" dirty="0"/>
                  <a:t>)-community model and the proposed techniques.</a:t>
                </a:r>
                <a:endParaRPr lang="zh-CN" altLang="en-US" sz="2000" dirty="0"/>
              </a:p>
            </p:txBody>
          </p:sp>
        </mc:Choice>
        <mc:Fallback xmlns="">
          <p:sp>
            <p:nvSpPr>
              <p:cNvPr id="3" name="矩形 2">
                <a:extLst>
                  <a:ext uri="{FF2B5EF4-FFF2-40B4-BE49-F238E27FC236}">
                    <a16:creationId xmlns:a16="http://schemas.microsoft.com/office/drawing/2014/main" id="{338008E2-FE9E-4FC8-B0C8-554BAE767FDD}"/>
                  </a:ext>
                </a:extLst>
              </p:cNvPr>
              <p:cNvSpPr>
                <a:spLocks noRot="1" noChangeAspect="1" noMove="1" noResize="1" noEditPoints="1" noAdjustHandles="1" noChangeArrowheads="1" noChangeShapeType="1" noTextEdit="1"/>
              </p:cNvSpPr>
              <p:nvPr/>
            </p:nvSpPr>
            <p:spPr>
              <a:xfrm>
                <a:off x="887229" y="1426325"/>
                <a:ext cx="7585228" cy="2862322"/>
              </a:xfrm>
              <a:prstGeom prst="rect">
                <a:avLst/>
              </a:prstGeom>
              <a:blipFill>
                <a:blip r:embed="rId6"/>
                <a:stretch>
                  <a:fillRect l="-322" t="-638" b="-170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5614560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200317" y="2161676"/>
            <a:ext cx="2238994" cy="572699"/>
          </a:xfrm>
          <a:prstGeom prst="rect">
            <a:avLst/>
          </a:prstGeom>
        </p:spPr>
        <p:txBody>
          <a:bodyPr lIns="91425" tIns="91425" rIns="91425" bIns="91425" anchor="t" anchorCtr="0">
            <a:noAutofit/>
          </a:bodyPr>
          <a:lstStyle/>
          <a:p>
            <a:pPr lvl="0" algn="ctr" rtl="0">
              <a:spcBef>
                <a:spcPts val="0"/>
              </a:spcBef>
              <a:buNone/>
            </a:pPr>
            <a:r>
              <a:rPr lang="en" dirty="0"/>
              <a:t>Thank</a:t>
            </a:r>
            <a:r>
              <a:rPr lang="en-US" dirty="0"/>
              <a:t> You!</a:t>
            </a:r>
            <a:br>
              <a:rPr lang="en-US" dirty="0"/>
            </a:br>
            <a:br>
              <a:rPr lang="en-US" dirty="0"/>
            </a:br>
            <a:r>
              <a:rPr lang="en-US" dirty="0"/>
              <a:t>Q&amp;A</a:t>
            </a:r>
            <a:endParaRPr lang="en" sz="2400" b="1" dirty="0"/>
          </a:p>
        </p:txBody>
      </p:sp>
      <p:sp>
        <p:nvSpPr>
          <p:cNvPr id="5" name="Shape 60"/>
          <p:cNvSpPr txBox="1">
            <a:spLocks/>
          </p:cNvSpPr>
          <p:nvPr/>
        </p:nvSpPr>
        <p:spPr>
          <a:xfrm>
            <a:off x="255095" y="168613"/>
            <a:ext cx="2238994" cy="5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rtl val="0"/>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 dirty="0"/>
              <a:t>End</a:t>
            </a:r>
            <a:endParaRPr lang="en" sz="2400" b="1" dirty="0"/>
          </a:p>
        </p:txBody>
      </p:sp>
      <p:sp>
        <p:nvSpPr>
          <p:cNvPr id="2" name="灯片编号占位符 1">
            <a:extLst>
              <a:ext uri="{FF2B5EF4-FFF2-40B4-BE49-F238E27FC236}">
                <a16:creationId xmlns:a16="http://schemas.microsoft.com/office/drawing/2014/main" id="{BAF799C4-4C23-43B9-BC77-AC906C092619}"/>
              </a:ext>
            </a:extLst>
          </p:cNvPr>
          <p:cNvSpPr>
            <a:spLocks noGrp="1"/>
          </p:cNvSpPr>
          <p:nvPr>
            <p:ph type="sldNum" idx="12"/>
          </p:nvPr>
        </p:nvSpPr>
        <p:spPr/>
        <p:txBody>
          <a:bodyPr/>
          <a:lstStyle/>
          <a:p>
            <a:pPr lvl="0">
              <a:spcBef>
                <a:spcPts val="0"/>
              </a:spcBef>
              <a:buNone/>
            </a:pPr>
            <a:fld id="{00000000-1234-1234-1234-123412341234}" type="slidenum">
              <a:rPr lang="en" smtClean="0"/>
              <a:t>31</a:t>
            </a:fld>
            <a:endParaRPr lang="en"/>
          </a:p>
        </p:txBody>
      </p:sp>
      <p:pic>
        <p:nvPicPr>
          <p:cNvPr id="6" name="Shape 63">
            <a:extLst>
              <a:ext uri="{FF2B5EF4-FFF2-40B4-BE49-F238E27FC236}">
                <a16:creationId xmlns:a16="http://schemas.microsoft.com/office/drawing/2014/main" id="{84100D86-35F0-44C6-9F37-46742E280AA5}"/>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Tree>
    <p:extLst>
      <p:ext uri="{BB962C8B-B14F-4D97-AF65-F5344CB8AC3E}">
        <p14:creationId xmlns:p14="http://schemas.microsoft.com/office/powerpoint/2010/main" val="274671327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5" name="Shape 60"/>
          <p:cNvSpPr txBox="1">
            <a:spLocks/>
          </p:cNvSpPr>
          <p:nvPr/>
        </p:nvSpPr>
        <p:spPr>
          <a:xfrm>
            <a:off x="255095" y="168613"/>
            <a:ext cx="2238994" cy="5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rtl val="0"/>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 dirty="0"/>
              <a:t>References</a:t>
            </a:r>
            <a:endParaRPr lang="en" sz="2400" b="1" dirty="0"/>
          </a:p>
        </p:txBody>
      </p:sp>
      <p:sp>
        <p:nvSpPr>
          <p:cNvPr id="2" name="灯片编号占位符 1">
            <a:extLst>
              <a:ext uri="{FF2B5EF4-FFF2-40B4-BE49-F238E27FC236}">
                <a16:creationId xmlns:a16="http://schemas.microsoft.com/office/drawing/2014/main" id="{BAF799C4-4C23-43B9-BC77-AC906C092619}"/>
              </a:ext>
            </a:extLst>
          </p:cNvPr>
          <p:cNvSpPr>
            <a:spLocks noGrp="1"/>
          </p:cNvSpPr>
          <p:nvPr>
            <p:ph type="sldNum" idx="12"/>
          </p:nvPr>
        </p:nvSpPr>
        <p:spPr/>
        <p:txBody>
          <a:bodyPr/>
          <a:lstStyle/>
          <a:p>
            <a:pPr lvl="0">
              <a:spcBef>
                <a:spcPts val="0"/>
              </a:spcBef>
              <a:buNone/>
            </a:pPr>
            <a:fld id="{00000000-1234-1234-1234-123412341234}" type="slidenum">
              <a:rPr lang="en" smtClean="0"/>
              <a:t>32</a:t>
            </a:fld>
            <a:endParaRPr lang="en"/>
          </a:p>
        </p:txBody>
      </p:sp>
      <p:pic>
        <p:nvPicPr>
          <p:cNvPr id="6" name="Shape 63">
            <a:extLst>
              <a:ext uri="{FF2B5EF4-FFF2-40B4-BE49-F238E27FC236}">
                <a16:creationId xmlns:a16="http://schemas.microsoft.com/office/drawing/2014/main" id="{84100D86-35F0-44C6-9F37-46742E280AA5}"/>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7C44BE0-9425-48C2-9F4D-D24AD679CD95}"/>
                  </a:ext>
                </a:extLst>
              </p:cNvPr>
              <p:cNvSpPr txBox="1"/>
              <p:nvPr/>
            </p:nvSpPr>
            <p:spPr>
              <a:xfrm>
                <a:off x="386627" y="924916"/>
                <a:ext cx="8370745" cy="4131900"/>
              </a:xfrm>
              <a:prstGeom prst="rect">
                <a:avLst/>
              </a:prstGeom>
              <a:noFill/>
            </p:spPr>
            <p:txBody>
              <a:bodyPr wrap="square">
                <a:spAutoFit/>
              </a:bodyPr>
              <a:lstStyle/>
              <a:p>
                <a:pPr algn="just"/>
                <a:r>
                  <a:rPr lang="en-US" altLang="zh-CN" sz="1050" dirty="0">
                    <a:effectLst/>
                    <a:latin typeface="+mn-lt"/>
                    <a:ea typeface="等线" panose="02010600030101010101" pitchFamily="2" charset="-122"/>
                  </a:rPr>
                  <a:t>[1] A. </a:t>
                </a:r>
                <a:r>
                  <a:rPr lang="en-US" altLang="zh-CN" sz="1050" dirty="0" err="1">
                    <a:effectLst/>
                    <a:latin typeface="+mn-lt"/>
                    <a:ea typeface="等线" panose="02010600030101010101" pitchFamily="2" charset="-122"/>
                  </a:rPr>
                  <a:t>Beutel</a:t>
                </a:r>
                <a:r>
                  <a:rPr lang="en-US" altLang="zh-CN" sz="1050" dirty="0">
                    <a:effectLst/>
                    <a:latin typeface="+mn-lt"/>
                    <a:ea typeface="等线" panose="02010600030101010101" pitchFamily="2" charset="-122"/>
                  </a:rPr>
                  <a:t>, W. Xu, V. </a:t>
                </a:r>
                <a:r>
                  <a:rPr lang="en-US" altLang="zh-CN" sz="1050" dirty="0" err="1">
                    <a:effectLst/>
                    <a:latin typeface="+mn-lt"/>
                    <a:ea typeface="等线" panose="02010600030101010101" pitchFamily="2" charset="-122"/>
                  </a:rPr>
                  <a:t>Guruswami</a:t>
                </a:r>
                <a:r>
                  <a:rPr lang="en-US" altLang="zh-CN" sz="1050" dirty="0">
                    <a:effectLst/>
                    <a:latin typeface="+mn-lt"/>
                    <a:ea typeface="等线" panose="02010600030101010101" pitchFamily="2" charset="-122"/>
                  </a:rPr>
                  <a:t>, C. </a:t>
                </a:r>
                <a:r>
                  <a:rPr lang="en-US" altLang="zh-CN" sz="1050" dirty="0" err="1">
                    <a:effectLst/>
                    <a:latin typeface="+mn-lt"/>
                    <a:ea typeface="等线" panose="02010600030101010101" pitchFamily="2" charset="-122"/>
                  </a:rPr>
                  <a:t>Palow</a:t>
                </a:r>
                <a:r>
                  <a:rPr lang="en-US" altLang="zh-CN" sz="1050" dirty="0">
                    <a:effectLst/>
                    <a:latin typeface="+mn-lt"/>
                    <a:ea typeface="等线" panose="02010600030101010101" pitchFamily="2" charset="-122"/>
                  </a:rPr>
                  <a:t>, and C. </a:t>
                </a:r>
                <a:r>
                  <a:rPr lang="en-US" altLang="zh-CN" sz="1050" dirty="0" err="1">
                    <a:effectLst/>
                    <a:latin typeface="+mn-lt"/>
                    <a:ea typeface="等线" panose="02010600030101010101" pitchFamily="2" charset="-122"/>
                  </a:rPr>
                  <a:t>Faloutsos</a:t>
                </a:r>
                <a:r>
                  <a:rPr lang="en-US" altLang="zh-CN" sz="1050" dirty="0">
                    <a:effectLst/>
                    <a:latin typeface="+mn-lt"/>
                    <a:ea typeface="等线" panose="02010600030101010101" pitchFamily="2" charset="-122"/>
                  </a:rPr>
                  <a:t>, “</a:t>
                </a:r>
                <a:r>
                  <a:rPr lang="en-US" altLang="zh-CN" sz="1050" dirty="0" err="1">
                    <a:effectLst/>
                    <a:latin typeface="+mn-lt"/>
                    <a:ea typeface="等线" panose="02010600030101010101" pitchFamily="2" charset="-122"/>
                  </a:rPr>
                  <a:t>Copycatch</a:t>
                </a:r>
                <a:r>
                  <a:rPr lang="en-US" altLang="zh-CN" sz="1050" dirty="0">
                    <a:effectLst/>
                    <a:latin typeface="+mn-lt"/>
                    <a:ea typeface="等线" panose="02010600030101010101" pitchFamily="2" charset="-122"/>
                  </a:rPr>
                  <a:t>: stopping group attacks by spotting lockstep behavior in social networks,” in WWW. ACM, 2013, pp. 119–130.</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[2] B. Liu, L. Yuan, X. Lin, L. Qin, W. Zhang, and J. Zhou, “Efficient (</a:t>
                </a:r>
                <a14:m>
                  <m:oMath xmlns:m="http://schemas.openxmlformats.org/officeDocument/2006/math">
                    <m:r>
                      <a:rPr lang="zh-CN" altLang="en-US" sz="1050" i="1" smtClean="0">
                        <a:effectLst/>
                        <a:latin typeface="Cambria Math" panose="02040503050406030204" pitchFamily="18" charset="0"/>
                        <a:ea typeface="等线" panose="02010600030101010101" pitchFamily="2" charset="-122"/>
                      </a:rPr>
                      <m:t>𝛼</m:t>
                    </m:r>
                    <m:r>
                      <a:rPr lang="en-US" altLang="zh-CN" sz="1050" b="0" i="1" smtClean="0">
                        <a:effectLst/>
                        <a:latin typeface="Cambria Math" panose="02040503050406030204" pitchFamily="18" charset="0"/>
                        <a:ea typeface="等线" panose="02010600030101010101" pitchFamily="2" charset="-122"/>
                      </a:rPr>
                      <m:t>,</m:t>
                    </m:r>
                    <m:r>
                      <a:rPr lang="zh-CN" altLang="en-US" sz="1050" b="0" i="1" smtClean="0">
                        <a:effectLst/>
                        <a:latin typeface="Cambria Math" panose="02040503050406030204" pitchFamily="18" charset="0"/>
                        <a:ea typeface="等线" panose="02010600030101010101" pitchFamily="2" charset="-122"/>
                      </a:rPr>
                      <m:t>𝛽</m:t>
                    </m:r>
                  </m:oMath>
                </a14:m>
                <a:r>
                  <a:rPr lang="en-US" altLang="zh-CN" sz="1050" dirty="0">
                    <a:effectLst/>
                    <a:latin typeface="+mn-lt"/>
                    <a:ea typeface="等线" panose="02010600030101010101" pitchFamily="2" charset="-122"/>
                  </a:rPr>
                  <a:t>)-core computation: An index-based approach,” in WWW. ACM, 2019, pp. 1130–1141.</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[3] K. Wang, X. Lin, L. Qin, W. Zhang, and Y. Zhang, “Efficient </a:t>
                </a:r>
                <a:r>
                  <a:rPr lang="en-US" altLang="zh-CN" sz="1050" dirty="0" err="1">
                    <a:effectLst/>
                    <a:latin typeface="+mn-lt"/>
                    <a:ea typeface="等线" panose="02010600030101010101" pitchFamily="2" charset="-122"/>
                  </a:rPr>
                  <a:t>bitruss</a:t>
                </a:r>
                <a:r>
                  <a:rPr lang="en-US" altLang="zh-CN" sz="1050" dirty="0">
                    <a:effectLst/>
                    <a:latin typeface="+mn-lt"/>
                    <a:ea typeface="等线" panose="02010600030101010101" pitchFamily="2" charset="-122"/>
                  </a:rPr>
                  <a:t> decomposition for large-scale bipartite graphs,” in ICDE. IEEE, 2020, pp. 661–672.</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[4] W. Cui, Y. Xiao, H. Wang, and W. Wang, “Local </a:t>
                </a:r>
                <a:r>
                  <a:rPr lang="en-US" altLang="zh-CN" sz="1050" dirty="0" err="1">
                    <a:effectLst/>
                    <a:latin typeface="+mn-lt"/>
                    <a:ea typeface="等线" panose="02010600030101010101" pitchFamily="2" charset="-122"/>
                  </a:rPr>
                  <a:t>serach</a:t>
                </a:r>
                <a:r>
                  <a:rPr lang="en-US" altLang="zh-CN" sz="1050" dirty="0">
                    <a:effectLst/>
                    <a:latin typeface="+mn-lt"/>
                    <a:ea typeface="等线" panose="02010600030101010101" pitchFamily="2" charset="-122"/>
                  </a:rPr>
                  <a:t> of communities in large graphs,” in SIGMOD, 2014, pp. 991–1002.</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[5] M. </a:t>
                </a:r>
                <a:r>
                  <a:rPr lang="en-US" altLang="zh-CN" sz="1050" dirty="0" err="1">
                    <a:effectLst/>
                    <a:latin typeface="+mn-lt"/>
                    <a:ea typeface="等线" panose="02010600030101010101" pitchFamily="2" charset="-122"/>
                  </a:rPr>
                  <a:t>Sozio</a:t>
                </a:r>
                <a:r>
                  <a:rPr lang="en-US" altLang="zh-CN" sz="1050" dirty="0">
                    <a:effectLst/>
                    <a:latin typeface="+mn-lt"/>
                    <a:ea typeface="等线" panose="02010600030101010101" pitchFamily="2" charset="-122"/>
                  </a:rPr>
                  <a:t> and A. </a:t>
                </a:r>
                <a:r>
                  <a:rPr lang="en-US" altLang="zh-CN" sz="1050" dirty="0" err="1">
                    <a:effectLst/>
                    <a:latin typeface="+mn-lt"/>
                    <a:ea typeface="等线" panose="02010600030101010101" pitchFamily="2" charset="-122"/>
                  </a:rPr>
                  <a:t>Gionis</a:t>
                </a:r>
                <a:r>
                  <a:rPr lang="en-US" altLang="zh-CN" sz="1050" dirty="0">
                    <a:effectLst/>
                    <a:latin typeface="+mn-lt"/>
                    <a:ea typeface="等线" panose="02010600030101010101" pitchFamily="2" charset="-122"/>
                  </a:rPr>
                  <a:t>, “The community-search problem and how to plan a </a:t>
                </a:r>
                <a:r>
                  <a:rPr lang="en-US" altLang="zh-CN" sz="1050" dirty="0" err="1">
                    <a:effectLst/>
                    <a:latin typeface="+mn-lt"/>
                    <a:ea typeface="等线" panose="02010600030101010101" pitchFamily="2" charset="-122"/>
                  </a:rPr>
                  <a:t>succesful</a:t>
                </a:r>
                <a:r>
                  <a:rPr lang="en-US" altLang="zh-CN" sz="1050" dirty="0">
                    <a:effectLst/>
                    <a:latin typeface="+mn-lt"/>
                    <a:ea typeface="等线" panose="02010600030101010101" pitchFamily="2" charset="-122"/>
                  </a:rPr>
                  <a:t> cocktail party,” in SIGKDD, 2010, pp. 939–948.</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[6] X. Huang, H. Cheng, L. Qin, W. Tian, and J. X. Yu, “Querying k-truss community in large and dynamic graphs,” in SIGMOD, 2014, pp. 1311–1322.</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[7] X. Huang, L. V. S. Lakshmanan, J. X. Yu, and H. Cheng, “Approximate closest community search in networks,” PVLDB, vol. 9, no. 4, pp. 276– 287, 2015.</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[8] L. Yuan, L. Qin, W. Zhang, L. Chang, and J. Yang, “Index-based densest clique percolation community search in networks,” TKDE, vol. 30, no. 5, pp. 922–935, 2017.</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[9] Y. Fang, K. Yu, R. Cheng, L. V. S. Lakshmanan, and X. Lin, “Efficient algorithms for densest subgraph discovery,” PVLDB, vol. 12, no. 11, pp. 1719–1732, Jul. 2019.</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[10] D. Ding, H. Li, Z. Huang, and N. </a:t>
                </a:r>
                <a:r>
                  <a:rPr lang="en-US" altLang="zh-CN" sz="1050" dirty="0" err="1">
                    <a:effectLst/>
                    <a:latin typeface="+mn-lt"/>
                    <a:ea typeface="等线" panose="02010600030101010101" pitchFamily="2" charset="-122"/>
                  </a:rPr>
                  <a:t>Mamoulis</a:t>
                </a:r>
                <a:r>
                  <a:rPr lang="en-US" altLang="zh-CN" sz="1050" dirty="0">
                    <a:effectLst/>
                    <a:latin typeface="+mn-lt"/>
                    <a:ea typeface="等线" panose="02010600030101010101" pitchFamily="2" charset="-122"/>
                  </a:rPr>
                  <a:t>, “Efficient fault-tolerant group recommendation using alpha-beta-core,” in CIKM, 2017, pp.</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2047–2050.</a:t>
                </a:r>
                <a:endParaRPr lang="zh-CN" altLang="zh-CN" sz="1050" dirty="0">
                  <a:effectLst/>
                  <a:latin typeface="+mn-lt"/>
                  <a:ea typeface="Times New Roman" panose="02020603050405020304" pitchFamily="18" charset="0"/>
                </a:endParaRPr>
              </a:p>
              <a:p>
                <a:pPr algn="just"/>
                <a:r>
                  <a:rPr lang="en-US" altLang="zh-CN" sz="1050" dirty="0">
                    <a:latin typeface="+mn-lt"/>
                    <a:ea typeface="等线" panose="02010600030101010101" pitchFamily="2" charset="-122"/>
                  </a:rPr>
                  <a:t>[</a:t>
                </a:r>
                <a:r>
                  <a:rPr lang="en-US" altLang="zh-CN" sz="1050" dirty="0">
                    <a:effectLst/>
                    <a:latin typeface="+mn-lt"/>
                    <a:ea typeface="等线" panose="02010600030101010101" pitchFamily="2" charset="-122"/>
                  </a:rPr>
                  <a:t>11] K. Wang, X. Lin, L. Qin, W. Zhang, and Y. Zhang, “Vertex priority based butterfly counting for large-scale bipartite networks,” PVLDB, vol. 12, no. 10, pp. 1139–1152, 2019.</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[12] K. Wang, X. Lin, L. Qin, W. Zhang, and Y. Zhang, “Efficient </a:t>
                </a:r>
                <a:r>
                  <a:rPr lang="en-US" altLang="zh-CN" sz="1050" dirty="0" err="1">
                    <a:effectLst/>
                    <a:latin typeface="+mn-lt"/>
                    <a:ea typeface="等线" panose="02010600030101010101" pitchFamily="2" charset="-122"/>
                  </a:rPr>
                  <a:t>bitruss</a:t>
                </a:r>
                <a:r>
                  <a:rPr lang="en-US" altLang="zh-CN" sz="1050" dirty="0">
                    <a:effectLst/>
                    <a:latin typeface="+mn-lt"/>
                    <a:ea typeface="等线" panose="02010600030101010101" pitchFamily="2" charset="-122"/>
                  </a:rPr>
                  <a:t> decomposition for large-scale bipartite graphs,” in ICDE. IEEE, 2020, pp. 661–672.</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[13] Y. Zhang, C. A. Phillips, G. L. Rogers, E. J. Baker, E. J. </a:t>
                </a:r>
                <a:r>
                  <a:rPr lang="en-US" altLang="zh-CN" sz="1050" dirty="0" err="1">
                    <a:effectLst/>
                    <a:latin typeface="+mn-lt"/>
                    <a:ea typeface="等线" panose="02010600030101010101" pitchFamily="2" charset="-122"/>
                  </a:rPr>
                  <a:t>Chesler</a:t>
                </a:r>
                <a:r>
                  <a:rPr lang="en-US" altLang="zh-CN" sz="1050" dirty="0">
                    <a:effectLst/>
                    <a:latin typeface="+mn-lt"/>
                    <a:ea typeface="等线" panose="02010600030101010101" pitchFamily="2" charset="-122"/>
                  </a:rPr>
                  <a:t>, and M. A. Langston, “On finding bicliques in bipartite graphs: a novel algorithm and its application to the integration of diverse biological data types,” BMC bioinformatics, vol. 15, no. 1, p. 110, 2014.</a:t>
                </a:r>
                <a:endParaRPr lang="zh-CN" altLang="zh-CN" sz="1050" dirty="0">
                  <a:effectLst/>
                  <a:latin typeface="+mn-lt"/>
                  <a:ea typeface="Times New Roman" panose="02020603050405020304" pitchFamily="18" charset="0"/>
                </a:endParaRPr>
              </a:p>
              <a:p>
                <a:pPr algn="just"/>
                <a:r>
                  <a:rPr lang="en-US" altLang="zh-CN" sz="1050" dirty="0">
                    <a:effectLst/>
                    <a:latin typeface="+mn-lt"/>
                    <a:ea typeface="等线" panose="02010600030101010101" pitchFamily="2" charset="-122"/>
                  </a:rPr>
                  <a:t> </a:t>
                </a:r>
                <a:endParaRPr lang="zh-CN" altLang="zh-CN" sz="1050" dirty="0">
                  <a:effectLst/>
                  <a:latin typeface="+mn-lt"/>
                  <a:ea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B7C44BE0-9425-48C2-9F4D-D24AD679CD95}"/>
                  </a:ext>
                </a:extLst>
              </p:cNvPr>
              <p:cNvSpPr txBox="1">
                <a:spLocks noRot="1" noChangeAspect="1" noMove="1" noResize="1" noEditPoints="1" noAdjustHandles="1" noChangeArrowheads="1" noChangeShapeType="1" noTextEdit="1"/>
              </p:cNvSpPr>
              <p:nvPr/>
            </p:nvSpPr>
            <p:spPr>
              <a:xfrm>
                <a:off x="386627" y="924916"/>
                <a:ext cx="8370745" cy="4131900"/>
              </a:xfrm>
              <a:prstGeom prst="rect">
                <a:avLst/>
              </a:prstGeom>
              <a:blipFill>
                <a:blip r:embed="rId4"/>
                <a:stretch>
                  <a:fillRect r="-29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9723747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r>
              <a:rPr lang="en-US" altLang="zh-CN" dirty="0">
                <a:solidFill>
                  <a:srgbClr val="000000"/>
                </a:solidFill>
              </a:rPr>
              <a:t>Introduction</a:t>
            </a:r>
            <a:endParaRPr lang="en" sz="2400" b="1" dirty="0"/>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mc:AlternateContent xmlns:mc="http://schemas.openxmlformats.org/markup-compatibility/2006" xmlns:a14="http://schemas.microsoft.com/office/drawing/2010/main">
        <mc:Choice Requires="a14">
          <p:sp>
            <p:nvSpPr>
              <p:cNvPr id="47" name="矩形 46">
                <a:extLst>
                  <a:ext uri="{FF2B5EF4-FFF2-40B4-BE49-F238E27FC236}">
                    <a16:creationId xmlns:a16="http://schemas.microsoft.com/office/drawing/2014/main" id="{CA825583-EE4E-46B3-B489-14FEF2386A2C}"/>
                  </a:ext>
                </a:extLst>
              </p:cNvPr>
              <p:cNvSpPr/>
              <p:nvPr/>
            </p:nvSpPr>
            <p:spPr>
              <a:xfrm>
                <a:off x="294579" y="715346"/>
                <a:ext cx="8774625" cy="138922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endParaRPr lang="zh-CN" altLang="en-US" sz="1600" i="1" dirty="0">
                  <a:solidFill>
                    <a:schemeClr val="tx1"/>
                  </a:solidFill>
                </a:endParaRPr>
              </a:p>
              <a:p>
                <a:r>
                  <a:rPr lang="en-US" altLang="zh-CN" sz="1600" b="1" dirty="0"/>
                  <a:t>(</a:t>
                </a:r>
                <a:r>
                  <a:rPr lang="zh-CN" altLang="en-US" sz="1600" b="1" dirty="0"/>
                  <a:t>𝛼</a:t>
                </a:r>
                <a:r>
                  <a:rPr lang="en-US" altLang="zh-CN" sz="1600" b="1" dirty="0"/>
                  <a:t>,</a:t>
                </a:r>
                <a:r>
                  <a:rPr lang="zh-CN" altLang="en-US" sz="1600" b="1" dirty="0"/>
                  <a:t>𝛽</a:t>
                </a:r>
                <a:r>
                  <a:rPr lang="en-US" altLang="zh-CN" sz="1600" b="1" dirty="0"/>
                  <a:t>)-core</a:t>
                </a:r>
                <a:r>
                  <a:rPr lang="en-US" altLang="zh-CN" sz="1600" dirty="0"/>
                  <a:t>: Given a bipartite graph </a:t>
                </a:r>
                <a14:m>
                  <m:oMath xmlns:m="http://schemas.openxmlformats.org/officeDocument/2006/math">
                    <m:r>
                      <a:rPr lang="en-US" altLang="zh-CN" sz="1600" i="1" dirty="0" smtClean="0">
                        <a:latin typeface="Cambria Math" panose="02040503050406030204" pitchFamily="18" charset="0"/>
                      </a:rPr>
                      <m:t>𝐺</m:t>
                    </m:r>
                    <m:r>
                      <a:rPr lang="en-US" altLang="zh-CN" sz="1600" b="0" i="1" dirty="0" smtClean="0">
                        <a:latin typeface="Cambria Math" panose="02040503050406030204" pitchFamily="18" charset="0"/>
                      </a:rPr>
                      <m:t>(</m:t>
                    </m:r>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𝑈</m:t>
                        </m:r>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𝐿</m:t>
                        </m:r>
                      </m:e>
                    </m:d>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𝐸</m:t>
                    </m:r>
                    <m:r>
                      <a:rPr lang="en-US" altLang="zh-CN" sz="1600" b="0" i="1" dirty="0" smtClean="0">
                        <a:latin typeface="Cambria Math" panose="02040503050406030204" pitchFamily="18" charset="0"/>
                      </a:rPr>
                      <m:t>)</m:t>
                    </m:r>
                  </m:oMath>
                </a14:m>
                <a:r>
                  <a:rPr lang="en-US" altLang="zh-CN" sz="1600" i="1" dirty="0"/>
                  <a:t> </a:t>
                </a:r>
                <a:r>
                  <a:rPr lang="en-US" altLang="zh-CN" sz="1600" dirty="0"/>
                  <a:t>and degree constraints </a:t>
                </a:r>
                <a14:m>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 </m:t>
                    </m:r>
                  </m:oMath>
                </a14:m>
                <a:r>
                  <a:rPr lang="en-US" altLang="zh-CN" sz="1600" dirty="0"/>
                  <a:t>and </a:t>
                </a:r>
                <a14:m>
                  <m:oMath xmlns:m="http://schemas.openxmlformats.org/officeDocument/2006/math">
                    <m:r>
                      <a:rPr lang="zh-CN" altLang="en-US" sz="1600" i="1" smtClean="0">
                        <a:latin typeface="Cambria Math" panose="02040503050406030204" pitchFamily="18" charset="0"/>
                      </a:rPr>
                      <m:t>𝛽</m:t>
                    </m:r>
                  </m:oMath>
                </a14:m>
                <a:r>
                  <a:rPr lang="en-US" altLang="zh-CN" sz="1600" dirty="0"/>
                  <a:t>, a subgraph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solidFill>
                              <a:schemeClr val="tx1"/>
                            </a:solidFill>
                            <a:latin typeface="Cambria Math" panose="02040503050406030204" pitchFamily="18" charset="0"/>
                            <a:ea typeface="Cambria Math" panose="02040503050406030204" pitchFamily="18" charset="0"/>
                          </a:rPr>
                          <m:t>ℛ</m:t>
                        </m:r>
                      </m:e>
                      <m:sub>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𝛽</m:t>
                        </m:r>
                      </m:sub>
                    </m:sSub>
                  </m:oMath>
                </a14:m>
                <a:r>
                  <a:rPr lang="en-US" altLang="zh-CN" sz="1600" dirty="0"/>
                  <a:t> is the (</a:t>
                </a:r>
                <a14:m>
                  <m:oMath xmlns:m="http://schemas.openxmlformats.org/officeDocument/2006/math">
                    <m:r>
                      <a:rPr lang="zh-CN" altLang="en-US" sz="1600" i="1" dirty="0">
                        <a:latin typeface="Cambria Math" panose="02040503050406030204" pitchFamily="18" charset="0"/>
                      </a:rPr>
                      <m:t>𝛼</m:t>
                    </m:r>
                  </m:oMath>
                </a14:m>
                <a:r>
                  <a:rPr lang="en-US" altLang="zh-CN" sz="1600" dirty="0"/>
                  <a:t>,</a:t>
                </a:r>
                <a14:m>
                  <m:oMath xmlns:m="http://schemas.openxmlformats.org/officeDocument/2006/math">
                    <m:r>
                      <a:rPr lang="zh-CN" altLang="en-US" sz="1600" i="1" dirty="0">
                        <a:latin typeface="Cambria Math" panose="02040503050406030204" pitchFamily="18" charset="0"/>
                      </a:rPr>
                      <m:t>𝛽</m:t>
                    </m:r>
                  </m:oMath>
                </a14:m>
                <a:r>
                  <a:rPr lang="en-US" altLang="zh-CN" sz="1600" dirty="0"/>
                  <a:t>)-core of </a:t>
                </a:r>
                <a14:m>
                  <m:oMath xmlns:m="http://schemas.openxmlformats.org/officeDocument/2006/math">
                    <m:r>
                      <a:rPr lang="en-US" altLang="zh-CN" sz="1600" i="1" dirty="0" smtClean="0">
                        <a:latin typeface="Cambria Math" panose="02040503050406030204" pitchFamily="18" charset="0"/>
                      </a:rPr>
                      <m:t>𝐺</m:t>
                    </m:r>
                  </m:oMath>
                </a14:m>
                <a:r>
                  <a:rPr lang="en-US" altLang="zh-CN" sz="1600" dirty="0"/>
                  <a:t> if</a:t>
                </a:r>
              </a:p>
              <a:p>
                <a:r>
                  <a:rPr lang="en-US" altLang="zh-CN" sz="1600" b="0" dirty="0"/>
                  <a:t>(1) </a:t>
                </a:r>
                <a14:m>
                  <m:oMath xmlns:m="http://schemas.openxmlformats.org/officeDocument/2006/math">
                    <m:r>
                      <m:rPr>
                        <m:sty m:val="p"/>
                      </m:rPr>
                      <a:rPr lang="en-US" altLang="zh-CN" sz="1600" b="0" i="0" smtClean="0">
                        <a:latin typeface="Cambria Math" panose="02040503050406030204" pitchFamily="18" charset="0"/>
                      </a:rPr>
                      <m:t>deg</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𝑢</m:t>
                    </m:r>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solidFill>
                              <a:schemeClr val="tx1"/>
                            </a:solidFill>
                            <a:latin typeface="Cambria Math" panose="02040503050406030204" pitchFamily="18" charset="0"/>
                            <a:ea typeface="Cambria Math" panose="02040503050406030204" pitchFamily="18" charset="0"/>
                          </a:rPr>
                          <m:t>ℛ</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r>
                      <a:rPr lang="en-US" altLang="zh-CN" sz="1600" b="0" i="1" smtClean="0">
                        <a:latin typeface="Cambria Math" panose="02040503050406030204" pitchFamily="18" charset="0"/>
                      </a:rPr>
                      <m:t>)</m:t>
                    </m:r>
                  </m:oMath>
                </a14:m>
                <a:r>
                  <a:rPr lang="en-US" altLang="zh-CN" sz="1600" dirty="0"/>
                  <a:t> for each </a:t>
                </a:r>
                <a14:m>
                  <m:oMath xmlns:m="http://schemas.openxmlformats.org/officeDocument/2006/math">
                    <m:r>
                      <a:rPr lang="en-US" altLang="zh-CN" sz="1600" b="0" i="1" smtClean="0">
                        <a:latin typeface="Cambria Math" panose="02040503050406030204" pitchFamily="18" charset="0"/>
                      </a:rPr>
                      <m:t>𝑢</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𝑈</m:t>
                    </m:r>
                    <m:r>
                      <a:rPr lang="en-US" altLang="zh-CN" sz="1600" b="0" i="1" smtClean="0">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solidFill>
                              <a:schemeClr val="tx1"/>
                            </a:solidFill>
                            <a:latin typeface="Cambria Math" panose="02040503050406030204" pitchFamily="18" charset="0"/>
                            <a:ea typeface="Cambria Math" panose="02040503050406030204" pitchFamily="18" charset="0"/>
                          </a:rPr>
                          <m:t>ℛ</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r>
                      <a:rPr lang="en-US" altLang="zh-CN" sz="1600" b="0" i="1" smtClean="0">
                        <a:latin typeface="Cambria Math" panose="02040503050406030204" pitchFamily="18" charset="0"/>
                        <a:ea typeface="Cambria Math" panose="02040503050406030204" pitchFamily="18" charset="0"/>
                      </a:rPr>
                      <m:t>)</m:t>
                    </m:r>
                  </m:oMath>
                </a14:m>
                <a:r>
                  <a:rPr lang="en-US" altLang="zh-CN" sz="1600" dirty="0"/>
                  <a:t> and </a:t>
                </a:r>
                <a14:m>
                  <m:oMath xmlns:m="http://schemas.openxmlformats.org/officeDocument/2006/math">
                    <m:r>
                      <m:rPr>
                        <m:sty m:val="p"/>
                      </m:rPr>
                      <a:rPr lang="en-US" altLang="zh-CN" sz="1600" b="0" i="0" smtClean="0">
                        <a:latin typeface="Cambria Math" panose="02040503050406030204" pitchFamily="18" charset="0"/>
                      </a:rPr>
                      <m:t>deg</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𝑣</m:t>
                    </m:r>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solidFill>
                              <a:schemeClr val="tx1"/>
                            </a:solidFill>
                            <a:latin typeface="Cambria Math" panose="02040503050406030204" pitchFamily="18" charset="0"/>
                            <a:ea typeface="Cambria Math" panose="02040503050406030204" pitchFamily="18" charset="0"/>
                          </a:rPr>
                          <m:t>ℛ</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r>
                      <a:rPr lang="en-US" altLang="zh-CN" sz="1600" b="0" i="1" smtClean="0">
                        <a:latin typeface="Cambria Math" panose="02040503050406030204" pitchFamily="18" charset="0"/>
                      </a:rPr>
                      <m:t>)</m:t>
                    </m:r>
                  </m:oMath>
                </a14:m>
                <a:r>
                  <a:rPr lang="en-US" altLang="zh-CN" sz="1600" dirty="0"/>
                  <a:t> for each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𝑣</m:t>
                    </m:r>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𝐿</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solidFill>
                              <a:schemeClr val="tx1"/>
                            </a:solidFill>
                            <a:latin typeface="Cambria Math" panose="02040503050406030204" pitchFamily="18" charset="0"/>
                            <a:ea typeface="Cambria Math" panose="02040503050406030204" pitchFamily="18" charset="0"/>
                          </a:rPr>
                          <m:t>ℛ</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r>
                      <a:rPr lang="en-US" altLang="zh-CN" sz="1600" i="1">
                        <a:latin typeface="Cambria Math" panose="02040503050406030204" pitchFamily="18" charset="0"/>
                        <a:ea typeface="Cambria Math" panose="02040503050406030204" pitchFamily="18" charset="0"/>
                      </a:rPr>
                      <m:t>)</m:t>
                    </m:r>
                  </m:oMath>
                </a14:m>
                <a:r>
                  <a:rPr lang="en-US" altLang="zh-CN" sz="1600" dirty="0"/>
                  <a:t>; </a:t>
                </a:r>
              </a:p>
              <a:p>
                <a:r>
                  <a:rPr lang="en-US" altLang="zh-CN" sz="1600" dirty="0"/>
                  <a:t>(2)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oMath>
                </a14:m>
                <a:r>
                  <a:rPr lang="en-US" altLang="zh-CN" sz="1600" dirty="0"/>
                  <a:t> is maximal, i.e., any </a:t>
                </a:r>
                <a:r>
                  <a:rPr lang="en-US" altLang="zh-CN" sz="1600" dirty="0" err="1"/>
                  <a:t>supergraph</a:t>
                </a:r>
                <a:r>
                  <a:rPr lang="en-US" altLang="zh-CN" sz="1600" dirty="0"/>
                  <a:t>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𝐺</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solidFill>
                              <a:schemeClr val="tx1"/>
                            </a:solidFill>
                            <a:latin typeface="Cambria Math" panose="02040503050406030204" pitchFamily="18" charset="0"/>
                            <a:ea typeface="Cambria Math" panose="02040503050406030204" pitchFamily="18" charset="0"/>
                          </a:rPr>
                          <m:t>ℛ</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oMath>
                </a14:m>
                <a:r>
                  <a:rPr lang="en-US" altLang="zh-CN" sz="1600" dirty="0"/>
                  <a:t> is not an </a:t>
                </a:r>
                <a14:m>
                  <m:oMath xmlns:m="http://schemas.openxmlformats.org/officeDocument/2006/math">
                    <m:d>
                      <m:dPr>
                        <m:ctrlPr>
                          <a:rPr lang="en-US" altLang="zh-CN" sz="1600" i="1" smtClean="0">
                            <a:latin typeface="Cambria Math" panose="02040503050406030204" pitchFamily="18" charset="0"/>
                          </a:rPr>
                        </m:ctrlPr>
                      </m:dPr>
                      <m:e>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𝛽</m:t>
                        </m:r>
                      </m:e>
                    </m:d>
                  </m:oMath>
                </a14:m>
                <a:r>
                  <a:rPr lang="en-US" altLang="zh-CN" sz="1600" dirty="0"/>
                  <a:t>-core.</a:t>
                </a:r>
                <a:endParaRPr lang="en-US" altLang="zh-CN" sz="1600" b="1" dirty="0"/>
              </a:p>
            </p:txBody>
          </p:sp>
        </mc:Choice>
        <mc:Fallback xmlns="">
          <p:sp>
            <p:nvSpPr>
              <p:cNvPr id="47" name="矩形 46">
                <a:extLst>
                  <a:ext uri="{FF2B5EF4-FFF2-40B4-BE49-F238E27FC236}">
                    <a16:creationId xmlns:a16="http://schemas.microsoft.com/office/drawing/2014/main" id="{CA825583-EE4E-46B3-B489-14FEF2386A2C}"/>
                  </a:ext>
                </a:extLst>
              </p:cNvPr>
              <p:cNvSpPr>
                <a:spLocks noRot="1" noChangeAspect="1" noMove="1" noResize="1" noEditPoints="1" noAdjustHandles="1" noChangeArrowheads="1" noChangeShapeType="1" noTextEdit="1"/>
              </p:cNvSpPr>
              <p:nvPr/>
            </p:nvSpPr>
            <p:spPr>
              <a:xfrm>
                <a:off x="294579" y="715346"/>
                <a:ext cx="8774625" cy="1389226"/>
              </a:xfrm>
              <a:prstGeom prst="rect">
                <a:avLst/>
              </a:prstGeom>
              <a:blipFill>
                <a:blip r:embed="rId6"/>
                <a:stretch>
                  <a:fillRect l="-347" b="-3070"/>
                </a:stretch>
              </a:blipFill>
            </p:spPr>
            <p:txBody>
              <a:bodyPr/>
              <a:lstStyle/>
              <a:p>
                <a:r>
                  <a:rPr lang="zh-CN" altLang="en-US">
                    <a:noFill/>
                  </a:rPr>
                  <a:t> </a:t>
                </a:r>
              </a:p>
            </p:txBody>
          </p:sp>
        </mc:Fallback>
      </mc:AlternateContent>
      <p:pic>
        <p:nvPicPr>
          <p:cNvPr id="91" name="图形 90">
            <a:extLst>
              <a:ext uri="{FF2B5EF4-FFF2-40B4-BE49-F238E27FC236}">
                <a16:creationId xmlns:a16="http://schemas.microsoft.com/office/drawing/2014/main" id="{6B8D68BD-4C21-4AAD-8394-69F0490300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33822" y="2437455"/>
            <a:ext cx="408289" cy="408289"/>
          </a:xfrm>
          <a:prstGeom prst="rect">
            <a:avLst/>
          </a:prstGeom>
        </p:spPr>
      </p:pic>
      <p:cxnSp>
        <p:nvCxnSpPr>
          <p:cNvPr id="92" name="直接连接符 91">
            <a:extLst>
              <a:ext uri="{FF2B5EF4-FFF2-40B4-BE49-F238E27FC236}">
                <a16:creationId xmlns:a16="http://schemas.microsoft.com/office/drawing/2014/main" id="{E8B97A46-7838-4769-987D-3606D55258E8}"/>
              </a:ext>
            </a:extLst>
          </p:cNvPr>
          <p:cNvCxnSpPr>
            <a:cxnSpLocks/>
            <a:stCxn id="121" idx="0"/>
            <a:endCxn id="115" idx="4"/>
          </p:cNvCxnSpPr>
          <p:nvPr/>
        </p:nvCxnSpPr>
        <p:spPr>
          <a:xfrm flipV="1">
            <a:off x="2331290" y="2921419"/>
            <a:ext cx="992237" cy="113144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C77C4664-A5F7-4FE4-BBF4-2DD5641B3256}"/>
              </a:ext>
            </a:extLst>
          </p:cNvPr>
          <p:cNvCxnSpPr>
            <a:cxnSpLocks/>
            <a:stCxn id="120" idx="0"/>
            <a:endCxn id="122" idx="4"/>
          </p:cNvCxnSpPr>
          <p:nvPr/>
        </p:nvCxnSpPr>
        <p:spPr>
          <a:xfrm flipH="1" flipV="1">
            <a:off x="4575713" y="2922202"/>
            <a:ext cx="342840" cy="113128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6F8915B3-2788-4A37-B4EE-152D71D08C71}"/>
              </a:ext>
            </a:extLst>
          </p:cNvPr>
          <p:cNvCxnSpPr>
            <a:cxnSpLocks/>
            <a:stCxn id="119" idx="0"/>
            <a:endCxn id="122" idx="4"/>
          </p:cNvCxnSpPr>
          <p:nvPr/>
        </p:nvCxnSpPr>
        <p:spPr>
          <a:xfrm flipV="1">
            <a:off x="4258825" y="2922202"/>
            <a:ext cx="316888" cy="1130665"/>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149C67FD-4B0F-4794-95B5-58FECA226D97}"/>
              </a:ext>
            </a:extLst>
          </p:cNvPr>
          <p:cNvCxnSpPr>
            <a:cxnSpLocks/>
            <a:stCxn id="121" idx="0"/>
            <a:endCxn id="114" idx="4"/>
          </p:cNvCxnSpPr>
          <p:nvPr/>
        </p:nvCxnSpPr>
        <p:spPr>
          <a:xfrm flipV="1">
            <a:off x="2331290" y="2922668"/>
            <a:ext cx="379102"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pic>
        <p:nvPicPr>
          <p:cNvPr id="96" name="图形 95">
            <a:extLst>
              <a:ext uri="{FF2B5EF4-FFF2-40B4-BE49-F238E27FC236}">
                <a16:creationId xmlns:a16="http://schemas.microsoft.com/office/drawing/2014/main" id="{06722996-835E-44BE-BA8A-C7C5D6BBA3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30011" y="4120959"/>
            <a:ext cx="464142" cy="464141"/>
          </a:xfrm>
          <a:prstGeom prst="rect">
            <a:avLst/>
          </a:prstGeom>
        </p:spPr>
      </p:pic>
      <p:pic>
        <p:nvPicPr>
          <p:cNvPr id="97" name="图形 96">
            <a:extLst>
              <a:ext uri="{FF2B5EF4-FFF2-40B4-BE49-F238E27FC236}">
                <a16:creationId xmlns:a16="http://schemas.microsoft.com/office/drawing/2014/main" id="{1EBF6D1F-8F76-4B01-892A-4AF4782F66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4344" y="4120959"/>
            <a:ext cx="464142" cy="464141"/>
          </a:xfrm>
          <a:prstGeom prst="rect">
            <a:avLst/>
          </a:prstGeom>
        </p:spPr>
      </p:pic>
      <p:pic>
        <p:nvPicPr>
          <p:cNvPr id="98" name="图形 97">
            <a:extLst>
              <a:ext uri="{FF2B5EF4-FFF2-40B4-BE49-F238E27FC236}">
                <a16:creationId xmlns:a16="http://schemas.microsoft.com/office/drawing/2014/main" id="{59744C21-72EB-47AB-8053-3BA8CC5F22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1408" y="4120959"/>
            <a:ext cx="464142" cy="464141"/>
          </a:xfrm>
          <a:prstGeom prst="rect">
            <a:avLst/>
          </a:prstGeom>
        </p:spPr>
      </p:pic>
      <p:pic>
        <p:nvPicPr>
          <p:cNvPr id="99" name="图形 98">
            <a:extLst>
              <a:ext uri="{FF2B5EF4-FFF2-40B4-BE49-F238E27FC236}">
                <a16:creationId xmlns:a16="http://schemas.microsoft.com/office/drawing/2014/main" id="{ACFAFE3B-6E91-4BE1-BEE0-065600E627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90351" y="4116513"/>
            <a:ext cx="464142" cy="464141"/>
          </a:xfrm>
          <a:prstGeom prst="rect">
            <a:avLst/>
          </a:prstGeom>
        </p:spPr>
      </p:pic>
      <p:pic>
        <p:nvPicPr>
          <p:cNvPr id="100" name="图形 99">
            <a:extLst>
              <a:ext uri="{FF2B5EF4-FFF2-40B4-BE49-F238E27FC236}">
                <a16:creationId xmlns:a16="http://schemas.microsoft.com/office/drawing/2014/main" id="{D2DE6286-6D45-4D76-AF42-652D758A43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93814" y="4120959"/>
            <a:ext cx="464142" cy="464141"/>
          </a:xfrm>
          <a:prstGeom prst="rect">
            <a:avLst/>
          </a:prstGeom>
        </p:spPr>
      </p:pic>
      <p:cxnSp>
        <p:nvCxnSpPr>
          <p:cNvPr id="101" name="直接连接符 100">
            <a:extLst>
              <a:ext uri="{FF2B5EF4-FFF2-40B4-BE49-F238E27FC236}">
                <a16:creationId xmlns:a16="http://schemas.microsoft.com/office/drawing/2014/main" id="{DF5CF8C5-2EB9-481E-8680-E544A63F64FD}"/>
              </a:ext>
            </a:extLst>
          </p:cNvPr>
          <p:cNvCxnSpPr>
            <a:cxnSpLocks/>
            <a:stCxn id="120" idx="0"/>
            <a:endCxn id="115" idx="4"/>
          </p:cNvCxnSpPr>
          <p:nvPr/>
        </p:nvCxnSpPr>
        <p:spPr>
          <a:xfrm flipH="1" flipV="1">
            <a:off x="3323526" y="2921419"/>
            <a:ext cx="1595026" cy="113206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560F9DB5-9080-44F1-BD57-48F32174C084}"/>
              </a:ext>
            </a:extLst>
          </p:cNvPr>
          <p:cNvCxnSpPr>
            <a:cxnSpLocks/>
            <a:stCxn id="117" idx="0"/>
            <a:endCxn id="115" idx="4"/>
          </p:cNvCxnSpPr>
          <p:nvPr/>
        </p:nvCxnSpPr>
        <p:spPr>
          <a:xfrm flipV="1">
            <a:off x="2966785" y="2921419"/>
            <a:ext cx="356742" cy="113144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79D7876A-E22E-4494-A3D6-B2A036B91BB5}"/>
              </a:ext>
            </a:extLst>
          </p:cNvPr>
          <p:cNvCxnSpPr>
            <a:cxnSpLocks/>
            <a:stCxn id="117" idx="0"/>
            <a:endCxn id="114" idx="4"/>
          </p:cNvCxnSpPr>
          <p:nvPr/>
        </p:nvCxnSpPr>
        <p:spPr>
          <a:xfrm flipH="1" flipV="1">
            <a:off x="2710392" y="2922668"/>
            <a:ext cx="256393"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12D7E00E-6A5E-4402-ADDD-ADF020C68D8C}"/>
              </a:ext>
            </a:extLst>
          </p:cNvPr>
          <p:cNvCxnSpPr>
            <a:cxnSpLocks/>
            <a:stCxn id="118" idx="0"/>
            <a:endCxn id="115" idx="4"/>
          </p:cNvCxnSpPr>
          <p:nvPr/>
        </p:nvCxnSpPr>
        <p:spPr>
          <a:xfrm flipH="1" flipV="1">
            <a:off x="3323526" y="2921419"/>
            <a:ext cx="307062" cy="1132639"/>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105" name="文本框 104">
            <a:extLst>
              <a:ext uri="{FF2B5EF4-FFF2-40B4-BE49-F238E27FC236}">
                <a16:creationId xmlns:a16="http://schemas.microsoft.com/office/drawing/2014/main" id="{E7D079F5-DD09-44D2-B0E2-97EE8F3563B6}"/>
              </a:ext>
            </a:extLst>
          </p:cNvPr>
          <p:cNvSpPr txBox="1"/>
          <p:nvPr/>
        </p:nvSpPr>
        <p:spPr>
          <a:xfrm>
            <a:off x="4237213" y="2131251"/>
            <a:ext cx="68134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Taylor</a:t>
            </a:r>
            <a:endParaRPr lang="zh-CN" altLang="en-US" dirty="0">
              <a:latin typeface="Times New Roman" panose="02020603050405020304" pitchFamily="18" charset="0"/>
              <a:cs typeface="Times New Roman" panose="02020603050405020304" pitchFamily="18" charset="0"/>
            </a:endParaRPr>
          </a:p>
        </p:txBody>
      </p:sp>
      <p:sp>
        <p:nvSpPr>
          <p:cNvPr id="106" name="文本框 105">
            <a:extLst>
              <a:ext uri="{FF2B5EF4-FFF2-40B4-BE49-F238E27FC236}">
                <a16:creationId xmlns:a16="http://schemas.microsoft.com/office/drawing/2014/main" id="{AF900B5F-BD95-4F12-B72A-33AF8DC64991}"/>
              </a:ext>
            </a:extLst>
          </p:cNvPr>
          <p:cNvSpPr txBox="1"/>
          <p:nvPr/>
        </p:nvSpPr>
        <p:spPr>
          <a:xfrm>
            <a:off x="3020017" y="2134204"/>
            <a:ext cx="601512"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Kane</a:t>
            </a:r>
          </a:p>
        </p:txBody>
      </p:sp>
      <p:sp>
        <p:nvSpPr>
          <p:cNvPr id="107" name="文本框 106">
            <a:extLst>
              <a:ext uri="{FF2B5EF4-FFF2-40B4-BE49-F238E27FC236}">
                <a16:creationId xmlns:a16="http://schemas.microsoft.com/office/drawing/2014/main" id="{F684CC08-92F1-423E-B08F-85EAEBAA7BD7}"/>
              </a:ext>
            </a:extLst>
          </p:cNvPr>
          <p:cNvSpPr txBox="1"/>
          <p:nvPr/>
        </p:nvSpPr>
        <p:spPr>
          <a:xfrm>
            <a:off x="3734729" y="2134204"/>
            <a:ext cx="632404" cy="311110"/>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Eric</a:t>
            </a:r>
            <a:endParaRPr lang="zh-CN" altLang="en-US" dirty="0">
              <a:latin typeface="Times New Roman" panose="02020603050405020304" pitchFamily="18" charset="0"/>
              <a:cs typeface="Times New Roman" panose="02020603050405020304" pitchFamily="18" charset="0"/>
            </a:endParaRPr>
          </a:p>
        </p:txBody>
      </p:sp>
      <p:cxnSp>
        <p:nvCxnSpPr>
          <p:cNvPr id="108" name="直接连接符 107">
            <a:extLst>
              <a:ext uri="{FF2B5EF4-FFF2-40B4-BE49-F238E27FC236}">
                <a16:creationId xmlns:a16="http://schemas.microsoft.com/office/drawing/2014/main" id="{5CA4D55F-BA23-4A2C-86D7-13EC02656AC1}"/>
              </a:ext>
            </a:extLst>
          </p:cNvPr>
          <p:cNvCxnSpPr>
            <a:cxnSpLocks/>
            <a:stCxn id="120" idx="0"/>
            <a:endCxn id="116" idx="4"/>
          </p:cNvCxnSpPr>
          <p:nvPr/>
        </p:nvCxnSpPr>
        <p:spPr>
          <a:xfrm flipH="1" flipV="1">
            <a:off x="3932770" y="2923670"/>
            <a:ext cx="985782" cy="1129817"/>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62A2426F-95D0-4AC4-A169-44EE6A82AE7D}"/>
              </a:ext>
            </a:extLst>
          </p:cNvPr>
          <p:cNvCxnSpPr>
            <a:cxnSpLocks/>
            <a:stCxn id="119" idx="0"/>
            <a:endCxn id="116" idx="4"/>
          </p:cNvCxnSpPr>
          <p:nvPr/>
        </p:nvCxnSpPr>
        <p:spPr>
          <a:xfrm flipH="1" flipV="1">
            <a:off x="3932770" y="2923670"/>
            <a:ext cx="326054" cy="112919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110" name="文本框 109">
            <a:extLst>
              <a:ext uri="{FF2B5EF4-FFF2-40B4-BE49-F238E27FC236}">
                <a16:creationId xmlns:a16="http://schemas.microsoft.com/office/drawing/2014/main" id="{E55FCA53-740A-4E74-AF6F-FF731ABE8E2C}"/>
              </a:ext>
            </a:extLst>
          </p:cNvPr>
          <p:cNvSpPr txBox="1"/>
          <p:nvPr/>
        </p:nvSpPr>
        <p:spPr>
          <a:xfrm>
            <a:off x="2380742" y="2130538"/>
            <a:ext cx="66922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Andy</a:t>
            </a:r>
            <a:endParaRPr lang="zh-CN" altLang="en-US" dirty="0">
              <a:latin typeface="Times New Roman" panose="02020603050405020304" pitchFamily="18" charset="0"/>
              <a:cs typeface="Times New Roman" panose="02020603050405020304" pitchFamily="18" charset="0"/>
            </a:endParaRPr>
          </a:p>
        </p:txBody>
      </p:sp>
      <p:cxnSp>
        <p:nvCxnSpPr>
          <p:cNvPr id="111" name="直接连接符 110">
            <a:extLst>
              <a:ext uri="{FF2B5EF4-FFF2-40B4-BE49-F238E27FC236}">
                <a16:creationId xmlns:a16="http://schemas.microsoft.com/office/drawing/2014/main" id="{3467F9F1-DA6B-4719-AB6E-186DA9B8AC3D}"/>
              </a:ext>
            </a:extLst>
          </p:cNvPr>
          <p:cNvCxnSpPr>
            <a:cxnSpLocks/>
            <a:stCxn id="119" idx="0"/>
            <a:endCxn id="114" idx="4"/>
          </p:cNvCxnSpPr>
          <p:nvPr/>
        </p:nvCxnSpPr>
        <p:spPr>
          <a:xfrm flipH="1" flipV="1">
            <a:off x="2710392" y="2922668"/>
            <a:ext cx="1548433"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4FFAF25D-D989-4E82-8D25-7E40DAF8668D}"/>
              </a:ext>
            </a:extLst>
          </p:cNvPr>
          <p:cNvCxnSpPr>
            <a:cxnSpLocks/>
          </p:cNvCxnSpPr>
          <p:nvPr/>
        </p:nvCxnSpPr>
        <p:spPr>
          <a:xfrm flipH="1" flipV="1">
            <a:off x="2725403" y="2940789"/>
            <a:ext cx="920196" cy="1114160"/>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DF656383-75E4-47F1-BBDA-66A12C306F77}"/>
              </a:ext>
            </a:extLst>
          </p:cNvPr>
          <p:cNvCxnSpPr>
            <a:cxnSpLocks/>
            <a:stCxn id="118" idx="0"/>
            <a:endCxn id="116" idx="4"/>
          </p:cNvCxnSpPr>
          <p:nvPr/>
        </p:nvCxnSpPr>
        <p:spPr>
          <a:xfrm flipV="1">
            <a:off x="3630588" y="2923670"/>
            <a:ext cx="302182" cy="1130387"/>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114" name="椭圆 113">
            <a:extLst>
              <a:ext uri="{FF2B5EF4-FFF2-40B4-BE49-F238E27FC236}">
                <a16:creationId xmlns:a16="http://schemas.microsoft.com/office/drawing/2014/main" id="{72FF7016-C338-4992-B7B8-DDC6A900199E}"/>
              </a:ext>
            </a:extLst>
          </p:cNvPr>
          <p:cNvSpPr/>
          <p:nvPr/>
        </p:nvSpPr>
        <p:spPr>
          <a:xfrm>
            <a:off x="2678886" y="2859657"/>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5ED42E98-7E1C-4CEF-8D7A-1058D91D6C41}"/>
              </a:ext>
            </a:extLst>
          </p:cNvPr>
          <p:cNvSpPr/>
          <p:nvPr/>
        </p:nvSpPr>
        <p:spPr>
          <a:xfrm>
            <a:off x="3292021" y="2858407"/>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a:extLst>
              <a:ext uri="{FF2B5EF4-FFF2-40B4-BE49-F238E27FC236}">
                <a16:creationId xmlns:a16="http://schemas.microsoft.com/office/drawing/2014/main" id="{06EF023D-F8C5-4170-9420-2F2511B1BC76}"/>
              </a:ext>
            </a:extLst>
          </p:cNvPr>
          <p:cNvSpPr/>
          <p:nvPr/>
        </p:nvSpPr>
        <p:spPr>
          <a:xfrm>
            <a:off x="3901265" y="2860659"/>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E81E5C4E-BCF5-4BA8-B586-31A5C1626ABD}"/>
              </a:ext>
            </a:extLst>
          </p:cNvPr>
          <p:cNvSpPr/>
          <p:nvPr/>
        </p:nvSpPr>
        <p:spPr>
          <a:xfrm>
            <a:off x="2935279" y="4052866"/>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E2CAEB10-E7B4-4A2E-A2F2-F6A382F8567D}"/>
              </a:ext>
            </a:extLst>
          </p:cNvPr>
          <p:cNvSpPr/>
          <p:nvPr/>
        </p:nvSpPr>
        <p:spPr>
          <a:xfrm>
            <a:off x="3599082" y="4054057"/>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82C38E22-3A40-43DF-9525-FE5180B2BE9A}"/>
              </a:ext>
            </a:extLst>
          </p:cNvPr>
          <p:cNvSpPr/>
          <p:nvPr/>
        </p:nvSpPr>
        <p:spPr>
          <a:xfrm>
            <a:off x="4227319" y="4052866"/>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CC2DCE3E-67BC-43C7-8620-82280F010321}"/>
              </a:ext>
            </a:extLst>
          </p:cNvPr>
          <p:cNvSpPr/>
          <p:nvPr/>
        </p:nvSpPr>
        <p:spPr>
          <a:xfrm>
            <a:off x="4887047" y="4053487"/>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3511C26B-65EE-4E31-83FE-F43995EB2496}"/>
              </a:ext>
            </a:extLst>
          </p:cNvPr>
          <p:cNvSpPr/>
          <p:nvPr/>
        </p:nvSpPr>
        <p:spPr>
          <a:xfrm>
            <a:off x="2299784" y="4052866"/>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7713BEF5-958D-46D2-B7AD-4C5ACBB7EAB9}"/>
              </a:ext>
            </a:extLst>
          </p:cNvPr>
          <p:cNvSpPr/>
          <p:nvPr/>
        </p:nvSpPr>
        <p:spPr>
          <a:xfrm>
            <a:off x="4544207" y="2859190"/>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文本框 122">
            <a:extLst>
              <a:ext uri="{FF2B5EF4-FFF2-40B4-BE49-F238E27FC236}">
                <a16:creationId xmlns:a16="http://schemas.microsoft.com/office/drawing/2014/main" id="{F85881FD-124C-49E9-BFA6-3FB52367D221}"/>
              </a:ext>
            </a:extLst>
          </p:cNvPr>
          <p:cNvSpPr txBox="1"/>
          <p:nvPr/>
        </p:nvSpPr>
        <p:spPr>
          <a:xfrm>
            <a:off x="3856829" y="4537244"/>
            <a:ext cx="722208"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X-Men</a:t>
            </a:r>
            <a:endParaRPr lang="zh-CN" altLang="en-US" dirty="0">
              <a:latin typeface="Times New Roman" panose="02020603050405020304" pitchFamily="18" charset="0"/>
              <a:cs typeface="Times New Roman" panose="02020603050405020304" pitchFamily="18" charset="0"/>
            </a:endParaRPr>
          </a:p>
        </p:txBody>
      </p:sp>
      <p:sp>
        <p:nvSpPr>
          <p:cNvPr id="124" name="文本框 123">
            <a:extLst>
              <a:ext uri="{FF2B5EF4-FFF2-40B4-BE49-F238E27FC236}">
                <a16:creationId xmlns:a16="http://schemas.microsoft.com/office/drawing/2014/main" id="{B3EA2EE0-7BB7-4240-A1CA-F7286181B586}"/>
              </a:ext>
            </a:extLst>
          </p:cNvPr>
          <p:cNvSpPr txBox="1"/>
          <p:nvPr/>
        </p:nvSpPr>
        <p:spPr>
          <a:xfrm>
            <a:off x="1985693" y="4537244"/>
            <a:ext cx="66922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Alien</a:t>
            </a:r>
            <a:endParaRPr lang="zh-CN" altLang="en-US" dirty="0">
              <a:latin typeface="Times New Roman" panose="02020603050405020304" pitchFamily="18" charset="0"/>
              <a:cs typeface="Times New Roman" panose="02020603050405020304" pitchFamily="18" charset="0"/>
            </a:endParaRPr>
          </a:p>
        </p:txBody>
      </p:sp>
      <p:sp>
        <p:nvSpPr>
          <p:cNvPr id="125" name="文本框 124">
            <a:extLst>
              <a:ext uri="{FF2B5EF4-FFF2-40B4-BE49-F238E27FC236}">
                <a16:creationId xmlns:a16="http://schemas.microsoft.com/office/drawing/2014/main" id="{8FF3840E-767B-4C55-BCC8-76C24B6FF55A}"/>
              </a:ext>
            </a:extLst>
          </p:cNvPr>
          <p:cNvSpPr txBox="1"/>
          <p:nvPr/>
        </p:nvSpPr>
        <p:spPr>
          <a:xfrm>
            <a:off x="3304446" y="4537242"/>
            <a:ext cx="66922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A.I.</a:t>
            </a:r>
            <a:endParaRPr lang="zh-CN" altLang="en-US" dirty="0">
              <a:latin typeface="Times New Roman" panose="02020603050405020304" pitchFamily="18" charset="0"/>
              <a:cs typeface="Times New Roman" panose="02020603050405020304" pitchFamily="18" charset="0"/>
            </a:endParaRPr>
          </a:p>
        </p:txBody>
      </p:sp>
      <p:pic>
        <p:nvPicPr>
          <p:cNvPr id="126" name="图形 125">
            <a:extLst>
              <a:ext uri="{FF2B5EF4-FFF2-40B4-BE49-F238E27FC236}">
                <a16:creationId xmlns:a16="http://schemas.microsoft.com/office/drawing/2014/main" id="{6A9ECF5B-F343-4EB9-B693-E0EB13F332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65839" y="2435371"/>
            <a:ext cx="408289" cy="408289"/>
          </a:xfrm>
          <a:prstGeom prst="rect">
            <a:avLst/>
          </a:prstGeom>
        </p:spPr>
      </p:pic>
      <p:pic>
        <p:nvPicPr>
          <p:cNvPr id="127" name="图形 126">
            <a:extLst>
              <a:ext uri="{FF2B5EF4-FFF2-40B4-BE49-F238E27FC236}">
                <a16:creationId xmlns:a16="http://schemas.microsoft.com/office/drawing/2014/main" id="{BDE9F76B-C67C-4CD6-A8BD-CAF10C63389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15922" y="2434037"/>
            <a:ext cx="408289" cy="408289"/>
          </a:xfrm>
          <a:prstGeom prst="rect">
            <a:avLst/>
          </a:prstGeom>
        </p:spPr>
      </p:pic>
      <p:pic>
        <p:nvPicPr>
          <p:cNvPr id="128" name="图形 127">
            <a:extLst>
              <a:ext uri="{FF2B5EF4-FFF2-40B4-BE49-F238E27FC236}">
                <a16:creationId xmlns:a16="http://schemas.microsoft.com/office/drawing/2014/main" id="{AF674E21-58E7-47F4-BEE7-7D0A328626B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08559" y="2434911"/>
            <a:ext cx="410833" cy="410832"/>
          </a:xfrm>
          <a:prstGeom prst="rect">
            <a:avLst/>
          </a:prstGeom>
        </p:spPr>
      </p:pic>
      <p:sp>
        <p:nvSpPr>
          <p:cNvPr id="129" name="文本框 128">
            <a:extLst>
              <a:ext uri="{FF2B5EF4-FFF2-40B4-BE49-F238E27FC236}">
                <a16:creationId xmlns:a16="http://schemas.microsoft.com/office/drawing/2014/main" id="{F07D1554-CAF6-4C3C-969C-33B5DC20B5CF}"/>
              </a:ext>
            </a:extLst>
          </p:cNvPr>
          <p:cNvSpPr txBox="1"/>
          <p:nvPr/>
        </p:nvSpPr>
        <p:spPr>
          <a:xfrm>
            <a:off x="5519013" y="2130628"/>
            <a:ext cx="681340" cy="307777"/>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Emma</a:t>
            </a:r>
          </a:p>
        </p:txBody>
      </p:sp>
      <p:sp>
        <p:nvSpPr>
          <p:cNvPr id="130" name="文本框 129">
            <a:extLst>
              <a:ext uri="{FF2B5EF4-FFF2-40B4-BE49-F238E27FC236}">
                <a16:creationId xmlns:a16="http://schemas.microsoft.com/office/drawing/2014/main" id="{7A57E20D-4E15-4149-B649-F64C5D7A9339}"/>
              </a:ext>
            </a:extLst>
          </p:cNvPr>
          <p:cNvSpPr txBox="1"/>
          <p:nvPr/>
        </p:nvSpPr>
        <p:spPr>
          <a:xfrm>
            <a:off x="6237321" y="2132463"/>
            <a:ext cx="514968" cy="537372"/>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Kelly</a:t>
            </a:r>
            <a:endParaRPr lang="zh-CN" altLang="en-US" dirty="0">
              <a:latin typeface="Times New Roman" panose="02020603050405020304" pitchFamily="18" charset="0"/>
              <a:cs typeface="Times New Roman" panose="02020603050405020304" pitchFamily="18" charset="0"/>
            </a:endParaRPr>
          </a:p>
        </p:txBody>
      </p:sp>
      <p:sp>
        <p:nvSpPr>
          <p:cNvPr id="131" name="椭圆 130">
            <a:extLst>
              <a:ext uri="{FF2B5EF4-FFF2-40B4-BE49-F238E27FC236}">
                <a16:creationId xmlns:a16="http://schemas.microsoft.com/office/drawing/2014/main" id="{A0C3E64F-E43D-4020-8046-2A531864A05E}"/>
              </a:ext>
            </a:extLst>
          </p:cNvPr>
          <p:cNvSpPr/>
          <p:nvPr/>
        </p:nvSpPr>
        <p:spPr>
          <a:xfrm>
            <a:off x="5247336" y="2859694"/>
            <a:ext cx="63012" cy="630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421EAFB4-17FC-4A47-8F5D-2B600B78C822}"/>
              </a:ext>
            </a:extLst>
          </p:cNvPr>
          <p:cNvSpPr/>
          <p:nvPr/>
        </p:nvSpPr>
        <p:spPr>
          <a:xfrm>
            <a:off x="5861953" y="2858998"/>
            <a:ext cx="63012" cy="630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87EED097-4E17-4E11-8189-D324A125692C}"/>
              </a:ext>
            </a:extLst>
          </p:cNvPr>
          <p:cNvSpPr/>
          <p:nvPr/>
        </p:nvSpPr>
        <p:spPr>
          <a:xfrm>
            <a:off x="6454568" y="2859419"/>
            <a:ext cx="63012" cy="630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4" name="图形 133">
            <a:extLst>
              <a:ext uri="{FF2B5EF4-FFF2-40B4-BE49-F238E27FC236}">
                <a16:creationId xmlns:a16="http://schemas.microsoft.com/office/drawing/2014/main" id="{6D7D0D0C-66F3-4B9B-A78C-0BA9F7F7D9A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64259" y="4117601"/>
            <a:ext cx="464142" cy="464141"/>
          </a:xfrm>
          <a:prstGeom prst="rect">
            <a:avLst/>
          </a:prstGeom>
        </p:spPr>
      </p:pic>
      <p:pic>
        <p:nvPicPr>
          <p:cNvPr id="135" name="图形 134">
            <a:extLst>
              <a:ext uri="{FF2B5EF4-FFF2-40B4-BE49-F238E27FC236}">
                <a16:creationId xmlns:a16="http://schemas.microsoft.com/office/drawing/2014/main" id="{CBBD0583-1F6F-438B-AF3B-1D5B4F3DAB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007985" y="4117601"/>
            <a:ext cx="464142" cy="464141"/>
          </a:xfrm>
          <a:prstGeom prst="rect">
            <a:avLst/>
          </a:prstGeom>
        </p:spPr>
      </p:pic>
      <p:sp>
        <p:nvSpPr>
          <p:cNvPr id="136" name="椭圆 135">
            <a:extLst>
              <a:ext uri="{FF2B5EF4-FFF2-40B4-BE49-F238E27FC236}">
                <a16:creationId xmlns:a16="http://schemas.microsoft.com/office/drawing/2014/main" id="{5E33D953-9D0E-4E29-88E3-F05A252267B2}"/>
              </a:ext>
            </a:extLst>
          </p:cNvPr>
          <p:cNvSpPr/>
          <p:nvPr/>
        </p:nvSpPr>
        <p:spPr>
          <a:xfrm>
            <a:off x="5562788" y="4055064"/>
            <a:ext cx="63012" cy="630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07A1EA4F-C168-480F-9394-207BBD79CB8D}"/>
              </a:ext>
            </a:extLst>
          </p:cNvPr>
          <p:cNvSpPr/>
          <p:nvPr/>
        </p:nvSpPr>
        <p:spPr>
          <a:xfrm>
            <a:off x="6204362" y="4055685"/>
            <a:ext cx="63012" cy="630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a:extLst>
              <a:ext uri="{FF2B5EF4-FFF2-40B4-BE49-F238E27FC236}">
                <a16:creationId xmlns:a16="http://schemas.microsoft.com/office/drawing/2014/main" id="{BF6BC22E-DF62-43AF-8379-0645DA55B6E2}"/>
              </a:ext>
            </a:extLst>
          </p:cNvPr>
          <p:cNvSpPr txBox="1"/>
          <p:nvPr/>
        </p:nvSpPr>
        <p:spPr>
          <a:xfrm>
            <a:off x="5924891" y="4536819"/>
            <a:ext cx="719786"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Titanic</a:t>
            </a:r>
            <a:endParaRPr lang="zh-CN" altLang="en-US" dirty="0">
              <a:latin typeface="Times New Roman" panose="02020603050405020304" pitchFamily="18" charset="0"/>
              <a:cs typeface="Times New Roman" panose="02020603050405020304" pitchFamily="18" charset="0"/>
            </a:endParaRPr>
          </a:p>
        </p:txBody>
      </p:sp>
      <p:sp>
        <p:nvSpPr>
          <p:cNvPr id="139" name="文本框 138">
            <a:extLst>
              <a:ext uri="{FF2B5EF4-FFF2-40B4-BE49-F238E27FC236}">
                <a16:creationId xmlns:a16="http://schemas.microsoft.com/office/drawing/2014/main" id="{A8939121-41D3-4DFC-A8AB-04EB11CA5248}"/>
              </a:ext>
            </a:extLst>
          </p:cNvPr>
          <p:cNvSpPr txBox="1"/>
          <p:nvPr/>
        </p:nvSpPr>
        <p:spPr>
          <a:xfrm>
            <a:off x="5172514" y="4536202"/>
            <a:ext cx="942741"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Lover</a:t>
            </a:r>
            <a:endParaRPr lang="zh-CN" altLang="en-US" dirty="0">
              <a:latin typeface="Times New Roman" panose="02020603050405020304" pitchFamily="18" charset="0"/>
              <a:cs typeface="Times New Roman" panose="02020603050405020304" pitchFamily="18" charset="0"/>
            </a:endParaRPr>
          </a:p>
        </p:txBody>
      </p:sp>
      <p:cxnSp>
        <p:nvCxnSpPr>
          <p:cNvPr id="140" name="直接连接符 139">
            <a:extLst>
              <a:ext uri="{FF2B5EF4-FFF2-40B4-BE49-F238E27FC236}">
                <a16:creationId xmlns:a16="http://schemas.microsoft.com/office/drawing/2014/main" id="{2E7E8FAB-3A73-4B9D-8B00-090D5786D505}"/>
              </a:ext>
            </a:extLst>
          </p:cNvPr>
          <p:cNvCxnSpPr>
            <a:cxnSpLocks/>
            <a:stCxn id="136" idx="0"/>
            <a:endCxn id="131" idx="4"/>
          </p:cNvCxnSpPr>
          <p:nvPr/>
        </p:nvCxnSpPr>
        <p:spPr>
          <a:xfrm flipH="1" flipV="1">
            <a:off x="5278842" y="2922705"/>
            <a:ext cx="315451" cy="1132359"/>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141" name="直接连接符 140">
            <a:extLst>
              <a:ext uri="{FF2B5EF4-FFF2-40B4-BE49-F238E27FC236}">
                <a16:creationId xmlns:a16="http://schemas.microsoft.com/office/drawing/2014/main" id="{4FCA58E0-4EF2-4B2A-BA15-065947B4D84F}"/>
              </a:ext>
            </a:extLst>
          </p:cNvPr>
          <p:cNvCxnSpPr>
            <a:cxnSpLocks/>
            <a:stCxn id="136" idx="0"/>
            <a:endCxn id="133" idx="4"/>
          </p:cNvCxnSpPr>
          <p:nvPr/>
        </p:nvCxnSpPr>
        <p:spPr>
          <a:xfrm flipV="1">
            <a:off x="5594293" y="2922430"/>
            <a:ext cx="891781" cy="1132634"/>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142" name="直接连接符 141">
            <a:extLst>
              <a:ext uri="{FF2B5EF4-FFF2-40B4-BE49-F238E27FC236}">
                <a16:creationId xmlns:a16="http://schemas.microsoft.com/office/drawing/2014/main" id="{36A7CDBE-9491-4359-A77C-DC2148B2171D}"/>
              </a:ext>
            </a:extLst>
          </p:cNvPr>
          <p:cNvCxnSpPr>
            <a:cxnSpLocks/>
            <a:stCxn id="136" idx="0"/>
            <a:endCxn id="132" idx="4"/>
          </p:cNvCxnSpPr>
          <p:nvPr/>
        </p:nvCxnSpPr>
        <p:spPr>
          <a:xfrm flipV="1">
            <a:off x="5594293" y="2922010"/>
            <a:ext cx="299165" cy="113305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143" name="直接连接符 142">
            <a:extLst>
              <a:ext uri="{FF2B5EF4-FFF2-40B4-BE49-F238E27FC236}">
                <a16:creationId xmlns:a16="http://schemas.microsoft.com/office/drawing/2014/main" id="{F8E6F198-426F-448D-81AA-D89F1522B13C}"/>
              </a:ext>
            </a:extLst>
          </p:cNvPr>
          <p:cNvCxnSpPr>
            <a:cxnSpLocks/>
            <a:stCxn id="137" idx="0"/>
            <a:endCxn id="133" idx="4"/>
          </p:cNvCxnSpPr>
          <p:nvPr/>
        </p:nvCxnSpPr>
        <p:spPr>
          <a:xfrm flipV="1">
            <a:off x="6235867" y="2922430"/>
            <a:ext cx="250207" cy="113325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144" name="直接连接符 143">
            <a:extLst>
              <a:ext uri="{FF2B5EF4-FFF2-40B4-BE49-F238E27FC236}">
                <a16:creationId xmlns:a16="http://schemas.microsoft.com/office/drawing/2014/main" id="{0B705EC4-6765-4634-B3BB-BD19086610AD}"/>
              </a:ext>
            </a:extLst>
          </p:cNvPr>
          <p:cNvCxnSpPr>
            <a:cxnSpLocks/>
            <a:stCxn id="137" idx="0"/>
            <a:endCxn id="132" idx="4"/>
          </p:cNvCxnSpPr>
          <p:nvPr/>
        </p:nvCxnSpPr>
        <p:spPr>
          <a:xfrm flipH="1" flipV="1">
            <a:off x="5893459" y="2922010"/>
            <a:ext cx="342409" cy="113367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145" name="直接连接符 144">
            <a:extLst>
              <a:ext uri="{FF2B5EF4-FFF2-40B4-BE49-F238E27FC236}">
                <a16:creationId xmlns:a16="http://schemas.microsoft.com/office/drawing/2014/main" id="{29649D73-78C9-484F-8BBA-CD463DFBD1B7}"/>
              </a:ext>
            </a:extLst>
          </p:cNvPr>
          <p:cNvCxnSpPr>
            <a:cxnSpLocks/>
            <a:stCxn id="137" idx="0"/>
            <a:endCxn id="131" idx="4"/>
          </p:cNvCxnSpPr>
          <p:nvPr/>
        </p:nvCxnSpPr>
        <p:spPr>
          <a:xfrm flipH="1" flipV="1">
            <a:off x="5278842" y="2922705"/>
            <a:ext cx="957026" cy="1132980"/>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pic>
        <p:nvPicPr>
          <p:cNvPr id="146" name="图形 145">
            <a:extLst>
              <a:ext uri="{FF2B5EF4-FFF2-40B4-BE49-F238E27FC236}">
                <a16:creationId xmlns:a16="http://schemas.microsoft.com/office/drawing/2014/main" id="{6AA6625B-C481-44E9-8746-2011C14A011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87200" y="2436183"/>
            <a:ext cx="408289" cy="408289"/>
          </a:xfrm>
          <a:prstGeom prst="rect">
            <a:avLst/>
          </a:prstGeom>
        </p:spPr>
      </p:pic>
      <p:pic>
        <p:nvPicPr>
          <p:cNvPr id="147" name="图形 146">
            <a:extLst>
              <a:ext uri="{FF2B5EF4-FFF2-40B4-BE49-F238E27FC236}">
                <a16:creationId xmlns:a16="http://schemas.microsoft.com/office/drawing/2014/main" id="{A52399FF-8DEE-4A0F-97E0-7C50E5A5C3D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81930" y="2435742"/>
            <a:ext cx="408289" cy="408289"/>
          </a:xfrm>
          <a:prstGeom prst="rect">
            <a:avLst/>
          </a:prstGeom>
        </p:spPr>
      </p:pic>
      <p:pic>
        <p:nvPicPr>
          <p:cNvPr id="148" name="图形 147">
            <a:extLst>
              <a:ext uri="{FF2B5EF4-FFF2-40B4-BE49-F238E27FC236}">
                <a16:creationId xmlns:a16="http://schemas.microsoft.com/office/drawing/2014/main" id="{881C6AB8-726B-449A-9517-880DDC7FC2A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079012" y="2434013"/>
            <a:ext cx="410919" cy="410919"/>
          </a:xfrm>
          <a:prstGeom prst="rect">
            <a:avLst/>
          </a:prstGeom>
        </p:spPr>
      </p:pic>
      <p:sp>
        <p:nvSpPr>
          <p:cNvPr id="149" name="文本框 69">
            <a:extLst>
              <a:ext uri="{FF2B5EF4-FFF2-40B4-BE49-F238E27FC236}">
                <a16:creationId xmlns:a16="http://schemas.microsoft.com/office/drawing/2014/main" id="{5CD0899C-BBC3-4C2F-A559-ED6B21719D10}"/>
              </a:ext>
            </a:extLst>
          </p:cNvPr>
          <p:cNvSpPr txBox="1"/>
          <p:nvPr/>
        </p:nvSpPr>
        <p:spPr>
          <a:xfrm>
            <a:off x="4939351" y="2130829"/>
            <a:ext cx="669220" cy="31111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latin typeface="Times New Roman" panose="02020603050405020304" pitchFamily="18" charset="0"/>
                <a:cs typeface="Times New Roman" panose="02020603050405020304" pitchFamily="18" charset="0"/>
              </a:rPr>
              <a:t>Kate</a:t>
            </a:r>
            <a:endParaRPr lang="zh-CN" altLang="en-US" sz="1400" dirty="0">
              <a:latin typeface="Times New Roman" panose="02020603050405020304" pitchFamily="18" charset="0"/>
              <a:cs typeface="Times New Roman" panose="02020603050405020304" pitchFamily="18" charset="0"/>
            </a:endParaRPr>
          </a:p>
        </p:txBody>
      </p:sp>
      <p:sp>
        <p:nvSpPr>
          <p:cNvPr id="150" name="文本框 149">
            <a:extLst>
              <a:ext uri="{FF2B5EF4-FFF2-40B4-BE49-F238E27FC236}">
                <a16:creationId xmlns:a16="http://schemas.microsoft.com/office/drawing/2014/main" id="{87B3192D-7162-4EFA-9049-62FF8A1CD2D3}"/>
              </a:ext>
            </a:extLst>
          </p:cNvPr>
          <p:cNvSpPr txBox="1"/>
          <p:nvPr/>
        </p:nvSpPr>
        <p:spPr>
          <a:xfrm>
            <a:off x="2470649" y="4536205"/>
            <a:ext cx="971979"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Avatar</a:t>
            </a:r>
          </a:p>
        </p:txBody>
      </p:sp>
      <p:sp>
        <p:nvSpPr>
          <p:cNvPr id="151" name="文本框 150">
            <a:extLst>
              <a:ext uri="{FF2B5EF4-FFF2-40B4-BE49-F238E27FC236}">
                <a16:creationId xmlns:a16="http://schemas.microsoft.com/office/drawing/2014/main" id="{2400199F-6544-401C-828C-41F5B3D088D3}"/>
              </a:ext>
            </a:extLst>
          </p:cNvPr>
          <p:cNvSpPr txBox="1"/>
          <p:nvPr/>
        </p:nvSpPr>
        <p:spPr>
          <a:xfrm>
            <a:off x="4497609" y="4538821"/>
            <a:ext cx="923823" cy="311110"/>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Star Wars</a:t>
            </a:r>
            <a:endParaRPr lang="zh-CN" altLang="en-US" dirty="0">
              <a:latin typeface="Times New Roman" panose="02020603050405020304" pitchFamily="18" charset="0"/>
              <a:cs typeface="Times New Roman" panose="02020603050405020304" pitchFamily="18" charset="0"/>
            </a:endParaRPr>
          </a:p>
        </p:txBody>
      </p:sp>
      <p:cxnSp>
        <p:nvCxnSpPr>
          <p:cNvPr id="152" name="直接连接符 151">
            <a:extLst>
              <a:ext uri="{FF2B5EF4-FFF2-40B4-BE49-F238E27FC236}">
                <a16:creationId xmlns:a16="http://schemas.microsoft.com/office/drawing/2014/main" id="{1AB22E04-3BDC-420F-8CF6-5AB0DC52ED6F}"/>
              </a:ext>
            </a:extLst>
          </p:cNvPr>
          <p:cNvCxnSpPr>
            <a:cxnSpLocks/>
            <a:stCxn id="118" idx="0"/>
            <a:endCxn id="122" idx="4"/>
          </p:cNvCxnSpPr>
          <p:nvPr/>
        </p:nvCxnSpPr>
        <p:spPr>
          <a:xfrm flipV="1">
            <a:off x="3630588" y="2922202"/>
            <a:ext cx="945125" cy="113185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153" name="矩形 152">
            <a:extLst>
              <a:ext uri="{FF2B5EF4-FFF2-40B4-BE49-F238E27FC236}">
                <a16:creationId xmlns:a16="http://schemas.microsoft.com/office/drawing/2014/main" id="{BC25E9A6-6339-40FF-873A-68247061B65B}"/>
              </a:ext>
            </a:extLst>
          </p:cNvPr>
          <p:cNvSpPr/>
          <p:nvPr/>
        </p:nvSpPr>
        <p:spPr>
          <a:xfrm>
            <a:off x="809191" y="2894685"/>
            <a:ext cx="1698854"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2000" dirty="0"/>
              <a:t>(3, 2)-core</a:t>
            </a:r>
          </a:p>
        </p:txBody>
      </p:sp>
      <p:cxnSp>
        <p:nvCxnSpPr>
          <p:cNvPr id="4" name="直接连接符 3">
            <a:extLst>
              <a:ext uri="{FF2B5EF4-FFF2-40B4-BE49-F238E27FC236}">
                <a16:creationId xmlns:a16="http://schemas.microsoft.com/office/drawing/2014/main" id="{0DA6BBCE-4DF9-4F48-A7CB-0DF603D12057}"/>
              </a:ext>
            </a:extLst>
          </p:cNvPr>
          <p:cNvCxnSpPr>
            <a:cxnSpLocks/>
          </p:cNvCxnSpPr>
          <p:nvPr/>
        </p:nvCxnSpPr>
        <p:spPr>
          <a:xfrm>
            <a:off x="2098954" y="3130879"/>
            <a:ext cx="381360" cy="130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04158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r>
              <a:rPr lang="en-US" altLang="zh-CN" dirty="0">
                <a:solidFill>
                  <a:srgbClr val="000000"/>
                </a:solidFill>
              </a:rPr>
              <a:t>Introduction</a:t>
            </a:r>
            <a:endParaRPr lang="en" sz="2400" b="1" dirty="0"/>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mc:AlternateContent xmlns:mc="http://schemas.openxmlformats.org/markup-compatibility/2006" xmlns:a14="http://schemas.microsoft.com/office/drawing/2010/main">
        <mc:Choice Requires="a14">
          <p:sp>
            <p:nvSpPr>
              <p:cNvPr id="47" name="矩形 46">
                <a:extLst>
                  <a:ext uri="{FF2B5EF4-FFF2-40B4-BE49-F238E27FC236}">
                    <a16:creationId xmlns:a16="http://schemas.microsoft.com/office/drawing/2014/main" id="{CA825583-EE4E-46B3-B489-14FEF2386A2C}"/>
                  </a:ext>
                </a:extLst>
              </p:cNvPr>
              <p:cNvSpPr/>
              <p:nvPr/>
            </p:nvSpPr>
            <p:spPr>
              <a:xfrm>
                <a:off x="294579" y="715346"/>
                <a:ext cx="8774625" cy="142096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endParaRPr lang="zh-CN" altLang="en-US" sz="1600" i="1" dirty="0">
                  <a:solidFill>
                    <a:schemeClr val="tx1"/>
                  </a:solidFill>
                </a:endParaRPr>
              </a:p>
              <a:p>
                <a:r>
                  <a:rPr lang="en-US" altLang="zh-CN" sz="1600" b="1" dirty="0"/>
                  <a:t>(</a:t>
                </a:r>
                <a:r>
                  <a:rPr lang="zh-CN" altLang="en-US" sz="1600" b="1" dirty="0"/>
                  <a:t>𝛼</a:t>
                </a:r>
                <a:r>
                  <a:rPr lang="en-US" altLang="zh-CN" sz="1600" b="1" dirty="0"/>
                  <a:t>,</a:t>
                </a:r>
                <a:r>
                  <a:rPr lang="zh-CN" altLang="en-US" sz="1600" b="1" dirty="0"/>
                  <a:t>𝛽</a:t>
                </a:r>
                <a:r>
                  <a:rPr lang="en-US" altLang="zh-CN" sz="1600" b="1" dirty="0"/>
                  <a:t>)-community</a:t>
                </a:r>
                <a:r>
                  <a:rPr lang="en-US" altLang="zh-CN" sz="1600" dirty="0"/>
                  <a:t>: Given a bipartite graph </a:t>
                </a:r>
                <a14:m>
                  <m:oMath xmlns:m="http://schemas.openxmlformats.org/officeDocument/2006/math">
                    <m:r>
                      <a:rPr lang="en-US" altLang="zh-CN" sz="1600" i="1" dirty="0" smtClean="0">
                        <a:latin typeface="Cambria Math" panose="02040503050406030204" pitchFamily="18" charset="0"/>
                      </a:rPr>
                      <m:t>𝐺</m:t>
                    </m:r>
                    <m:d>
                      <m:dPr>
                        <m:ctrlPr>
                          <a:rPr lang="en-US" altLang="zh-CN" sz="1600" b="0" i="1" dirty="0" smtClean="0">
                            <a:latin typeface="Cambria Math" panose="02040503050406030204" pitchFamily="18" charset="0"/>
                          </a:rPr>
                        </m:ctrlPr>
                      </m:dPr>
                      <m:e>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𝑈</m:t>
                            </m:r>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𝐿</m:t>
                            </m:r>
                          </m:e>
                        </m:d>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𝐸</m:t>
                        </m:r>
                      </m:e>
                    </m:d>
                    <m:r>
                      <a:rPr lang="en-US" altLang="zh-CN" sz="1600" b="0" i="1" dirty="0" smtClean="0">
                        <a:latin typeface="Cambria Math" panose="02040503050406030204" pitchFamily="18" charset="0"/>
                      </a:rPr>
                      <m:t>,</m:t>
                    </m:r>
                  </m:oMath>
                </a14:m>
                <a:r>
                  <a:rPr lang="en-US" altLang="zh-CN" sz="1600" dirty="0"/>
                  <a:t>degree constraints </a:t>
                </a:r>
                <a14:m>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 </m:t>
                    </m:r>
                  </m:oMath>
                </a14:m>
                <a:r>
                  <a:rPr lang="en-US" altLang="zh-CN" sz="1600" dirty="0"/>
                  <a:t>and </a:t>
                </a:r>
                <a14:m>
                  <m:oMath xmlns:m="http://schemas.openxmlformats.org/officeDocument/2006/math">
                    <m:r>
                      <a:rPr lang="zh-CN" altLang="en-US" sz="1600" i="1" smtClean="0">
                        <a:latin typeface="Cambria Math" panose="02040503050406030204" pitchFamily="18" charset="0"/>
                      </a:rPr>
                      <m:t>𝛽</m:t>
                    </m:r>
                  </m:oMath>
                </a14:m>
                <a:r>
                  <a:rPr lang="en-US" altLang="zh-CN" sz="1600" dirty="0"/>
                  <a:t> and a query vertex </a:t>
                </a:r>
                <a:r>
                  <a:rPr lang="en-US" altLang="zh-CN" sz="1600" i="1" dirty="0"/>
                  <a:t>q</a:t>
                </a:r>
                <a:r>
                  <a:rPr lang="en-US" altLang="zh-CN" sz="1600" dirty="0"/>
                  <a:t>, a subgraph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𝛽</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𝑞</m:t>
                    </m:r>
                    <m:r>
                      <a:rPr lang="en-US" altLang="zh-CN" sz="1600" b="0" i="1" smtClean="0">
                        <a:latin typeface="Cambria Math" panose="02040503050406030204" pitchFamily="18" charset="0"/>
                      </a:rPr>
                      <m:t>)</m:t>
                    </m:r>
                  </m:oMath>
                </a14:m>
                <a:r>
                  <a:rPr lang="en-US" altLang="zh-CN" sz="1600" dirty="0"/>
                  <a:t> is the (</a:t>
                </a:r>
                <a14:m>
                  <m:oMath xmlns:m="http://schemas.openxmlformats.org/officeDocument/2006/math">
                    <m:r>
                      <a:rPr lang="zh-CN" altLang="en-US" sz="1600" i="1" dirty="0">
                        <a:latin typeface="Cambria Math" panose="02040503050406030204" pitchFamily="18" charset="0"/>
                      </a:rPr>
                      <m:t>𝛼</m:t>
                    </m:r>
                  </m:oMath>
                </a14:m>
                <a:r>
                  <a:rPr lang="en-US" altLang="zh-CN" sz="1600" dirty="0"/>
                  <a:t>,</a:t>
                </a:r>
                <a14:m>
                  <m:oMath xmlns:m="http://schemas.openxmlformats.org/officeDocument/2006/math">
                    <m:r>
                      <a:rPr lang="zh-CN" altLang="en-US" sz="1600" i="1" dirty="0">
                        <a:latin typeface="Cambria Math" panose="02040503050406030204" pitchFamily="18" charset="0"/>
                      </a:rPr>
                      <m:t>𝛽</m:t>
                    </m:r>
                  </m:oMath>
                </a14:m>
                <a:r>
                  <a:rPr lang="en-US" altLang="zh-CN" sz="1600" dirty="0"/>
                  <a:t>)-community of </a:t>
                </a:r>
                <a14:m>
                  <m:oMath xmlns:m="http://schemas.openxmlformats.org/officeDocument/2006/math">
                    <m:r>
                      <a:rPr lang="en-US" altLang="zh-CN" sz="1600" i="1" dirty="0" smtClean="0">
                        <a:latin typeface="Cambria Math" panose="02040503050406030204" pitchFamily="18" charset="0"/>
                      </a:rPr>
                      <m:t>𝐺</m:t>
                    </m:r>
                  </m:oMath>
                </a14:m>
                <a:r>
                  <a:rPr lang="en-US" altLang="zh-CN" sz="1600" dirty="0"/>
                  <a:t> if</a:t>
                </a:r>
              </a:p>
              <a:p>
                <a:r>
                  <a:rPr lang="en-US" altLang="zh-CN" sz="1600" b="0" dirty="0"/>
                  <a:t>(1)</a:t>
                </a:r>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𝐶</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d>
                      <m:dPr>
                        <m:ctrlPr>
                          <a:rPr lang="en-US" altLang="zh-CN" sz="1600" i="1">
                            <a:latin typeface="Cambria Math" panose="02040503050406030204" pitchFamily="18" charset="0"/>
                          </a:rPr>
                        </m:ctrlPr>
                      </m:dPr>
                      <m:e>
                        <m:r>
                          <a:rPr lang="en-US" altLang="zh-CN" sz="1600" i="1">
                            <a:latin typeface="Cambria Math" panose="02040503050406030204" pitchFamily="18" charset="0"/>
                          </a:rPr>
                          <m:t>𝑞</m:t>
                        </m:r>
                      </m:e>
                    </m:d>
                  </m:oMath>
                </a14:m>
                <a:r>
                  <a:rPr lang="en-US" altLang="zh-CN" sz="1600" b="0" dirty="0"/>
                  <a:t> is connected,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𝐶</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d>
                      <m:dPr>
                        <m:ctrlPr>
                          <a:rPr lang="en-US" altLang="zh-CN" sz="1600" i="1">
                            <a:latin typeface="Cambria Math" panose="02040503050406030204" pitchFamily="18" charset="0"/>
                          </a:rPr>
                        </m:ctrlPr>
                      </m:dPr>
                      <m:e>
                        <m:r>
                          <a:rPr lang="en-US" altLang="zh-CN" sz="1600" i="1">
                            <a:latin typeface="Cambria Math" panose="02040503050406030204" pitchFamily="18" charset="0"/>
                          </a:rPr>
                          <m:t>𝑞</m:t>
                        </m:r>
                      </m:e>
                    </m:d>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smtClean="0">
                            <a:solidFill>
                              <a:schemeClr val="tx1"/>
                            </a:solidFill>
                            <a:latin typeface="Cambria Math" panose="02040503050406030204" pitchFamily="18" charset="0"/>
                            <a:ea typeface="Cambria Math" panose="02040503050406030204" pitchFamily="18" charset="0"/>
                          </a:rPr>
                          <m:t>ℛ</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oMath>
                </a14:m>
                <a:r>
                  <a:rPr lang="en-US" altLang="zh-CN" sz="1600" dirty="0"/>
                  <a:t> and  </a:t>
                </a:r>
                <a14:m>
                  <m:oMath xmlns:m="http://schemas.openxmlformats.org/officeDocument/2006/math">
                    <m:r>
                      <a:rPr lang="en-US" altLang="zh-CN" sz="1600" b="0" i="1" smtClean="0">
                        <a:latin typeface="Cambria Math" panose="02040503050406030204" pitchFamily="18" charset="0"/>
                      </a:rPr>
                      <m:t>𝑞</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𝐶</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d>
                      <m:dPr>
                        <m:ctrlPr>
                          <a:rPr lang="en-US" altLang="zh-CN" sz="1600" i="1">
                            <a:latin typeface="Cambria Math" panose="02040503050406030204" pitchFamily="18" charset="0"/>
                          </a:rPr>
                        </m:ctrlPr>
                      </m:dPr>
                      <m:e>
                        <m:r>
                          <a:rPr lang="en-US" altLang="zh-CN" sz="1600" i="1">
                            <a:latin typeface="Cambria Math" panose="02040503050406030204" pitchFamily="18" charset="0"/>
                          </a:rPr>
                          <m:t>𝑞</m:t>
                        </m:r>
                      </m:e>
                    </m:d>
                  </m:oMath>
                </a14:m>
                <a:r>
                  <a:rPr lang="en-US" altLang="zh-CN" sz="1600" dirty="0"/>
                  <a:t>;</a:t>
                </a:r>
              </a:p>
              <a:p>
                <a:r>
                  <a:rPr lang="en-US" altLang="zh-CN" sz="1600" dirty="0"/>
                  <a:t>(2)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𝐶</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r>
                      <a:rPr lang="en-US" altLang="zh-CN" sz="1600" i="1">
                        <a:latin typeface="Cambria Math" panose="02040503050406030204" pitchFamily="18" charset="0"/>
                      </a:rPr>
                      <m:t>(</m:t>
                    </m:r>
                    <m:r>
                      <a:rPr lang="en-US" altLang="zh-CN" sz="1600" i="1">
                        <a:latin typeface="Cambria Math" panose="02040503050406030204" pitchFamily="18" charset="0"/>
                      </a:rPr>
                      <m:t>𝑞</m:t>
                    </m:r>
                    <m:r>
                      <a:rPr lang="en-US" altLang="zh-CN" sz="1600" i="1">
                        <a:latin typeface="Cambria Math" panose="02040503050406030204" pitchFamily="18" charset="0"/>
                      </a:rPr>
                      <m:t>)</m:t>
                    </m:r>
                  </m:oMath>
                </a14:m>
                <a:r>
                  <a:rPr lang="en-US" altLang="zh-CN" sz="1600" dirty="0"/>
                  <a:t> is maximal, i.e., any </a:t>
                </a:r>
                <a:r>
                  <a:rPr lang="en-US" altLang="zh-CN" sz="1600" dirty="0" err="1"/>
                  <a:t>supergraph</a:t>
                </a:r>
                <a:r>
                  <a:rPr lang="en-US" altLang="zh-CN" sz="1600" dirty="0"/>
                  <a:t>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𝐺</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𝐶</m:t>
                        </m:r>
                      </m:e>
                      <m:sub>
                        <m:r>
                          <a:rPr lang="zh-CN" altLang="en-US" sz="1600" i="1">
                            <a:latin typeface="Cambria Math" panose="02040503050406030204" pitchFamily="18" charset="0"/>
                          </a:rPr>
                          <m:t>𝛼</m:t>
                        </m:r>
                        <m:r>
                          <a:rPr lang="en-US" altLang="zh-CN" sz="1600" i="1">
                            <a:latin typeface="Cambria Math" panose="02040503050406030204" pitchFamily="18" charset="0"/>
                          </a:rPr>
                          <m:t>,</m:t>
                        </m:r>
                        <m:r>
                          <a:rPr lang="zh-CN" altLang="en-US" sz="1600" i="1">
                            <a:latin typeface="Cambria Math" panose="02040503050406030204" pitchFamily="18" charset="0"/>
                          </a:rPr>
                          <m:t>𝛽</m:t>
                        </m:r>
                      </m:sub>
                    </m:sSub>
                    <m:r>
                      <a:rPr lang="en-US" altLang="zh-CN" sz="1600" i="1">
                        <a:latin typeface="Cambria Math" panose="02040503050406030204" pitchFamily="18" charset="0"/>
                      </a:rPr>
                      <m:t>(</m:t>
                    </m:r>
                    <m:r>
                      <a:rPr lang="en-US" altLang="zh-CN" sz="1600" i="1">
                        <a:latin typeface="Cambria Math" panose="02040503050406030204" pitchFamily="18" charset="0"/>
                      </a:rPr>
                      <m:t>𝑞</m:t>
                    </m:r>
                    <m:r>
                      <a:rPr lang="en-US" altLang="zh-CN" sz="1600" i="1">
                        <a:latin typeface="Cambria Math" panose="02040503050406030204" pitchFamily="18" charset="0"/>
                      </a:rPr>
                      <m:t>)</m:t>
                    </m:r>
                  </m:oMath>
                </a14:m>
                <a:r>
                  <a:rPr lang="en-US" altLang="zh-CN" sz="1600" dirty="0"/>
                  <a:t> is not an </a:t>
                </a:r>
                <a14:m>
                  <m:oMath xmlns:m="http://schemas.openxmlformats.org/officeDocument/2006/math">
                    <m:d>
                      <m:dPr>
                        <m:ctrlPr>
                          <a:rPr lang="en-US" altLang="zh-CN" sz="1600" i="1" smtClean="0">
                            <a:latin typeface="Cambria Math" panose="02040503050406030204" pitchFamily="18" charset="0"/>
                          </a:rPr>
                        </m:ctrlPr>
                      </m:dPr>
                      <m:e>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𝛽</m:t>
                        </m:r>
                      </m:e>
                    </m:d>
                  </m:oMath>
                </a14:m>
                <a:r>
                  <a:rPr lang="en-US" altLang="zh-CN" sz="1600" dirty="0"/>
                  <a:t>-community.</a:t>
                </a:r>
                <a:endParaRPr lang="en-US" altLang="zh-CN" sz="1600" b="1" dirty="0"/>
              </a:p>
            </p:txBody>
          </p:sp>
        </mc:Choice>
        <mc:Fallback xmlns="">
          <p:sp>
            <p:nvSpPr>
              <p:cNvPr id="47" name="矩形 46">
                <a:extLst>
                  <a:ext uri="{FF2B5EF4-FFF2-40B4-BE49-F238E27FC236}">
                    <a16:creationId xmlns:a16="http://schemas.microsoft.com/office/drawing/2014/main" id="{CA825583-EE4E-46B3-B489-14FEF2386A2C}"/>
                  </a:ext>
                </a:extLst>
              </p:cNvPr>
              <p:cNvSpPr>
                <a:spLocks noRot="1" noChangeAspect="1" noMove="1" noResize="1" noEditPoints="1" noAdjustHandles="1" noChangeArrowheads="1" noChangeShapeType="1" noTextEdit="1"/>
              </p:cNvSpPr>
              <p:nvPr/>
            </p:nvSpPr>
            <p:spPr>
              <a:xfrm>
                <a:off x="294579" y="715346"/>
                <a:ext cx="8774625" cy="1420966"/>
              </a:xfrm>
              <a:prstGeom prst="rect">
                <a:avLst/>
              </a:prstGeom>
              <a:blipFill>
                <a:blip r:embed="rId6"/>
                <a:stretch>
                  <a:fillRect l="-347" b="-3004"/>
                </a:stretch>
              </a:blipFill>
            </p:spPr>
            <p:txBody>
              <a:bodyPr/>
              <a:lstStyle/>
              <a:p>
                <a:r>
                  <a:rPr lang="zh-CN" altLang="en-US">
                    <a:noFill/>
                  </a:rPr>
                  <a:t> </a:t>
                </a:r>
              </a:p>
            </p:txBody>
          </p:sp>
        </mc:Fallback>
      </mc:AlternateContent>
      <p:pic>
        <p:nvPicPr>
          <p:cNvPr id="91" name="图形 90">
            <a:extLst>
              <a:ext uri="{FF2B5EF4-FFF2-40B4-BE49-F238E27FC236}">
                <a16:creationId xmlns:a16="http://schemas.microsoft.com/office/drawing/2014/main" id="{6B8D68BD-4C21-4AAD-8394-69F0490300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33822" y="2437455"/>
            <a:ext cx="408289" cy="408289"/>
          </a:xfrm>
          <a:prstGeom prst="rect">
            <a:avLst/>
          </a:prstGeom>
        </p:spPr>
      </p:pic>
      <p:cxnSp>
        <p:nvCxnSpPr>
          <p:cNvPr id="92" name="直接连接符 91">
            <a:extLst>
              <a:ext uri="{FF2B5EF4-FFF2-40B4-BE49-F238E27FC236}">
                <a16:creationId xmlns:a16="http://schemas.microsoft.com/office/drawing/2014/main" id="{E8B97A46-7838-4769-987D-3606D55258E8}"/>
              </a:ext>
            </a:extLst>
          </p:cNvPr>
          <p:cNvCxnSpPr>
            <a:cxnSpLocks/>
            <a:stCxn id="121" idx="0"/>
            <a:endCxn id="115" idx="4"/>
          </p:cNvCxnSpPr>
          <p:nvPr/>
        </p:nvCxnSpPr>
        <p:spPr>
          <a:xfrm flipV="1">
            <a:off x="2331290" y="2921419"/>
            <a:ext cx="992237" cy="113144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C77C4664-A5F7-4FE4-BBF4-2DD5641B3256}"/>
              </a:ext>
            </a:extLst>
          </p:cNvPr>
          <p:cNvCxnSpPr>
            <a:cxnSpLocks/>
            <a:stCxn id="120" idx="0"/>
            <a:endCxn id="122" idx="4"/>
          </p:cNvCxnSpPr>
          <p:nvPr/>
        </p:nvCxnSpPr>
        <p:spPr>
          <a:xfrm flipH="1" flipV="1">
            <a:off x="4575713" y="2922202"/>
            <a:ext cx="342840" cy="113128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6F8915B3-2788-4A37-B4EE-152D71D08C71}"/>
              </a:ext>
            </a:extLst>
          </p:cNvPr>
          <p:cNvCxnSpPr>
            <a:cxnSpLocks/>
            <a:stCxn id="119" idx="0"/>
            <a:endCxn id="122" idx="4"/>
          </p:cNvCxnSpPr>
          <p:nvPr/>
        </p:nvCxnSpPr>
        <p:spPr>
          <a:xfrm flipV="1">
            <a:off x="4258825" y="2922202"/>
            <a:ext cx="316888" cy="1130665"/>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149C67FD-4B0F-4794-95B5-58FECA226D97}"/>
              </a:ext>
            </a:extLst>
          </p:cNvPr>
          <p:cNvCxnSpPr>
            <a:cxnSpLocks/>
            <a:stCxn id="121" idx="0"/>
            <a:endCxn id="114" idx="4"/>
          </p:cNvCxnSpPr>
          <p:nvPr/>
        </p:nvCxnSpPr>
        <p:spPr>
          <a:xfrm flipV="1">
            <a:off x="2331290" y="2922668"/>
            <a:ext cx="379102"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pic>
        <p:nvPicPr>
          <p:cNvPr id="96" name="图形 95">
            <a:extLst>
              <a:ext uri="{FF2B5EF4-FFF2-40B4-BE49-F238E27FC236}">
                <a16:creationId xmlns:a16="http://schemas.microsoft.com/office/drawing/2014/main" id="{06722996-835E-44BE-BA8A-C7C5D6BBA3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30011" y="4120959"/>
            <a:ext cx="464142" cy="464141"/>
          </a:xfrm>
          <a:prstGeom prst="rect">
            <a:avLst/>
          </a:prstGeom>
        </p:spPr>
      </p:pic>
      <p:pic>
        <p:nvPicPr>
          <p:cNvPr id="97" name="图形 96">
            <a:extLst>
              <a:ext uri="{FF2B5EF4-FFF2-40B4-BE49-F238E27FC236}">
                <a16:creationId xmlns:a16="http://schemas.microsoft.com/office/drawing/2014/main" id="{1EBF6D1F-8F76-4B01-892A-4AF4782F66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4344" y="4120959"/>
            <a:ext cx="464142" cy="464141"/>
          </a:xfrm>
          <a:prstGeom prst="rect">
            <a:avLst/>
          </a:prstGeom>
        </p:spPr>
      </p:pic>
      <p:pic>
        <p:nvPicPr>
          <p:cNvPr id="98" name="图形 97">
            <a:extLst>
              <a:ext uri="{FF2B5EF4-FFF2-40B4-BE49-F238E27FC236}">
                <a16:creationId xmlns:a16="http://schemas.microsoft.com/office/drawing/2014/main" id="{59744C21-72EB-47AB-8053-3BA8CC5F22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1408" y="4120959"/>
            <a:ext cx="464142" cy="464141"/>
          </a:xfrm>
          <a:prstGeom prst="rect">
            <a:avLst/>
          </a:prstGeom>
        </p:spPr>
      </p:pic>
      <p:pic>
        <p:nvPicPr>
          <p:cNvPr id="99" name="图形 98">
            <a:extLst>
              <a:ext uri="{FF2B5EF4-FFF2-40B4-BE49-F238E27FC236}">
                <a16:creationId xmlns:a16="http://schemas.microsoft.com/office/drawing/2014/main" id="{ACFAFE3B-6E91-4BE1-BEE0-065600E627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90351" y="4116513"/>
            <a:ext cx="464142" cy="464141"/>
          </a:xfrm>
          <a:prstGeom prst="rect">
            <a:avLst/>
          </a:prstGeom>
        </p:spPr>
      </p:pic>
      <p:pic>
        <p:nvPicPr>
          <p:cNvPr id="100" name="图形 99">
            <a:extLst>
              <a:ext uri="{FF2B5EF4-FFF2-40B4-BE49-F238E27FC236}">
                <a16:creationId xmlns:a16="http://schemas.microsoft.com/office/drawing/2014/main" id="{D2DE6286-6D45-4D76-AF42-652D758A43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93814" y="4120959"/>
            <a:ext cx="464142" cy="464141"/>
          </a:xfrm>
          <a:prstGeom prst="rect">
            <a:avLst/>
          </a:prstGeom>
        </p:spPr>
      </p:pic>
      <p:cxnSp>
        <p:nvCxnSpPr>
          <p:cNvPr id="101" name="直接连接符 100">
            <a:extLst>
              <a:ext uri="{FF2B5EF4-FFF2-40B4-BE49-F238E27FC236}">
                <a16:creationId xmlns:a16="http://schemas.microsoft.com/office/drawing/2014/main" id="{DF5CF8C5-2EB9-481E-8680-E544A63F64FD}"/>
              </a:ext>
            </a:extLst>
          </p:cNvPr>
          <p:cNvCxnSpPr>
            <a:cxnSpLocks/>
            <a:stCxn id="120" idx="0"/>
            <a:endCxn id="115" idx="4"/>
          </p:cNvCxnSpPr>
          <p:nvPr/>
        </p:nvCxnSpPr>
        <p:spPr>
          <a:xfrm flipH="1" flipV="1">
            <a:off x="3323526" y="2921419"/>
            <a:ext cx="1595026" cy="113206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560F9DB5-9080-44F1-BD57-48F32174C084}"/>
              </a:ext>
            </a:extLst>
          </p:cNvPr>
          <p:cNvCxnSpPr>
            <a:cxnSpLocks/>
            <a:stCxn id="117" idx="0"/>
            <a:endCxn id="115" idx="4"/>
          </p:cNvCxnSpPr>
          <p:nvPr/>
        </p:nvCxnSpPr>
        <p:spPr>
          <a:xfrm flipV="1">
            <a:off x="2966785" y="2921419"/>
            <a:ext cx="356742" cy="113144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79D7876A-E22E-4494-A3D6-B2A036B91BB5}"/>
              </a:ext>
            </a:extLst>
          </p:cNvPr>
          <p:cNvCxnSpPr>
            <a:cxnSpLocks/>
            <a:stCxn id="117" idx="0"/>
            <a:endCxn id="114" idx="4"/>
          </p:cNvCxnSpPr>
          <p:nvPr/>
        </p:nvCxnSpPr>
        <p:spPr>
          <a:xfrm flipH="1" flipV="1">
            <a:off x="2710392" y="2922668"/>
            <a:ext cx="256393"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12D7E00E-6A5E-4402-ADDD-ADF020C68D8C}"/>
              </a:ext>
            </a:extLst>
          </p:cNvPr>
          <p:cNvCxnSpPr>
            <a:cxnSpLocks/>
            <a:stCxn id="118" idx="0"/>
            <a:endCxn id="115" idx="4"/>
          </p:cNvCxnSpPr>
          <p:nvPr/>
        </p:nvCxnSpPr>
        <p:spPr>
          <a:xfrm flipH="1" flipV="1">
            <a:off x="3323526" y="2921419"/>
            <a:ext cx="307062" cy="1132639"/>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105" name="文本框 104">
            <a:extLst>
              <a:ext uri="{FF2B5EF4-FFF2-40B4-BE49-F238E27FC236}">
                <a16:creationId xmlns:a16="http://schemas.microsoft.com/office/drawing/2014/main" id="{E7D079F5-DD09-44D2-B0E2-97EE8F3563B6}"/>
              </a:ext>
            </a:extLst>
          </p:cNvPr>
          <p:cNvSpPr txBox="1"/>
          <p:nvPr/>
        </p:nvSpPr>
        <p:spPr>
          <a:xfrm>
            <a:off x="4237213" y="2131251"/>
            <a:ext cx="68134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Taylor</a:t>
            </a:r>
            <a:endParaRPr lang="zh-CN" altLang="en-US" dirty="0">
              <a:latin typeface="Times New Roman" panose="02020603050405020304" pitchFamily="18" charset="0"/>
              <a:cs typeface="Times New Roman" panose="02020603050405020304" pitchFamily="18" charset="0"/>
            </a:endParaRPr>
          </a:p>
        </p:txBody>
      </p:sp>
      <p:sp>
        <p:nvSpPr>
          <p:cNvPr id="106" name="文本框 105">
            <a:extLst>
              <a:ext uri="{FF2B5EF4-FFF2-40B4-BE49-F238E27FC236}">
                <a16:creationId xmlns:a16="http://schemas.microsoft.com/office/drawing/2014/main" id="{AF900B5F-BD95-4F12-B72A-33AF8DC64991}"/>
              </a:ext>
            </a:extLst>
          </p:cNvPr>
          <p:cNvSpPr txBox="1"/>
          <p:nvPr/>
        </p:nvSpPr>
        <p:spPr>
          <a:xfrm>
            <a:off x="3020017" y="2134204"/>
            <a:ext cx="601512"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Kane</a:t>
            </a:r>
          </a:p>
        </p:txBody>
      </p:sp>
      <p:sp>
        <p:nvSpPr>
          <p:cNvPr id="107" name="文本框 106">
            <a:extLst>
              <a:ext uri="{FF2B5EF4-FFF2-40B4-BE49-F238E27FC236}">
                <a16:creationId xmlns:a16="http://schemas.microsoft.com/office/drawing/2014/main" id="{F684CC08-92F1-423E-B08F-85EAEBAA7BD7}"/>
              </a:ext>
            </a:extLst>
          </p:cNvPr>
          <p:cNvSpPr txBox="1"/>
          <p:nvPr/>
        </p:nvSpPr>
        <p:spPr>
          <a:xfrm>
            <a:off x="3734729" y="2134204"/>
            <a:ext cx="632404" cy="311110"/>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Eric</a:t>
            </a:r>
            <a:endParaRPr lang="zh-CN" altLang="en-US" dirty="0">
              <a:latin typeface="Times New Roman" panose="02020603050405020304" pitchFamily="18" charset="0"/>
              <a:cs typeface="Times New Roman" panose="02020603050405020304" pitchFamily="18" charset="0"/>
            </a:endParaRPr>
          </a:p>
        </p:txBody>
      </p:sp>
      <p:cxnSp>
        <p:nvCxnSpPr>
          <p:cNvPr id="108" name="直接连接符 107">
            <a:extLst>
              <a:ext uri="{FF2B5EF4-FFF2-40B4-BE49-F238E27FC236}">
                <a16:creationId xmlns:a16="http://schemas.microsoft.com/office/drawing/2014/main" id="{5CA4D55F-BA23-4A2C-86D7-13EC02656AC1}"/>
              </a:ext>
            </a:extLst>
          </p:cNvPr>
          <p:cNvCxnSpPr>
            <a:cxnSpLocks/>
            <a:stCxn id="120" idx="0"/>
            <a:endCxn id="116" idx="4"/>
          </p:cNvCxnSpPr>
          <p:nvPr/>
        </p:nvCxnSpPr>
        <p:spPr>
          <a:xfrm flipH="1" flipV="1">
            <a:off x="3932770" y="2923670"/>
            <a:ext cx="985782" cy="1129817"/>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62A2426F-95D0-4AC4-A169-44EE6A82AE7D}"/>
              </a:ext>
            </a:extLst>
          </p:cNvPr>
          <p:cNvCxnSpPr>
            <a:cxnSpLocks/>
            <a:stCxn id="119" idx="0"/>
            <a:endCxn id="116" idx="4"/>
          </p:cNvCxnSpPr>
          <p:nvPr/>
        </p:nvCxnSpPr>
        <p:spPr>
          <a:xfrm flipH="1" flipV="1">
            <a:off x="3932770" y="2923670"/>
            <a:ext cx="326054" cy="112919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110" name="文本框 109">
            <a:extLst>
              <a:ext uri="{FF2B5EF4-FFF2-40B4-BE49-F238E27FC236}">
                <a16:creationId xmlns:a16="http://schemas.microsoft.com/office/drawing/2014/main" id="{E55FCA53-740A-4E74-AF6F-FF731ABE8E2C}"/>
              </a:ext>
            </a:extLst>
          </p:cNvPr>
          <p:cNvSpPr txBox="1"/>
          <p:nvPr/>
        </p:nvSpPr>
        <p:spPr>
          <a:xfrm>
            <a:off x="2380742" y="2130538"/>
            <a:ext cx="66922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Andy</a:t>
            </a:r>
            <a:endParaRPr lang="zh-CN" altLang="en-US" dirty="0">
              <a:latin typeface="Times New Roman" panose="02020603050405020304" pitchFamily="18" charset="0"/>
              <a:cs typeface="Times New Roman" panose="02020603050405020304" pitchFamily="18" charset="0"/>
            </a:endParaRPr>
          </a:p>
        </p:txBody>
      </p:sp>
      <p:cxnSp>
        <p:nvCxnSpPr>
          <p:cNvPr id="111" name="直接连接符 110">
            <a:extLst>
              <a:ext uri="{FF2B5EF4-FFF2-40B4-BE49-F238E27FC236}">
                <a16:creationId xmlns:a16="http://schemas.microsoft.com/office/drawing/2014/main" id="{3467F9F1-DA6B-4719-AB6E-186DA9B8AC3D}"/>
              </a:ext>
            </a:extLst>
          </p:cNvPr>
          <p:cNvCxnSpPr>
            <a:cxnSpLocks/>
            <a:stCxn id="119" idx="0"/>
            <a:endCxn id="114" idx="4"/>
          </p:cNvCxnSpPr>
          <p:nvPr/>
        </p:nvCxnSpPr>
        <p:spPr>
          <a:xfrm flipH="1" flipV="1">
            <a:off x="2710392" y="2922668"/>
            <a:ext cx="1548433"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4FFAF25D-D989-4E82-8D25-7E40DAF8668D}"/>
              </a:ext>
            </a:extLst>
          </p:cNvPr>
          <p:cNvCxnSpPr>
            <a:cxnSpLocks/>
          </p:cNvCxnSpPr>
          <p:nvPr/>
        </p:nvCxnSpPr>
        <p:spPr>
          <a:xfrm flipH="1" flipV="1">
            <a:off x="2725403" y="2940789"/>
            <a:ext cx="920196" cy="1114160"/>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DF656383-75E4-47F1-BBDA-66A12C306F77}"/>
              </a:ext>
            </a:extLst>
          </p:cNvPr>
          <p:cNvCxnSpPr>
            <a:cxnSpLocks/>
            <a:stCxn id="118" idx="0"/>
            <a:endCxn id="116" idx="4"/>
          </p:cNvCxnSpPr>
          <p:nvPr/>
        </p:nvCxnSpPr>
        <p:spPr>
          <a:xfrm flipV="1">
            <a:off x="3630588" y="2923670"/>
            <a:ext cx="302182" cy="1130387"/>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114" name="椭圆 113">
            <a:extLst>
              <a:ext uri="{FF2B5EF4-FFF2-40B4-BE49-F238E27FC236}">
                <a16:creationId xmlns:a16="http://schemas.microsoft.com/office/drawing/2014/main" id="{72FF7016-C338-4992-B7B8-DDC6A900199E}"/>
              </a:ext>
            </a:extLst>
          </p:cNvPr>
          <p:cNvSpPr/>
          <p:nvPr/>
        </p:nvSpPr>
        <p:spPr>
          <a:xfrm>
            <a:off x="2678886" y="2859657"/>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5ED42E98-7E1C-4CEF-8D7A-1058D91D6C41}"/>
              </a:ext>
            </a:extLst>
          </p:cNvPr>
          <p:cNvSpPr/>
          <p:nvPr/>
        </p:nvSpPr>
        <p:spPr>
          <a:xfrm>
            <a:off x="3292021" y="2858407"/>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a:extLst>
              <a:ext uri="{FF2B5EF4-FFF2-40B4-BE49-F238E27FC236}">
                <a16:creationId xmlns:a16="http://schemas.microsoft.com/office/drawing/2014/main" id="{06EF023D-F8C5-4170-9420-2F2511B1BC76}"/>
              </a:ext>
            </a:extLst>
          </p:cNvPr>
          <p:cNvSpPr/>
          <p:nvPr/>
        </p:nvSpPr>
        <p:spPr>
          <a:xfrm>
            <a:off x="3901265" y="2860659"/>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E81E5C4E-BCF5-4BA8-B586-31A5C1626ABD}"/>
              </a:ext>
            </a:extLst>
          </p:cNvPr>
          <p:cNvSpPr/>
          <p:nvPr/>
        </p:nvSpPr>
        <p:spPr>
          <a:xfrm>
            <a:off x="2935279" y="4052866"/>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E2CAEB10-E7B4-4A2E-A2F2-F6A382F8567D}"/>
              </a:ext>
            </a:extLst>
          </p:cNvPr>
          <p:cNvSpPr/>
          <p:nvPr/>
        </p:nvSpPr>
        <p:spPr>
          <a:xfrm>
            <a:off x="3599082" y="4054057"/>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82C38E22-3A40-43DF-9525-FE5180B2BE9A}"/>
              </a:ext>
            </a:extLst>
          </p:cNvPr>
          <p:cNvSpPr/>
          <p:nvPr/>
        </p:nvSpPr>
        <p:spPr>
          <a:xfrm>
            <a:off x="4227319" y="4052866"/>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CC2DCE3E-67BC-43C7-8620-82280F010321}"/>
              </a:ext>
            </a:extLst>
          </p:cNvPr>
          <p:cNvSpPr/>
          <p:nvPr/>
        </p:nvSpPr>
        <p:spPr>
          <a:xfrm>
            <a:off x="4887047" y="4053487"/>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3511C26B-65EE-4E31-83FE-F43995EB2496}"/>
              </a:ext>
            </a:extLst>
          </p:cNvPr>
          <p:cNvSpPr/>
          <p:nvPr/>
        </p:nvSpPr>
        <p:spPr>
          <a:xfrm>
            <a:off x="2299784" y="4052866"/>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7713BEF5-958D-46D2-B7AD-4C5ACBB7EAB9}"/>
              </a:ext>
            </a:extLst>
          </p:cNvPr>
          <p:cNvSpPr/>
          <p:nvPr/>
        </p:nvSpPr>
        <p:spPr>
          <a:xfrm>
            <a:off x="4544207" y="2859190"/>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文本框 122">
            <a:extLst>
              <a:ext uri="{FF2B5EF4-FFF2-40B4-BE49-F238E27FC236}">
                <a16:creationId xmlns:a16="http://schemas.microsoft.com/office/drawing/2014/main" id="{F85881FD-124C-49E9-BFA6-3FB52367D221}"/>
              </a:ext>
            </a:extLst>
          </p:cNvPr>
          <p:cNvSpPr txBox="1"/>
          <p:nvPr/>
        </p:nvSpPr>
        <p:spPr>
          <a:xfrm>
            <a:off x="3856829" y="4537244"/>
            <a:ext cx="722208"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X-Men</a:t>
            </a:r>
            <a:endParaRPr lang="zh-CN" altLang="en-US" dirty="0">
              <a:latin typeface="Times New Roman" panose="02020603050405020304" pitchFamily="18" charset="0"/>
              <a:cs typeface="Times New Roman" panose="02020603050405020304" pitchFamily="18" charset="0"/>
            </a:endParaRPr>
          </a:p>
        </p:txBody>
      </p:sp>
      <p:sp>
        <p:nvSpPr>
          <p:cNvPr id="124" name="文本框 123">
            <a:extLst>
              <a:ext uri="{FF2B5EF4-FFF2-40B4-BE49-F238E27FC236}">
                <a16:creationId xmlns:a16="http://schemas.microsoft.com/office/drawing/2014/main" id="{B3EA2EE0-7BB7-4240-A1CA-F7286181B586}"/>
              </a:ext>
            </a:extLst>
          </p:cNvPr>
          <p:cNvSpPr txBox="1"/>
          <p:nvPr/>
        </p:nvSpPr>
        <p:spPr>
          <a:xfrm>
            <a:off x="1985693" y="4537244"/>
            <a:ext cx="66922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Alien</a:t>
            </a:r>
            <a:endParaRPr lang="zh-CN" altLang="en-US" dirty="0">
              <a:latin typeface="Times New Roman" panose="02020603050405020304" pitchFamily="18" charset="0"/>
              <a:cs typeface="Times New Roman" panose="02020603050405020304" pitchFamily="18" charset="0"/>
            </a:endParaRPr>
          </a:p>
        </p:txBody>
      </p:sp>
      <p:sp>
        <p:nvSpPr>
          <p:cNvPr id="125" name="文本框 124">
            <a:extLst>
              <a:ext uri="{FF2B5EF4-FFF2-40B4-BE49-F238E27FC236}">
                <a16:creationId xmlns:a16="http://schemas.microsoft.com/office/drawing/2014/main" id="{8FF3840E-767B-4C55-BCC8-76C24B6FF55A}"/>
              </a:ext>
            </a:extLst>
          </p:cNvPr>
          <p:cNvSpPr txBox="1"/>
          <p:nvPr/>
        </p:nvSpPr>
        <p:spPr>
          <a:xfrm>
            <a:off x="3304446" y="4537242"/>
            <a:ext cx="669220"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A.I.</a:t>
            </a:r>
            <a:endParaRPr lang="zh-CN" altLang="en-US" dirty="0">
              <a:latin typeface="Times New Roman" panose="02020603050405020304" pitchFamily="18" charset="0"/>
              <a:cs typeface="Times New Roman" panose="02020603050405020304" pitchFamily="18" charset="0"/>
            </a:endParaRPr>
          </a:p>
        </p:txBody>
      </p:sp>
      <p:pic>
        <p:nvPicPr>
          <p:cNvPr id="126" name="图形 125">
            <a:extLst>
              <a:ext uri="{FF2B5EF4-FFF2-40B4-BE49-F238E27FC236}">
                <a16:creationId xmlns:a16="http://schemas.microsoft.com/office/drawing/2014/main" id="{6A9ECF5B-F343-4EB9-B693-E0EB13F332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65839" y="2435371"/>
            <a:ext cx="408289" cy="408289"/>
          </a:xfrm>
          <a:prstGeom prst="rect">
            <a:avLst/>
          </a:prstGeom>
        </p:spPr>
      </p:pic>
      <p:pic>
        <p:nvPicPr>
          <p:cNvPr id="127" name="图形 126">
            <a:extLst>
              <a:ext uri="{FF2B5EF4-FFF2-40B4-BE49-F238E27FC236}">
                <a16:creationId xmlns:a16="http://schemas.microsoft.com/office/drawing/2014/main" id="{BDE9F76B-C67C-4CD6-A8BD-CAF10C63389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15922" y="2434037"/>
            <a:ext cx="408289" cy="408289"/>
          </a:xfrm>
          <a:prstGeom prst="rect">
            <a:avLst/>
          </a:prstGeom>
        </p:spPr>
      </p:pic>
      <p:pic>
        <p:nvPicPr>
          <p:cNvPr id="128" name="图形 127">
            <a:extLst>
              <a:ext uri="{FF2B5EF4-FFF2-40B4-BE49-F238E27FC236}">
                <a16:creationId xmlns:a16="http://schemas.microsoft.com/office/drawing/2014/main" id="{AF674E21-58E7-47F4-BEE7-7D0A328626B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08559" y="2434911"/>
            <a:ext cx="410833" cy="410832"/>
          </a:xfrm>
          <a:prstGeom prst="rect">
            <a:avLst/>
          </a:prstGeom>
        </p:spPr>
      </p:pic>
      <p:sp>
        <p:nvSpPr>
          <p:cNvPr id="129" name="文本框 128">
            <a:extLst>
              <a:ext uri="{FF2B5EF4-FFF2-40B4-BE49-F238E27FC236}">
                <a16:creationId xmlns:a16="http://schemas.microsoft.com/office/drawing/2014/main" id="{F07D1554-CAF6-4C3C-969C-33B5DC20B5CF}"/>
              </a:ext>
            </a:extLst>
          </p:cNvPr>
          <p:cNvSpPr txBox="1"/>
          <p:nvPr/>
        </p:nvSpPr>
        <p:spPr>
          <a:xfrm>
            <a:off x="5519013" y="2130628"/>
            <a:ext cx="681340" cy="307777"/>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Emma</a:t>
            </a:r>
          </a:p>
        </p:txBody>
      </p:sp>
      <p:sp>
        <p:nvSpPr>
          <p:cNvPr id="130" name="文本框 129">
            <a:extLst>
              <a:ext uri="{FF2B5EF4-FFF2-40B4-BE49-F238E27FC236}">
                <a16:creationId xmlns:a16="http://schemas.microsoft.com/office/drawing/2014/main" id="{7A57E20D-4E15-4149-B649-F64C5D7A9339}"/>
              </a:ext>
            </a:extLst>
          </p:cNvPr>
          <p:cNvSpPr txBox="1"/>
          <p:nvPr/>
        </p:nvSpPr>
        <p:spPr>
          <a:xfrm>
            <a:off x="6237321" y="2132463"/>
            <a:ext cx="514968" cy="537372"/>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Kelly</a:t>
            </a:r>
            <a:endParaRPr lang="zh-CN" altLang="en-US" dirty="0">
              <a:latin typeface="Times New Roman" panose="02020603050405020304" pitchFamily="18" charset="0"/>
              <a:cs typeface="Times New Roman" panose="02020603050405020304" pitchFamily="18" charset="0"/>
            </a:endParaRPr>
          </a:p>
        </p:txBody>
      </p:sp>
      <p:sp>
        <p:nvSpPr>
          <p:cNvPr id="131" name="椭圆 130">
            <a:extLst>
              <a:ext uri="{FF2B5EF4-FFF2-40B4-BE49-F238E27FC236}">
                <a16:creationId xmlns:a16="http://schemas.microsoft.com/office/drawing/2014/main" id="{A0C3E64F-E43D-4020-8046-2A531864A05E}"/>
              </a:ext>
            </a:extLst>
          </p:cNvPr>
          <p:cNvSpPr/>
          <p:nvPr/>
        </p:nvSpPr>
        <p:spPr>
          <a:xfrm>
            <a:off x="5247336" y="2859694"/>
            <a:ext cx="63012" cy="630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421EAFB4-17FC-4A47-8F5D-2B600B78C822}"/>
              </a:ext>
            </a:extLst>
          </p:cNvPr>
          <p:cNvSpPr/>
          <p:nvPr/>
        </p:nvSpPr>
        <p:spPr>
          <a:xfrm>
            <a:off x="5861953" y="2858998"/>
            <a:ext cx="63012" cy="630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87EED097-4E17-4E11-8189-D324A125692C}"/>
              </a:ext>
            </a:extLst>
          </p:cNvPr>
          <p:cNvSpPr/>
          <p:nvPr/>
        </p:nvSpPr>
        <p:spPr>
          <a:xfrm>
            <a:off x="6454568" y="2859419"/>
            <a:ext cx="63012" cy="630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4" name="图形 133">
            <a:extLst>
              <a:ext uri="{FF2B5EF4-FFF2-40B4-BE49-F238E27FC236}">
                <a16:creationId xmlns:a16="http://schemas.microsoft.com/office/drawing/2014/main" id="{6D7D0D0C-66F3-4B9B-A78C-0BA9F7F7D9A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64259" y="4117601"/>
            <a:ext cx="464142" cy="464141"/>
          </a:xfrm>
          <a:prstGeom prst="rect">
            <a:avLst/>
          </a:prstGeom>
        </p:spPr>
      </p:pic>
      <p:pic>
        <p:nvPicPr>
          <p:cNvPr id="135" name="图形 134">
            <a:extLst>
              <a:ext uri="{FF2B5EF4-FFF2-40B4-BE49-F238E27FC236}">
                <a16:creationId xmlns:a16="http://schemas.microsoft.com/office/drawing/2014/main" id="{CBBD0583-1F6F-438B-AF3B-1D5B4F3DAB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007985" y="4117601"/>
            <a:ext cx="464142" cy="464141"/>
          </a:xfrm>
          <a:prstGeom prst="rect">
            <a:avLst/>
          </a:prstGeom>
        </p:spPr>
      </p:pic>
      <p:sp>
        <p:nvSpPr>
          <p:cNvPr id="136" name="椭圆 135">
            <a:extLst>
              <a:ext uri="{FF2B5EF4-FFF2-40B4-BE49-F238E27FC236}">
                <a16:creationId xmlns:a16="http://schemas.microsoft.com/office/drawing/2014/main" id="{5E33D953-9D0E-4E29-88E3-F05A252267B2}"/>
              </a:ext>
            </a:extLst>
          </p:cNvPr>
          <p:cNvSpPr/>
          <p:nvPr/>
        </p:nvSpPr>
        <p:spPr>
          <a:xfrm>
            <a:off x="5562788" y="4055064"/>
            <a:ext cx="63012" cy="630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07A1EA4F-C168-480F-9394-207BBD79CB8D}"/>
              </a:ext>
            </a:extLst>
          </p:cNvPr>
          <p:cNvSpPr/>
          <p:nvPr/>
        </p:nvSpPr>
        <p:spPr>
          <a:xfrm>
            <a:off x="6204362" y="4055685"/>
            <a:ext cx="63012" cy="630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a:extLst>
              <a:ext uri="{FF2B5EF4-FFF2-40B4-BE49-F238E27FC236}">
                <a16:creationId xmlns:a16="http://schemas.microsoft.com/office/drawing/2014/main" id="{BF6BC22E-DF62-43AF-8379-0645DA55B6E2}"/>
              </a:ext>
            </a:extLst>
          </p:cNvPr>
          <p:cNvSpPr txBox="1"/>
          <p:nvPr/>
        </p:nvSpPr>
        <p:spPr>
          <a:xfrm>
            <a:off x="5924891" y="4536819"/>
            <a:ext cx="719786"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Titanic</a:t>
            </a:r>
            <a:endParaRPr lang="zh-CN" altLang="en-US" dirty="0">
              <a:latin typeface="Times New Roman" panose="02020603050405020304" pitchFamily="18" charset="0"/>
              <a:cs typeface="Times New Roman" panose="02020603050405020304" pitchFamily="18" charset="0"/>
            </a:endParaRPr>
          </a:p>
        </p:txBody>
      </p:sp>
      <p:sp>
        <p:nvSpPr>
          <p:cNvPr id="139" name="文本框 138">
            <a:extLst>
              <a:ext uri="{FF2B5EF4-FFF2-40B4-BE49-F238E27FC236}">
                <a16:creationId xmlns:a16="http://schemas.microsoft.com/office/drawing/2014/main" id="{A8939121-41D3-4DFC-A8AB-04EB11CA5248}"/>
              </a:ext>
            </a:extLst>
          </p:cNvPr>
          <p:cNvSpPr txBox="1"/>
          <p:nvPr/>
        </p:nvSpPr>
        <p:spPr>
          <a:xfrm>
            <a:off x="5172514" y="4536202"/>
            <a:ext cx="942741"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Lover</a:t>
            </a:r>
            <a:endParaRPr lang="zh-CN" altLang="en-US" dirty="0">
              <a:latin typeface="Times New Roman" panose="02020603050405020304" pitchFamily="18" charset="0"/>
              <a:cs typeface="Times New Roman" panose="02020603050405020304" pitchFamily="18" charset="0"/>
            </a:endParaRPr>
          </a:p>
        </p:txBody>
      </p:sp>
      <p:cxnSp>
        <p:nvCxnSpPr>
          <p:cNvPr id="140" name="直接连接符 139">
            <a:extLst>
              <a:ext uri="{FF2B5EF4-FFF2-40B4-BE49-F238E27FC236}">
                <a16:creationId xmlns:a16="http://schemas.microsoft.com/office/drawing/2014/main" id="{2E7E8FAB-3A73-4B9D-8B00-090D5786D505}"/>
              </a:ext>
            </a:extLst>
          </p:cNvPr>
          <p:cNvCxnSpPr>
            <a:cxnSpLocks/>
            <a:stCxn id="136" idx="0"/>
            <a:endCxn id="131" idx="4"/>
          </p:cNvCxnSpPr>
          <p:nvPr/>
        </p:nvCxnSpPr>
        <p:spPr>
          <a:xfrm flipH="1" flipV="1">
            <a:off x="5278842" y="2922705"/>
            <a:ext cx="315451" cy="1132359"/>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141" name="直接连接符 140">
            <a:extLst>
              <a:ext uri="{FF2B5EF4-FFF2-40B4-BE49-F238E27FC236}">
                <a16:creationId xmlns:a16="http://schemas.microsoft.com/office/drawing/2014/main" id="{4FCA58E0-4EF2-4B2A-BA15-065947B4D84F}"/>
              </a:ext>
            </a:extLst>
          </p:cNvPr>
          <p:cNvCxnSpPr>
            <a:cxnSpLocks/>
            <a:stCxn id="136" idx="0"/>
            <a:endCxn id="133" idx="4"/>
          </p:cNvCxnSpPr>
          <p:nvPr/>
        </p:nvCxnSpPr>
        <p:spPr>
          <a:xfrm flipV="1">
            <a:off x="5594293" y="2922430"/>
            <a:ext cx="891781" cy="1132634"/>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142" name="直接连接符 141">
            <a:extLst>
              <a:ext uri="{FF2B5EF4-FFF2-40B4-BE49-F238E27FC236}">
                <a16:creationId xmlns:a16="http://schemas.microsoft.com/office/drawing/2014/main" id="{36A7CDBE-9491-4359-A77C-DC2148B2171D}"/>
              </a:ext>
            </a:extLst>
          </p:cNvPr>
          <p:cNvCxnSpPr>
            <a:cxnSpLocks/>
            <a:stCxn id="136" idx="0"/>
            <a:endCxn id="132" idx="4"/>
          </p:cNvCxnSpPr>
          <p:nvPr/>
        </p:nvCxnSpPr>
        <p:spPr>
          <a:xfrm flipV="1">
            <a:off x="5594293" y="2922010"/>
            <a:ext cx="299165" cy="113305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143" name="直接连接符 142">
            <a:extLst>
              <a:ext uri="{FF2B5EF4-FFF2-40B4-BE49-F238E27FC236}">
                <a16:creationId xmlns:a16="http://schemas.microsoft.com/office/drawing/2014/main" id="{F8E6F198-426F-448D-81AA-D89F1522B13C}"/>
              </a:ext>
            </a:extLst>
          </p:cNvPr>
          <p:cNvCxnSpPr>
            <a:cxnSpLocks/>
            <a:stCxn id="137" idx="0"/>
            <a:endCxn id="133" idx="4"/>
          </p:cNvCxnSpPr>
          <p:nvPr/>
        </p:nvCxnSpPr>
        <p:spPr>
          <a:xfrm flipV="1">
            <a:off x="6235867" y="2922430"/>
            <a:ext cx="250207" cy="113325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144" name="直接连接符 143">
            <a:extLst>
              <a:ext uri="{FF2B5EF4-FFF2-40B4-BE49-F238E27FC236}">
                <a16:creationId xmlns:a16="http://schemas.microsoft.com/office/drawing/2014/main" id="{0B705EC4-6765-4634-B3BB-BD19086610AD}"/>
              </a:ext>
            </a:extLst>
          </p:cNvPr>
          <p:cNvCxnSpPr>
            <a:cxnSpLocks/>
            <a:stCxn id="137" idx="0"/>
            <a:endCxn id="132" idx="4"/>
          </p:cNvCxnSpPr>
          <p:nvPr/>
        </p:nvCxnSpPr>
        <p:spPr>
          <a:xfrm flipH="1" flipV="1">
            <a:off x="5893459" y="2922010"/>
            <a:ext cx="342409" cy="113367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145" name="直接连接符 144">
            <a:extLst>
              <a:ext uri="{FF2B5EF4-FFF2-40B4-BE49-F238E27FC236}">
                <a16:creationId xmlns:a16="http://schemas.microsoft.com/office/drawing/2014/main" id="{29649D73-78C9-484F-8BBA-CD463DFBD1B7}"/>
              </a:ext>
            </a:extLst>
          </p:cNvPr>
          <p:cNvCxnSpPr>
            <a:cxnSpLocks/>
            <a:stCxn id="137" idx="0"/>
            <a:endCxn id="131" idx="4"/>
          </p:cNvCxnSpPr>
          <p:nvPr/>
        </p:nvCxnSpPr>
        <p:spPr>
          <a:xfrm flipH="1" flipV="1">
            <a:off x="5278842" y="2922705"/>
            <a:ext cx="957026" cy="1132980"/>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pic>
        <p:nvPicPr>
          <p:cNvPr id="146" name="图形 145">
            <a:extLst>
              <a:ext uri="{FF2B5EF4-FFF2-40B4-BE49-F238E27FC236}">
                <a16:creationId xmlns:a16="http://schemas.microsoft.com/office/drawing/2014/main" id="{6AA6625B-C481-44E9-8746-2011C14A011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87200" y="2436183"/>
            <a:ext cx="408289" cy="408289"/>
          </a:xfrm>
          <a:prstGeom prst="rect">
            <a:avLst/>
          </a:prstGeom>
        </p:spPr>
      </p:pic>
      <p:pic>
        <p:nvPicPr>
          <p:cNvPr id="147" name="图形 146">
            <a:extLst>
              <a:ext uri="{FF2B5EF4-FFF2-40B4-BE49-F238E27FC236}">
                <a16:creationId xmlns:a16="http://schemas.microsoft.com/office/drawing/2014/main" id="{A52399FF-8DEE-4A0F-97E0-7C50E5A5C3D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81930" y="2435742"/>
            <a:ext cx="408289" cy="408289"/>
          </a:xfrm>
          <a:prstGeom prst="rect">
            <a:avLst/>
          </a:prstGeom>
        </p:spPr>
      </p:pic>
      <p:pic>
        <p:nvPicPr>
          <p:cNvPr id="148" name="图形 147">
            <a:extLst>
              <a:ext uri="{FF2B5EF4-FFF2-40B4-BE49-F238E27FC236}">
                <a16:creationId xmlns:a16="http://schemas.microsoft.com/office/drawing/2014/main" id="{881C6AB8-726B-449A-9517-880DDC7FC2A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079012" y="2434013"/>
            <a:ext cx="410919" cy="410919"/>
          </a:xfrm>
          <a:prstGeom prst="rect">
            <a:avLst/>
          </a:prstGeom>
        </p:spPr>
      </p:pic>
      <p:sp>
        <p:nvSpPr>
          <p:cNvPr id="149" name="文本框 69">
            <a:extLst>
              <a:ext uri="{FF2B5EF4-FFF2-40B4-BE49-F238E27FC236}">
                <a16:creationId xmlns:a16="http://schemas.microsoft.com/office/drawing/2014/main" id="{5CD0899C-BBC3-4C2F-A559-ED6B21719D10}"/>
              </a:ext>
            </a:extLst>
          </p:cNvPr>
          <p:cNvSpPr txBox="1"/>
          <p:nvPr/>
        </p:nvSpPr>
        <p:spPr>
          <a:xfrm>
            <a:off x="4939351" y="2130829"/>
            <a:ext cx="669220" cy="31111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latin typeface="Times New Roman" panose="02020603050405020304" pitchFamily="18" charset="0"/>
                <a:cs typeface="Times New Roman" panose="02020603050405020304" pitchFamily="18" charset="0"/>
              </a:rPr>
              <a:t>Kate</a:t>
            </a:r>
            <a:endParaRPr lang="zh-CN" altLang="en-US" sz="1400" dirty="0">
              <a:latin typeface="Times New Roman" panose="02020603050405020304" pitchFamily="18" charset="0"/>
              <a:cs typeface="Times New Roman" panose="02020603050405020304" pitchFamily="18" charset="0"/>
            </a:endParaRPr>
          </a:p>
        </p:txBody>
      </p:sp>
      <p:sp>
        <p:nvSpPr>
          <p:cNvPr id="150" name="文本框 149">
            <a:extLst>
              <a:ext uri="{FF2B5EF4-FFF2-40B4-BE49-F238E27FC236}">
                <a16:creationId xmlns:a16="http://schemas.microsoft.com/office/drawing/2014/main" id="{87B3192D-7162-4EFA-9049-62FF8A1CD2D3}"/>
              </a:ext>
            </a:extLst>
          </p:cNvPr>
          <p:cNvSpPr txBox="1"/>
          <p:nvPr/>
        </p:nvSpPr>
        <p:spPr>
          <a:xfrm>
            <a:off x="2470649" y="4536205"/>
            <a:ext cx="971979" cy="311110"/>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Avatar</a:t>
            </a:r>
          </a:p>
        </p:txBody>
      </p:sp>
      <p:sp>
        <p:nvSpPr>
          <p:cNvPr id="151" name="文本框 150">
            <a:extLst>
              <a:ext uri="{FF2B5EF4-FFF2-40B4-BE49-F238E27FC236}">
                <a16:creationId xmlns:a16="http://schemas.microsoft.com/office/drawing/2014/main" id="{2400199F-6544-401C-828C-41F5B3D088D3}"/>
              </a:ext>
            </a:extLst>
          </p:cNvPr>
          <p:cNvSpPr txBox="1"/>
          <p:nvPr/>
        </p:nvSpPr>
        <p:spPr>
          <a:xfrm>
            <a:off x="4497609" y="4538821"/>
            <a:ext cx="923823" cy="311110"/>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Star Wars</a:t>
            </a:r>
            <a:endParaRPr lang="zh-CN" altLang="en-US" dirty="0">
              <a:latin typeface="Times New Roman" panose="02020603050405020304" pitchFamily="18" charset="0"/>
              <a:cs typeface="Times New Roman" panose="02020603050405020304" pitchFamily="18" charset="0"/>
            </a:endParaRPr>
          </a:p>
        </p:txBody>
      </p:sp>
      <p:cxnSp>
        <p:nvCxnSpPr>
          <p:cNvPr id="152" name="直接连接符 151">
            <a:extLst>
              <a:ext uri="{FF2B5EF4-FFF2-40B4-BE49-F238E27FC236}">
                <a16:creationId xmlns:a16="http://schemas.microsoft.com/office/drawing/2014/main" id="{1AB22E04-3BDC-420F-8CF6-5AB0DC52ED6F}"/>
              </a:ext>
            </a:extLst>
          </p:cNvPr>
          <p:cNvCxnSpPr>
            <a:cxnSpLocks/>
            <a:stCxn id="118" idx="0"/>
            <a:endCxn id="122" idx="4"/>
          </p:cNvCxnSpPr>
          <p:nvPr/>
        </p:nvCxnSpPr>
        <p:spPr>
          <a:xfrm flipV="1">
            <a:off x="3630588" y="2922202"/>
            <a:ext cx="945125" cy="113185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153" name="矩形 152">
            <a:extLst>
              <a:ext uri="{FF2B5EF4-FFF2-40B4-BE49-F238E27FC236}">
                <a16:creationId xmlns:a16="http://schemas.microsoft.com/office/drawing/2014/main" id="{BC25E9A6-6339-40FF-873A-68247061B65B}"/>
              </a:ext>
            </a:extLst>
          </p:cNvPr>
          <p:cNvSpPr/>
          <p:nvPr/>
        </p:nvSpPr>
        <p:spPr>
          <a:xfrm>
            <a:off x="809191" y="2894685"/>
            <a:ext cx="1698854"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2000" dirty="0"/>
              <a:t>(3, 2)-core</a:t>
            </a:r>
          </a:p>
        </p:txBody>
      </p:sp>
      <p:cxnSp>
        <p:nvCxnSpPr>
          <p:cNvPr id="4" name="直接连接符 3">
            <a:extLst>
              <a:ext uri="{FF2B5EF4-FFF2-40B4-BE49-F238E27FC236}">
                <a16:creationId xmlns:a16="http://schemas.microsoft.com/office/drawing/2014/main" id="{0DA6BBCE-4DF9-4F48-A7CB-0DF603D12057}"/>
              </a:ext>
            </a:extLst>
          </p:cNvPr>
          <p:cNvCxnSpPr>
            <a:cxnSpLocks/>
          </p:cNvCxnSpPr>
          <p:nvPr/>
        </p:nvCxnSpPr>
        <p:spPr>
          <a:xfrm>
            <a:off x="2098954" y="3130879"/>
            <a:ext cx="381360" cy="130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045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r>
              <a:rPr lang="en-US" altLang="zh-CN" dirty="0">
                <a:solidFill>
                  <a:srgbClr val="000000"/>
                </a:solidFill>
              </a:rPr>
              <a:t>Introduction</a:t>
            </a:r>
            <a:endParaRPr lang="en" sz="2400" b="1" dirty="0"/>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
        <p:nvSpPr>
          <p:cNvPr id="10" name="矩形 9">
            <a:extLst>
              <a:ext uri="{FF2B5EF4-FFF2-40B4-BE49-F238E27FC236}">
                <a16:creationId xmlns:a16="http://schemas.microsoft.com/office/drawing/2014/main" id="{D92ADF40-3781-44D2-816F-37D6C722CE50}"/>
              </a:ext>
            </a:extLst>
          </p:cNvPr>
          <p:cNvSpPr/>
          <p:nvPr/>
        </p:nvSpPr>
        <p:spPr>
          <a:xfrm>
            <a:off x="311700" y="819450"/>
            <a:ext cx="8613484" cy="70788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2000" dirty="0"/>
              <a:t>The (</a:t>
            </a:r>
            <a:r>
              <a:rPr lang="zh-CN" altLang="en-US" sz="2000" dirty="0"/>
              <a:t>𝛼</a:t>
            </a:r>
            <a:r>
              <a:rPr lang="en-US" altLang="zh-CN" sz="2000" dirty="0"/>
              <a:t>,</a:t>
            </a:r>
            <a:r>
              <a:rPr lang="zh-CN" altLang="en-US" sz="2000" dirty="0"/>
              <a:t>𝛽</a:t>
            </a:r>
            <a:r>
              <a:rPr lang="en-US" altLang="zh-CN" sz="2000" dirty="0"/>
              <a:t>)-core/community model overlooks the edge weight in forming the community. A weighted bipartite graph/network:</a:t>
            </a:r>
          </a:p>
        </p:txBody>
      </p:sp>
      <p:grpSp>
        <p:nvGrpSpPr>
          <p:cNvPr id="343" name="组合 342">
            <a:extLst>
              <a:ext uri="{FF2B5EF4-FFF2-40B4-BE49-F238E27FC236}">
                <a16:creationId xmlns:a16="http://schemas.microsoft.com/office/drawing/2014/main" id="{8471C3C4-5FBF-4E99-87D0-8B38AD5868CE}"/>
              </a:ext>
            </a:extLst>
          </p:cNvPr>
          <p:cNvGrpSpPr/>
          <p:nvPr/>
        </p:nvGrpSpPr>
        <p:grpSpPr>
          <a:xfrm>
            <a:off x="2016173" y="1574842"/>
            <a:ext cx="4766596" cy="2719393"/>
            <a:chOff x="1312336" y="720928"/>
            <a:chExt cx="8169812" cy="4660969"/>
          </a:xfrm>
        </p:grpSpPr>
        <p:pic>
          <p:nvPicPr>
            <p:cNvPr id="344" name="图形 343">
              <a:extLst>
                <a:ext uri="{FF2B5EF4-FFF2-40B4-BE49-F238E27FC236}">
                  <a16:creationId xmlns:a16="http://schemas.microsoft.com/office/drawing/2014/main" id="{2942D46F-FDF8-44CA-8F53-7BDD1DE6EC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08580" y="1246975"/>
              <a:ext cx="699796" cy="699796"/>
            </a:xfrm>
            <a:prstGeom prst="rect">
              <a:avLst/>
            </a:prstGeom>
          </p:spPr>
        </p:pic>
        <p:sp>
          <p:nvSpPr>
            <p:cNvPr id="345" name="椭圆 344">
              <a:extLst>
                <a:ext uri="{FF2B5EF4-FFF2-40B4-BE49-F238E27FC236}">
                  <a16:creationId xmlns:a16="http://schemas.microsoft.com/office/drawing/2014/main" id="{2CAE10B5-CA52-423D-BE84-B0DAA59BA95E}"/>
                </a:ext>
              </a:extLst>
            </p:cNvPr>
            <p:cNvSpPr/>
            <p:nvPr/>
          </p:nvSpPr>
          <p:spPr>
            <a:xfrm>
              <a:off x="4661912" y="1780352"/>
              <a:ext cx="135735" cy="142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6" name="直接连接符 345">
              <a:extLst>
                <a:ext uri="{FF2B5EF4-FFF2-40B4-BE49-F238E27FC236}">
                  <a16:creationId xmlns:a16="http://schemas.microsoft.com/office/drawing/2014/main" id="{31938CC0-7061-409A-B55E-71A35A0ED5CA}"/>
                </a:ext>
              </a:extLst>
            </p:cNvPr>
            <p:cNvCxnSpPr>
              <a:cxnSpLocks/>
              <a:stCxn id="387" idx="0"/>
              <a:endCxn id="381" idx="4"/>
            </p:cNvCxnSpPr>
            <p:nvPr/>
          </p:nvCxnSpPr>
          <p:spPr>
            <a:xfrm flipV="1">
              <a:off x="1904679" y="2076477"/>
              <a:ext cx="1700666" cy="1939272"/>
            </a:xfrm>
            <a:prstGeom prst="line">
              <a:avLst/>
            </a:prstGeom>
            <a:ln w="22225">
              <a:solidFill>
                <a:srgbClr val="9C5270">
                  <a:alpha val="80000"/>
                </a:srgbClr>
              </a:solidFill>
            </a:ln>
          </p:spPr>
          <p:style>
            <a:lnRef idx="1">
              <a:schemeClr val="dk1"/>
            </a:lnRef>
            <a:fillRef idx="0">
              <a:schemeClr val="dk1"/>
            </a:fillRef>
            <a:effectRef idx="0">
              <a:schemeClr val="dk1"/>
            </a:effectRef>
            <a:fontRef idx="minor">
              <a:schemeClr val="tx1"/>
            </a:fontRef>
          </p:style>
        </p:cxnSp>
        <p:cxnSp>
          <p:nvCxnSpPr>
            <p:cNvPr id="347" name="直接连接符 346">
              <a:extLst>
                <a:ext uri="{FF2B5EF4-FFF2-40B4-BE49-F238E27FC236}">
                  <a16:creationId xmlns:a16="http://schemas.microsoft.com/office/drawing/2014/main" id="{5E158E07-2A9C-486E-B50C-E0BAA1DB4A94}"/>
                </a:ext>
              </a:extLst>
            </p:cNvPr>
            <p:cNvCxnSpPr>
              <a:cxnSpLocks/>
              <a:stCxn id="386" idx="0"/>
              <a:endCxn id="388" idx="4"/>
            </p:cNvCxnSpPr>
            <p:nvPr/>
          </p:nvCxnSpPr>
          <p:spPr>
            <a:xfrm flipH="1" flipV="1">
              <a:off x="5751557" y="2077819"/>
              <a:ext cx="587618" cy="1938994"/>
            </a:xfrm>
            <a:prstGeom prst="line">
              <a:avLst/>
            </a:prstGeom>
            <a:ln w="22225">
              <a:solidFill>
                <a:srgbClr val="9C5270">
                  <a:alpha val="80000"/>
                </a:srgbClr>
              </a:solidFill>
            </a:ln>
          </p:spPr>
          <p:style>
            <a:lnRef idx="1">
              <a:schemeClr val="dk1"/>
            </a:lnRef>
            <a:fillRef idx="0">
              <a:schemeClr val="dk1"/>
            </a:fillRef>
            <a:effectRef idx="0">
              <a:schemeClr val="dk1"/>
            </a:effectRef>
            <a:fontRef idx="minor">
              <a:schemeClr val="tx1"/>
            </a:fontRef>
          </p:style>
        </p:cxnSp>
        <p:cxnSp>
          <p:nvCxnSpPr>
            <p:cNvPr id="348" name="直接连接符 347">
              <a:extLst>
                <a:ext uri="{FF2B5EF4-FFF2-40B4-BE49-F238E27FC236}">
                  <a16:creationId xmlns:a16="http://schemas.microsoft.com/office/drawing/2014/main" id="{71C09671-1187-43E7-B422-5D4C8E51588B}"/>
                </a:ext>
              </a:extLst>
            </p:cNvPr>
            <p:cNvCxnSpPr>
              <a:cxnSpLocks/>
              <a:stCxn id="385" idx="0"/>
              <a:endCxn id="388" idx="4"/>
            </p:cNvCxnSpPr>
            <p:nvPr/>
          </p:nvCxnSpPr>
          <p:spPr>
            <a:xfrm flipV="1">
              <a:off x="5208420" y="2077819"/>
              <a:ext cx="543137" cy="1937930"/>
            </a:xfrm>
            <a:prstGeom prst="line">
              <a:avLst/>
            </a:prstGeom>
            <a:ln w="22225">
              <a:solidFill>
                <a:srgbClr val="9C5270">
                  <a:alpha val="80000"/>
                </a:srgbClr>
              </a:solidFill>
            </a:ln>
          </p:spPr>
          <p:style>
            <a:lnRef idx="1">
              <a:schemeClr val="dk1"/>
            </a:lnRef>
            <a:fillRef idx="0">
              <a:schemeClr val="dk1"/>
            </a:fillRef>
            <a:effectRef idx="0">
              <a:schemeClr val="dk1"/>
            </a:effectRef>
            <a:fontRef idx="minor">
              <a:schemeClr val="tx1"/>
            </a:fontRef>
          </p:style>
        </p:cxnSp>
        <p:cxnSp>
          <p:nvCxnSpPr>
            <p:cNvPr id="349" name="直接连接符 348">
              <a:extLst>
                <a:ext uri="{FF2B5EF4-FFF2-40B4-BE49-F238E27FC236}">
                  <a16:creationId xmlns:a16="http://schemas.microsoft.com/office/drawing/2014/main" id="{01D6F713-BBA1-46E9-9DE8-3455678F6CDF}"/>
                </a:ext>
              </a:extLst>
            </p:cNvPr>
            <p:cNvCxnSpPr>
              <a:cxnSpLocks/>
              <a:stCxn id="387" idx="0"/>
              <a:endCxn id="380" idx="4"/>
            </p:cNvCxnSpPr>
            <p:nvPr/>
          </p:nvCxnSpPr>
          <p:spPr>
            <a:xfrm flipV="1">
              <a:off x="1904679" y="2078619"/>
              <a:ext cx="649770" cy="1937130"/>
            </a:xfrm>
            <a:prstGeom prst="line">
              <a:avLst/>
            </a:prstGeom>
            <a:ln w="22225">
              <a:solidFill>
                <a:srgbClr val="9C5270">
                  <a:alpha val="80000"/>
                </a:srgbClr>
              </a:solidFill>
            </a:ln>
          </p:spPr>
          <p:style>
            <a:lnRef idx="1">
              <a:schemeClr val="dk1"/>
            </a:lnRef>
            <a:fillRef idx="0">
              <a:schemeClr val="dk1"/>
            </a:fillRef>
            <a:effectRef idx="0">
              <a:schemeClr val="dk1"/>
            </a:effectRef>
            <a:fontRef idx="minor">
              <a:schemeClr val="tx1"/>
            </a:fontRef>
          </p:style>
        </p:cxnSp>
        <p:pic>
          <p:nvPicPr>
            <p:cNvPr id="350" name="图形 349">
              <a:extLst>
                <a:ext uri="{FF2B5EF4-FFF2-40B4-BE49-F238E27FC236}">
                  <a16:creationId xmlns:a16="http://schemas.microsoft.com/office/drawing/2014/main" id="{87D81455-1B6E-44E5-B3E1-05565B5890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88076" y="4132458"/>
              <a:ext cx="795526" cy="795526"/>
            </a:xfrm>
            <a:prstGeom prst="rect">
              <a:avLst/>
            </a:prstGeom>
          </p:spPr>
        </p:pic>
        <p:pic>
          <p:nvPicPr>
            <p:cNvPr id="351" name="图形 350">
              <a:extLst>
                <a:ext uri="{FF2B5EF4-FFF2-40B4-BE49-F238E27FC236}">
                  <a16:creationId xmlns:a16="http://schemas.microsoft.com/office/drawing/2014/main" id="{37B3392E-F708-4EBD-9995-C3466E1A15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06527" y="4132458"/>
              <a:ext cx="795526" cy="795526"/>
            </a:xfrm>
            <a:prstGeom prst="rect">
              <a:avLst/>
            </a:prstGeom>
          </p:spPr>
        </p:pic>
        <p:pic>
          <p:nvPicPr>
            <p:cNvPr id="352" name="图形 351">
              <a:extLst>
                <a:ext uri="{FF2B5EF4-FFF2-40B4-BE49-F238E27FC236}">
                  <a16:creationId xmlns:a16="http://schemas.microsoft.com/office/drawing/2014/main" id="{E45AC26E-6C8A-43C2-92C7-B1F8121E5F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32716" y="4132458"/>
              <a:ext cx="795526" cy="795526"/>
            </a:xfrm>
            <a:prstGeom prst="rect">
              <a:avLst/>
            </a:prstGeom>
          </p:spPr>
        </p:pic>
        <p:pic>
          <p:nvPicPr>
            <p:cNvPr id="353" name="图形 352">
              <a:extLst>
                <a:ext uri="{FF2B5EF4-FFF2-40B4-BE49-F238E27FC236}">
                  <a16:creationId xmlns:a16="http://schemas.microsoft.com/office/drawing/2014/main" id="{479D01D7-783F-4D8F-AC18-78D1533873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91717" y="4124838"/>
              <a:ext cx="795526" cy="795526"/>
            </a:xfrm>
            <a:prstGeom prst="rect">
              <a:avLst/>
            </a:prstGeom>
          </p:spPr>
        </p:pic>
        <p:pic>
          <p:nvPicPr>
            <p:cNvPr id="354" name="图形 353">
              <a:extLst>
                <a:ext uri="{FF2B5EF4-FFF2-40B4-BE49-F238E27FC236}">
                  <a16:creationId xmlns:a16="http://schemas.microsoft.com/office/drawing/2014/main" id="{79CAC759-8280-4EF4-A4E0-4392071006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25816" y="4132458"/>
              <a:ext cx="795526" cy="795526"/>
            </a:xfrm>
            <a:prstGeom prst="rect">
              <a:avLst/>
            </a:prstGeom>
          </p:spPr>
        </p:pic>
        <p:cxnSp>
          <p:nvCxnSpPr>
            <p:cNvPr id="355" name="直接连接符 354">
              <a:extLst>
                <a:ext uri="{FF2B5EF4-FFF2-40B4-BE49-F238E27FC236}">
                  <a16:creationId xmlns:a16="http://schemas.microsoft.com/office/drawing/2014/main" id="{3B162368-B451-4022-80A5-76D4366C2E6D}"/>
                </a:ext>
              </a:extLst>
            </p:cNvPr>
            <p:cNvCxnSpPr>
              <a:cxnSpLocks/>
              <a:stCxn id="386" idx="0"/>
              <a:endCxn id="381" idx="4"/>
            </p:cNvCxnSpPr>
            <p:nvPr/>
          </p:nvCxnSpPr>
          <p:spPr>
            <a:xfrm flipH="1" flipV="1">
              <a:off x="3605345" y="2076477"/>
              <a:ext cx="2733830" cy="194033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56" name="直接连接符 355">
              <a:extLst>
                <a:ext uri="{FF2B5EF4-FFF2-40B4-BE49-F238E27FC236}">
                  <a16:creationId xmlns:a16="http://schemas.microsoft.com/office/drawing/2014/main" id="{68615D4E-E59C-4AD5-A36A-58761D0B25D4}"/>
                </a:ext>
              </a:extLst>
            </p:cNvPr>
            <p:cNvCxnSpPr>
              <a:cxnSpLocks/>
              <a:stCxn id="383" idx="0"/>
              <a:endCxn id="381" idx="4"/>
            </p:cNvCxnSpPr>
            <p:nvPr/>
          </p:nvCxnSpPr>
          <p:spPr>
            <a:xfrm flipV="1">
              <a:off x="2993900" y="2076477"/>
              <a:ext cx="611445" cy="1939272"/>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57" name="直接连接符 356">
              <a:extLst>
                <a:ext uri="{FF2B5EF4-FFF2-40B4-BE49-F238E27FC236}">
                  <a16:creationId xmlns:a16="http://schemas.microsoft.com/office/drawing/2014/main" id="{7592C84C-1D23-41E4-B5CA-0F527CE9B96F}"/>
                </a:ext>
              </a:extLst>
            </p:cNvPr>
            <p:cNvCxnSpPr>
              <a:cxnSpLocks/>
              <a:stCxn id="383" idx="0"/>
              <a:endCxn id="380" idx="4"/>
            </p:cNvCxnSpPr>
            <p:nvPr/>
          </p:nvCxnSpPr>
          <p:spPr>
            <a:xfrm flipH="1" flipV="1">
              <a:off x="2554449" y="2078619"/>
              <a:ext cx="439451" cy="1937130"/>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58" name="直接连接符 357">
              <a:extLst>
                <a:ext uri="{FF2B5EF4-FFF2-40B4-BE49-F238E27FC236}">
                  <a16:creationId xmlns:a16="http://schemas.microsoft.com/office/drawing/2014/main" id="{62B6F49D-AA00-46E3-8A06-8A0C34F7DD53}"/>
                </a:ext>
              </a:extLst>
            </p:cNvPr>
            <p:cNvCxnSpPr>
              <a:cxnSpLocks/>
              <a:stCxn id="384" idx="0"/>
              <a:endCxn id="381" idx="4"/>
            </p:cNvCxnSpPr>
            <p:nvPr/>
          </p:nvCxnSpPr>
          <p:spPr>
            <a:xfrm flipH="1" flipV="1">
              <a:off x="3605345" y="2076477"/>
              <a:ext cx="526295" cy="1941313"/>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359" name="文本框 358">
              <a:extLst>
                <a:ext uri="{FF2B5EF4-FFF2-40B4-BE49-F238E27FC236}">
                  <a16:creationId xmlns:a16="http://schemas.microsoft.com/office/drawing/2014/main" id="{CEA44BB3-A89C-4E8B-99A8-BE41DCB6E348}"/>
                </a:ext>
              </a:extLst>
            </p:cNvPr>
            <p:cNvSpPr txBox="1"/>
            <p:nvPr/>
          </p:nvSpPr>
          <p:spPr>
            <a:xfrm>
              <a:off x="5171378" y="722150"/>
              <a:ext cx="1167798" cy="533234"/>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Taylor</a:t>
              </a:r>
              <a:endParaRPr lang="zh-CN" altLang="en-US" dirty="0">
                <a:latin typeface="Times New Roman" panose="02020603050405020304" pitchFamily="18" charset="0"/>
                <a:cs typeface="Times New Roman" panose="02020603050405020304" pitchFamily="18" charset="0"/>
              </a:endParaRPr>
            </a:p>
          </p:txBody>
        </p:sp>
        <p:sp>
          <p:nvSpPr>
            <p:cNvPr id="360" name="文本框 359">
              <a:extLst>
                <a:ext uri="{FF2B5EF4-FFF2-40B4-BE49-F238E27FC236}">
                  <a16:creationId xmlns:a16="http://schemas.microsoft.com/office/drawing/2014/main" id="{E81F1CCF-A5E6-4C19-805B-5D24D1F4842A}"/>
                </a:ext>
              </a:extLst>
            </p:cNvPr>
            <p:cNvSpPr txBox="1"/>
            <p:nvPr/>
          </p:nvSpPr>
          <p:spPr>
            <a:xfrm>
              <a:off x="3085138" y="727211"/>
              <a:ext cx="1030975" cy="533234"/>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Kane</a:t>
              </a:r>
            </a:p>
          </p:txBody>
        </p:sp>
        <p:sp>
          <p:nvSpPr>
            <p:cNvPr id="361" name="文本框 360">
              <a:extLst>
                <a:ext uri="{FF2B5EF4-FFF2-40B4-BE49-F238E27FC236}">
                  <a16:creationId xmlns:a16="http://schemas.microsoft.com/office/drawing/2014/main" id="{2C5CAEAA-9478-4C6F-B5AD-737C61A3F724}"/>
                </a:ext>
              </a:extLst>
            </p:cNvPr>
            <p:cNvSpPr txBox="1"/>
            <p:nvPr/>
          </p:nvSpPr>
          <p:spPr>
            <a:xfrm>
              <a:off x="4310135" y="727211"/>
              <a:ext cx="1083923" cy="533234"/>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Eric</a:t>
              </a:r>
              <a:endParaRPr lang="zh-CN" altLang="en-US" dirty="0">
                <a:latin typeface="Times New Roman" panose="02020603050405020304" pitchFamily="18" charset="0"/>
                <a:cs typeface="Times New Roman" panose="02020603050405020304" pitchFamily="18" charset="0"/>
              </a:endParaRPr>
            </a:p>
          </p:txBody>
        </p:sp>
        <p:cxnSp>
          <p:nvCxnSpPr>
            <p:cNvPr id="362" name="直接连接符 361">
              <a:extLst>
                <a:ext uri="{FF2B5EF4-FFF2-40B4-BE49-F238E27FC236}">
                  <a16:creationId xmlns:a16="http://schemas.microsoft.com/office/drawing/2014/main" id="{3736EAB0-67B8-4609-ADD2-0ECD311F08AF}"/>
                </a:ext>
              </a:extLst>
            </p:cNvPr>
            <p:cNvCxnSpPr>
              <a:cxnSpLocks/>
              <a:stCxn id="386" idx="0"/>
              <a:endCxn id="382" idx="4"/>
            </p:cNvCxnSpPr>
            <p:nvPr/>
          </p:nvCxnSpPr>
          <p:spPr>
            <a:xfrm flipH="1" flipV="1">
              <a:off x="4649572" y="2080336"/>
              <a:ext cx="1689603" cy="1936477"/>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63" name="直接连接符 362">
              <a:extLst>
                <a:ext uri="{FF2B5EF4-FFF2-40B4-BE49-F238E27FC236}">
                  <a16:creationId xmlns:a16="http://schemas.microsoft.com/office/drawing/2014/main" id="{DB11F174-5D10-401F-B27E-5CABF262FDD7}"/>
                </a:ext>
              </a:extLst>
            </p:cNvPr>
            <p:cNvCxnSpPr>
              <a:cxnSpLocks/>
              <a:stCxn id="385" idx="0"/>
              <a:endCxn id="382" idx="4"/>
            </p:cNvCxnSpPr>
            <p:nvPr/>
          </p:nvCxnSpPr>
          <p:spPr>
            <a:xfrm flipH="1" flipV="1">
              <a:off x="4649572" y="2080336"/>
              <a:ext cx="558848" cy="1935413"/>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364" name="文本框 363">
              <a:extLst>
                <a:ext uri="{FF2B5EF4-FFF2-40B4-BE49-F238E27FC236}">
                  <a16:creationId xmlns:a16="http://schemas.microsoft.com/office/drawing/2014/main" id="{72AA4745-6A16-449F-A097-85D34C0F8B7F}"/>
                </a:ext>
              </a:extLst>
            </p:cNvPr>
            <p:cNvSpPr txBox="1"/>
            <p:nvPr/>
          </p:nvSpPr>
          <p:spPr>
            <a:xfrm>
              <a:off x="1989439" y="720928"/>
              <a:ext cx="1147024" cy="533234"/>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Andy</a:t>
              </a:r>
              <a:endParaRPr lang="zh-CN" altLang="en-US" dirty="0">
                <a:latin typeface="Times New Roman" panose="02020603050405020304" pitchFamily="18" charset="0"/>
                <a:cs typeface="Times New Roman" panose="02020603050405020304" pitchFamily="18" charset="0"/>
              </a:endParaRPr>
            </a:p>
          </p:txBody>
        </p:sp>
        <p:sp>
          <p:nvSpPr>
            <p:cNvPr id="365" name="文本框 364">
              <a:extLst>
                <a:ext uri="{FF2B5EF4-FFF2-40B4-BE49-F238E27FC236}">
                  <a16:creationId xmlns:a16="http://schemas.microsoft.com/office/drawing/2014/main" id="{C98ACB33-CD0F-434B-AAE1-944F9BAC6931}"/>
                </a:ext>
              </a:extLst>
            </p:cNvPr>
            <p:cNvSpPr txBox="1"/>
            <p:nvPr/>
          </p:nvSpPr>
          <p:spPr>
            <a:xfrm>
              <a:off x="2359482" y="2678175"/>
              <a:ext cx="470372" cy="527521"/>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4</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366" name="文本框 365">
              <a:extLst>
                <a:ext uri="{FF2B5EF4-FFF2-40B4-BE49-F238E27FC236}">
                  <a16:creationId xmlns:a16="http://schemas.microsoft.com/office/drawing/2014/main" id="{9B092097-D32E-4158-8F83-F78BA59319C1}"/>
                </a:ext>
              </a:extLst>
            </p:cNvPr>
            <p:cNvSpPr txBox="1"/>
            <p:nvPr/>
          </p:nvSpPr>
          <p:spPr>
            <a:xfrm>
              <a:off x="5133310" y="2777176"/>
              <a:ext cx="340159" cy="533234"/>
            </a:xfrm>
            <a:prstGeom prst="rect">
              <a:avLst/>
            </a:prstGeom>
            <a:noFill/>
          </p:spPr>
          <p:txBody>
            <a:bodyPr wrap="squar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4</a:t>
              </a:r>
              <a:endParaRPr lang="zh-CN" altLang="en-US" dirty="0">
                <a:solidFill>
                  <a:srgbClr val="153B71"/>
                </a:solidFill>
                <a:latin typeface="Times New Roman" panose="02020603050405020304" pitchFamily="18" charset="0"/>
                <a:cs typeface="Times New Roman" panose="02020603050405020304" pitchFamily="18" charset="0"/>
              </a:endParaRPr>
            </a:p>
          </p:txBody>
        </p:sp>
        <p:cxnSp>
          <p:nvCxnSpPr>
            <p:cNvPr id="367" name="直接连接符 366">
              <a:extLst>
                <a:ext uri="{FF2B5EF4-FFF2-40B4-BE49-F238E27FC236}">
                  <a16:creationId xmlns:a16="http://schemas.microsoft.com/office/drawing/2014/main" id="{8A1E46A3-C7F0-4BFE-B333-81E5D61C7806}"/>
                </a:ext>
              </a:extLst>
            </p:cNvPr>
            <p:cNvCxnSpPr>
              <a:cxnSpLocks/>
              <a:stCxn id="385" idx="0"/>
              <a:endCxn id="380" idx="4"/>
            </p:cNvCxnSpPr>
            <p:nvPr/>
          </p:nvCxnSpPr>
          <p:spPr>
            <a:xfrm flipH="1" flipV="1">
              <a:off x="2554449" y="2078619"/>
              <a:ext cx="2653971" cy="1937130"/>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368" name="文本框 367">
              <a:extLst>
                <a:ext uri="{FF2B5EF4-FFF2-40B4-BE49-F238E27FC236}">
                  <a16:creationId xmlns:a16="http://schemas.microsoft.com/office/drawing/2014/main" id="{26253C13-E4A0-4A6C-AC70-597F189FA5DD}"/>
                </a:ext>
              </a:extLst>
            </p:cNvPr>
            <p:cNvSpPr txBox="1"/>
            <p:nvPr/>
          </p:nvSpPr>
          <p:spPr>
            <a:xfrm>
              <a:off x="2817177" y="2737383"/>
              <a:ext cx="461605" cy="533234"/>
            </a:xfrm>
            <a:prstGeom prst="rect">
              <a:avLst/>
            </a:prstGeom>
            <a:noFill/>
          </p:spPr>
          <p:txBody>
            <a:bodyPr wrap="square" rtlCol="0">
              <a:spAutoFit/>
            </a:bodyPr>
            <a:lstStyle/>
            <a:p>
              <a:r>
                <a:rPr lang="en-US" altLang="zh-CN" dirty="0">
                  <a:solidFill>
                    <a:srgbClr val="9C5270"/>
                  </a:solidFill>
                  <a:latin typeface="Times New Roman" panose="02020603050405020304" pitchFamily="18" charset="0"/>
                  <a:cs typeface="Times New Roman" panose="02020603050405020304" pitchFamily="18" charset="0"/>
                </a:rPr>
                <a:t>2</a:t>
              </a:r>
              <a:endParaRPr lang="zh-CN" altLang="en-US" dirty="0">
                <a:solidFill>
                  <a:srgbClr val="9C5270"/>
                </a:solidFill>
                <a:latin typeface="Times New Roman" panose="02020603050405020304" pitchFamily="18" charset="0"/>
                <a:cs typeface="Times New Roman" panose="02020603050405020304" pitchFamily="18" charset="0"/>
              </a:endParaRPr>
            </a:p>
          </p:txBody>
        </p:sp>
        <p:sp>
          <p:nvSpPr>
            <p:cNvPr id="369" name="文本框 368">
              <a:extLst>
                <a:ext uri="{FF2B5EF4-FFF2-40B4-BE49-F238E27FC236}">
                  <a16:creationId xmlns:a16="http://schemas.microsoft.com/office/drawing/2014/main" id="{0FC618EC-64D2-402B-86B7-B23AA7D12F14}"/>
                </a:ext>
              </a:extLst>
            </p:cNvPr>
            <p:cNvSpPr txBox="1"/>
            <p:nvPr/>
          </p:nvSpPr>
          <p:spPr>
            <a:xfrm>
              <a:off x="3250854" y="3126049"/>
              <a:ext cx="425039" cy="533234"/>
            </a:xfrm>
            <a:prstGeom prst="rect">
              <a:avLst/>
            </a:prstGeom>
            <a:noFill/>
          </p:spPr>
          <p:txBody>
            <a:bodyPr wrap="squar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4</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370" name="文本框 369">
              <a:extLst>
                <a:ext uri="{FF2B5EF4-FFF2-40B4-BE49-F238E27FC236}">
                  <a16:creationId xmlns:a16="http://schemas.microsoft.com/office/drawing/2014/main" id="{BC3F9C3F-C56A-4728-B36E-80023FC093EF}"/>
                </a:ext>
              </a:extLst>
            </p:cNvPr>
            <p:cNvSpPr txBox="1"/>
            <p:nvPr/>
          </p:nvSpPr>
          <p:spPr>
            <a:xfrm>
              <a:off x="3748117" y="2531685"/>
              <a:ext cx="300948" cy="533234"/>
            </a:xfrm>
            <a:prstGeom prst="rect">
              <a:avLst/>
            </a:prstGeom>
            <a:noFill/>
          </p:spPr>
          <p:txBody>
            <a:bodyPr wrap="squar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5</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371" name="文本框 370">
              <a:extLst>
                <a:ext uri="{FF2B5EF4-FFF2-40B4-BE49-F238E27FC236}">
                  <a16:creationId xmlns:a16="http://schemas.microsoft.com/office/drawing/2014/main" id="{2C26104B-E3CE-4975-BE9B-A4ADE8DF3632}"/>
                </a:ext>
              </a:extLst>
            </p:cNvPr>
            <p:cNvSpPr txBox="1"/>
            <p:nvPr/>
          </p:nvSpPr>
          <p:spPr>
            <a:xfrm>
              <a:off x="4053517" y="2680283"/>
              <a:ext cx="470372" cy="527521"/>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4</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372" name="文本框 371">
              <a:extLst>
                <a:ext uri="{FF2B5EF4-FFF2-40B4-BE49-F238E27FC236}">
                  <a16:creationId xmlns:a16="http://schemas.microsoft.com/office/drawing/2014/main" id="{584747BE-AC10-4FB5-9489-FF3183264076}"/>
                </a:ext>
              </a:extLst>
            </p:cNvPr>
            <p:cNvSpPr txBox="1"/>
            <p:nvPr/>
          </p:nvSpPr>
          <p:spPr>
            <a:xfrm>
              <a:off x="4421041" y="2679650"/>
              <a:ext cx="470372" cy="527521"/>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4</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373" name="文本框 372">
              <a:extLst>
                <a:ext uri="{FF2B5EF4-FFF2-40B4-BE49-F238E27FC236}">
                  <a16:creationId xmlns:a16="http://schemas.microsoft.com/office/drawing/2014/main" id="{3193F6F9-E8E8-49EE-A74E-7663D921AC3F}"/>
                </a:ext>
              </a:extLst>
            </p:cNvPr>
            <p:cNvSpPr txBox="1"/>
            <p:nvPr/>
          </p:nvSpPr>
          <p:spPr>
            <a:xfrm>
              <a:off x="4788840" y="2494799"/>
              <a:ext cx="207955" cy="533234"/>
            </a:xfrm>
            <a:prstGeom prst="rect">
              <a:avLst/>
            </a:prstGeom>
            <a:noFill/>
          </p:spPr>
          <p:txBody>
            <a:bodyPr wrap="squar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5</a:t>
              </a:r>
              <a:endParaRPr lang="zh-CN" altLang="en-US" dirty="0">
                <a:solidFill>
                  <a:srgbClr val="153B71"/>
                </a:solidFill>
                <a:latin typeface="Times New Roman" panose="02020603050405020304" pitchFamily="18" charset="0"/>
                <a:cs typeface="Times New Roman" panose="02020603050405020304" pitchFamily="18" charset="0"/>
              </a:endParaRPr>
            </a:p>
          </p:txBody>
        </p:sp>
        <p:cxnSp>
          <p:nvCxnSpPr>
            <p:cNvPr id="374" name="直接连接符 373">
              <a:extLst>
                <a:ext uri="{FF2B5EF4-FFF2-40B4-BE49-F238E27FC236}">
                  <a16:creationId xmlns:a16="http://schemas.microsoft.com/office/drawing/2014/main" id="{41BE80C5-298C-47A8-A371-BD5FD68AECFD}"/>
                </a:ext>
              </a:extLst>
            </p:cNvPr>
            <p:cNvCxnSpPr>
              <a:cxnSpLocks/>
            </p:cNvCxnSpPr>
            <p:nvPr/>
          </p:nvCxnSpPr>
          <p:spPr>
            <a:xfrm flipH="1" flipV="1">
              <a:off x="2580178" y="2109677"/>
              <a:ext cx="1577191" cy="1909642"/>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375" name="文本框 374">
              <a:extLst>
                <a:ext uri="{FF2B5EF4-FFF2-40B4-BE49-F238E27FC236}">
                  <a16:creationId xmlns:a16="http://schemas.microsoft.com/office/drawing/2014/main" id="{FD9EFADE-3671-430A-9D9B-C0327FC54C4F}"/>
                </a:ext>
              </a:extLst>
            </p:cNvPr>
            <p:cNvSpPr txBox="1"/>
            <p:nvPr/>
          </p:nvSpPr>
          <p:spPr>
            <a:xfrm>
              <a:off x="3410816" y="2759093"/>
              <a:ext cx="340159" cy="533234"/>
            </a:xfrm>
            <a:prstGeom prst="rect">
              <a:avLst/>
            </a:prstGeom>
            <a:noFill/>
          </p:spPr>
          <p:txBody>
            <a:bodyPr wrap="squar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5</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376" name="文本框 375">
              <a:extLst>
                <a:ext uri="{FF2B5EF4-FFF2-40B4-BE49-F238E27FC236}">
                  <a16:creationId xmlns:a16="http://schemas.microsoft.com/office/drawing/2014/main" id="{BF98EF62-F262-4F13-8C80-07447F5CFBA7}"/>
                </a:ext>
              </a:extLst>
            </p:cNvPr>
            <p:cNvSpPr txBox="1"/>
            <p:nvPr/>
          </p:nvSpPr>
          <p:spPr>
            <a:xfrm>
              <a:off x="5458071" y="2679820"/>
              <a:ext cx="349886" cy="533234"/>
            </a:xfrm>
            <a:prstGeom prst="rect">
              <a:avLst/>
            </a:prstGeom>
            <a:noFill/>
          </p:spPr>
          <p:txBody>
            <a:bodyPr wrap="square" rtlCol="0">
              <a:spAutoFit/>
            </a:bodyPr>
            <a:lstStyle/>
            <a:p>
              <a:r>
                <a:rPr lang="en-US" altLang="zh-CN" dirty="0">
                  <a:solidFill>
                    <a:srgbClr val="9C5270"/>
                  </a:solidFill>
                  <a:latin typeface="Times New Roman" panose="02020603050405020304" pitchFamily="18" charset="0"/>
                  <a:cs typeface="Times New Roman" panose="02020603050405020304" pitchFamily="18" charset="0"/>
                </a:rPr>
                <a:t>2</a:t>
              </a:r>
              <a:endParaRPr lang="zh-CN" altLang="en-US" dirty="0">
                <a:solidFill>
                  <a:srgbClr val="9C5270"/>
                </a:solidFill>
                <a:latin typeface="Times New Roman" panose="02020603050405020304" pitchFamily="18" charset="0"/>
                <a:cs typeface="Times New Roman" panose="02020603050405020304" pitchFamily="18" charset="0"/>
              </a:endParaRPr>
            </a:p>
          </p:txBody>
        </p:sp>
        <p:cxnSp>
          <p:nvCxnSpPr>
            <p:cNvPr id="377" name="直接连接符 376">
              <a:extLst>
                <a:ext uri="{FF2B5EF4-FFF2-40B4-BE49-F238E27FC236}">
                  <a16:creationId xmlns:a16="http://schemas.microsoft.com/office/drawing/2014/main" id="{E0E77C75-DFAC-4A30-8D22-147294B1AF58}"/>
                </a:ext>
              </a:extLst>
            </p:cNvPr>
            <p:cNvCxnSpPr>
              <a:cxnSpLocks/>
              <a:stCxn id="384" idx="0"/>
              <a:endCxn id="382" idx="4"/>
            </p:cNvCxnSpPr>
            <p:nvPr/>
          </p:nvCxnSpPr>
          <p:spPr>
            <a:xfrm flipV="1">
              <a:off x="4131640" y="2080336"/>
              <a:ext cx="517932" cy="1937454"/>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378" name="文本框 377">
              <a:extLst>
                <a:ext uri="{FF2B5EF4-FFF2-40B4-BE49-F238E27FC236}">
                  <a16:creationId xmlns:a16="http://schemas.microsoft.com/office/drawing/2014/main" id="{017B10DD-71FD-4744-9420-D518771170FD}"/>
                </a:ext>
              </a:extLst>
            </p:cNvPr>
            <p:cNvSpPr txBox="1"/>
            <p:nvPr/>
          </p:nvSpPr>
          <p:spPr>
            <a:xfrm>
              <a:off x="5665475" y="2677191"/>
              <a:ext cx="340158" cy="533234"/>
            </a:xfrm>
            <a:prstGeom prst="rect">
              <a:avLst/>
            </a:prstGeom>
            <a:noFill/>
          </p:spPr>
          <p:txBody>
            <a:bodyPr wrap="square" rtlCol="0">
              <a:spAutoFit/>
            </a:bodyPr>
            <a:lstStyle/>
            <a:p>
              <a:r>
                <a:rPr lang="en-US" altLang="zh-CN" dirty="0">
                  <a:solidFill>
                    <a:srgbClr val="9C5270"/>
                  </a:solidFill>
                  <a:latin typeface="Times New Roman" panose="02020603050405020304" pitchFamily="18" charset="0"/>
                  <a:cs typeface="Times New Roman" panose="02020603050405020304" pitchFamily="18" charset="0"/>
                </a:rPr>
                <a:t>1</a:t>
              </a:r>
              <a:endParaRPr lang="zh-CN" altLang="en-US" dirty="0">
                <a:solidFill>
                  <a:srgbClr val="9C5270"/>
                </a:solidFill>
                <a:latin typeface="Times New Roman" panose="02020603050405020304" pitchFamily="18" charset="0"/>
                <a:cs typeface="Times New Roman" panose="02020603050405020304" pitchFamily="18" charset="0"/>
              </a:endParaRPr>
            </a:p>
          </p:txBody>
        </p:sp>
        <p:sp>
          <p:nvSpPr>
            <p:cNvPr id="379" name="文本框 378">
              <a:extLst>
                <a:ext uri="{FF2B5EF4-FFF2-40B4-BE49-F238E27FC236}">
                  <a16:creationId xmlns:a16="http://schemas.microsoft.com/office/drawing/2014/main" id="{0BA942A1-26E4-4D82-B29A-137CF420DDA3}"/>
                </a:ext>
              </a:extLst>
            </p:cNvPr>
            <p:cNvSpPr txBox="1"/>
            <p:nvPr/>
          </p:nvSpPr>
          <p:spPr>
            <a:xfrm>
              <a:off x="1899416" y="2676600"/>
              <a:ext cx="349887" cy="533234"/>
            </a:xfrm>
            <a:prstGeom prst="rect">
              <a:avLst/>
            </a:prstGeom>
            <a:noFill/>
          </p:spPr>
          <p:txBody>
            <a:bodyPr wrap="square" rtlCol="0">
              <a:spAutoFit/>
            </a:bodyPr>
            <a:lstStyle/>
            <a:p>
              <a:r>
                <a:rPr lang="en-US" altLang="zh-CN" dirty="0">
                  <a:solidFill>
                    <a:srgbClr val="9C5270"/>
                  </a:solidFill>
                  <a:latin typeface="Times New Roman" panose="02020603050405020304" pitchFamily="18" charset="0"/>
                  <a:cs typeface="Times New Roman" panose="02020603050405020304" pitchFamily="18" charset="0"/>
                </a:rPr>
                <a:t>2</a:t>
              </a:r>
              <a:endParaRPr lang="zh-CN" altLang="en-US" dirty="0">
                <a:solidFill>
                  <a:srgbClr val="9C5270"/>
                </a:solidFill>
                <a:latin typeface="Times New Roman" panose="02020603050405020304" pitchFamily="18" charset="0"/>
                <a:cs typeface="Times New Roman" panose="02020603050405020304" pitchFamily="18" charset="0"/>
              </a:endParaRPr>
            </a:p>
          </p:txBody>
        </p:sp>
        <p:sp>
          <p:nvSpPr>
            <p:cNvPr id="380" name="椭圆 379">
              <a:extLst>
                <a:ext uri="{FF2B5EF4-FFF2-40B4-BE49-F238E27FC236}">
                  <a16:creationId xmlns:a16="http://schemas.microsoft.com/office/drawing/2014/main" id="{2BB1D206-B42D-4D28-BAD3-8918B566D112}"/>
                </a:ext>
              </a:extLst>
            </p:cNvPr>
            <p:cNvSpPr/>
            <p:nvPr/>
          </p:nvSpPr>
          <p:spPr>
            <a:xfrm>
              <a:off x="2500449" y="1970619"/>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12016C64-1705-45BC-A3FF-AAB85D3124AF}"/>
                </a:ext>
              </a:extLst>
            </p:cNvPr>
            <p:cNvSpPr/>
            <p:nvPr/>
          </p:nvSpPr>
          <p:spPr>
            <a:xfrm>
              <a:off x="3551345" y="1968477"/>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CF23577C-0CBE-48BA-90AE-1CD65F647B92}"/>
                </a:ext>
              </a:extLst>
            </p:cNvPr>
            <p:cNvSpPr/>
            <p:nvPr/>
          </p:nvSpPr>
          <p:spPr>
            <a:xfrm>
              <a:off x="4595572" y="1972336"/>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B665CB79-8100-4B96-AE39-200A8026E8C7}"/>
                </a:ext>
              </a:extLst>
            </p:cNvPr>
            <p:cNvSpPr/>
            <p:nvPr/>
          </p:nvSpPr>
          <p:spPr>
            <a:xfrm>
              <a:off x="2939900" y="4015749"/>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FA033A62-6E7A-47E9-AC48-4FF1F7F980CA}"/>
                </a:ext>
              </a:extLst>
            </p:cNvPr>
            <p:cNvSpPr/>
            <p:nvPr/>
          </p:nvSpPr>
          <p:spPr>
            <a:xfrm>
              <a:off x="4077640" y="4017790"/>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CA4D8388-3573-4827-AB7E-22E447010CF2}"/>
                </a:ext>
              </a:extLst>
            </p:cNvPr>
            <p:cNvSpPr/>
            <p:nvPr/>
          </p:nvSpPr>
          <p:spPr>
            <a:xfrm>
              <a:off x="5154420" y="4015749"/>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DC944E3D-C6B0-4E3C-9106-0840EB4E23AB}"/>
                </a:ext>
              </a:extLst>
            </p:cNvPr>
            <p:cNvSpPr/>
            <p:nvPr/>
          </p:nvSpPr>
          <p:spPr>
            <a:xfrm>
              <a:off x="6285175" y="4016813"/>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D3469239-F2F4-4D17-93A8-80365F9872BA}"/>
                </a:ext>
              </a:extLst>
            </p:cNvPr>
            <p:cNvSpPr/>
            <p:nvPr/>
          </p:nvSpPr>
          <p:spPr>
            <a:xfrm>
              <a:off x="1850679" y="4015749"/>
              <a:ext cx="108000" cy="108000"/>
            </a:xfrm>
            <a:prstGeom prst="ellipse">
              <a:avLst/>
            </a:prstGeom>
            <a:solidFill>
              <a:srgbClr val="9C5270"/>
            </a:solidFill>
            <a:ln>
              <a:solidFill>
                <a:srgbClr val="9C5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BB032111-574F-4A49-A3EC-89D14DFD155A}"/>
                </a:ext>
              </a:extLst>
            </p:cNvPr>
            <p:cNvSpPr/>
            <p:nvPr/>
          </p:nvSpPr>
          <p:spPr>
            <a:xfrm>
              <a:off x="5697557" y="1969819"/>
              <a:ext cx="108000" cy="108000"/>
            </a:xfrm>
            <a:prstGeom prst="ellipse">
              <a:avLst/>
            </a:prstGeom>
            <a:solidFill>
              <a:srgbClr val="9C5270"/>
            </a:solidFill>
            <a:ln>
              <a:solidFill>
                <a:srgbClr val="9C5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89" name="图形 388">
              <a:extLst>
                <a:ext uri="{FF2B5EF4-FFF2-40B4-BE49-F238E27FC236}">
                  <a16:creationId xmlns:a16="http://schemas.microsoft.com/office/drawing/2014/main" id="{2D2F60A4-76DB-404B-AB7D-CD57FD6DE7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42277" y="1743493"/>
              <a:ext cx="188842" cy="201887"/>
            </a:xfrm>
            <a:prstGeom prst="rect">
              <a:avLst/>
            </a:prstGeom>
          </p:spPr>
        </p:pic>
        <p:sp>
          <p:nvSpPr>
            <p:cNvPr id="390" name="文本框 389">
              <a:extLst>
                <a:ext uri="{FF2B5EF4-FFF2-40B4-BE49-F238E27FC236}">
                  <a16:creationId xmlns:a16="http://schemas.microsoft.com/office/drawing/2014/main" id="{0E086040-D2AB-4599-B137-00AFCC8568FE}"/>
                </a:ext>
              </a:extLst>
            </p:cNvPr>
            <p:cNvSpPr txBox="1"/>
            <p:nvPr/>
          </p:nvSpPr>
          <p:spPr>
            <a:xfrm>
              <a:off x="4519411" y="4845960"/>
              <a:ext cx="1237844" cy="533234"/>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X-Men</a:t>
              </a:r>
              <a:endParaRPr lang="zh-CN" altLang="en-US" dirty="0">
                <a:latin typeface="Times New Roman" panose="02020603050405020304" pitchFamily="18" charset="0"/>
                <a:cs typeface="Times New Roman" panose="02020603050405020304" pitchFamily="18" charset="0"/>
              </a:endParaRPr>
            </a:p>
          </p:txBody>
        </p:sp>
        <p:sp>
          <p:nvSpPr>
            <p:cNvPr id="391" name="文本框 390">
              <a:extLst>
                <a:ext uri="{FF2B5EF4-FFF2-40B4-BE49-F238E27FC236}">
                  <a16:creationId xmlns:a16="http://schemas.microsoft.com/office/drawing/2014/main" id="{CEF45157-AC39-4F4B-9255-BDEC0F2D01F2}"/>
                </a:ext>
              </a:extLst>
            </p:cNvPr>
            <p:cNvSpPr txBox="1"/>
            <p:nvPr/>
          </p:nvSpPr>
          <p:spPr>
            <a:xfrm>
              <a:off x="1312336" y="4845960"/>
              <a:ext cx="1147024" cy="533234"/>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Alien</a:t>
              </a:r>
              <a:endParaRPr lang="zh-CN" altLang="en-US" dirty="0">
                <a:latin typeface="Times New Roman" panose="02020603050405020304" pitchFamily="18" charset="0"/>
                <a:cs typeface="Times New Roman" panose="02020603050405020304" pitchFamily="18" charset="0"/>
              </a:endParaRPr>
            </a:p>
          </p:txBody>
        </p:sp>
        <p:sp>
          <p:nvSpPr>
            <p:cNvPr id="392" name="文本框 391">
              <a:extLst>
                <a:ext uri="{FF2B5EF4-FFF2-40B4-BE49-F238E27FC236}">
                  <a16:creationId xmlns:a16="http://schemas.microsoft.com/office/drawing/2014/main" id="{B241DC4D-8A2E-4F38-ADE7-9FB5B2B41A66}"/>
                </a:ext>
              </a:extLst>
            </p:cNvPr>
            <p:cNvSpPr txBox="1"/>
            <p:nvPr/>
          </p:nvSpPr>
          <p:spPr>
            <a:xfrm>
              <a:off x="3572642" y="4845956"/>
              <a:ext cx="1147024" cy="533234"/>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A.I.</a:t>
              </a:r>
              <a:endParaRPr lang="zh-CN" altLang="en-US" dirty="0">
                <a:latin typeface="Times New Roman" panose="02020603050405020304" pitchFamily="18" charset="0"/>
                <a:cs typeface="Times New Roman" panose="02020603050405020304" pitchFamily="18" charset="0"/>
              </a:endParaRPr>
            </a:p>
          </p:txBody>
        </p:sp>
        <p:pic>
          <p:nvPicPr>
            <p:cNvPr id="393" name="图形 392">
              <a:extLst>
                <a:ext uri="{FF2B5EF4-FFF2-40B4-BE49-F238E27FC236}">
                  <a16:creationId xmlns:a16="http://schemas.microsoft.com/office/drawing/2014/main" id="{6101BFBB-C79E-4B2F-8EAF-9F61056175E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91840" y="1243404"/>
              <a:ext cx="699796" cy="699796"/>
            </a:xfrm>
            <a:prstGeom prst="rect">
              <a:avLst/>
            </a:prstGeom>
          </p:spPr>
        </p:pic>
        <p:pic>
          <p:nvPicPr>
            <p:cNvPr id="394" name="图形 393">
              <a:extLst>
                <a:ext uri="{FF2B5EF4-FFF2-40B4-BE49-F238E27FC236}">
                  <a16:creationId xmlns:a16="http://schemas.microsoft.com/office/drawing/2014/main" id="{3302988D-F882-46E0-9CCF-352090223F0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49516" y="1241117"/>
              <a:ext cx="699796" cy="699796"/>
            </a:xfrm>
            <a:prstGeom prst="rect">
              <a:avLst/>
            </a:prstGeom>
          </p:spPr>
        </p:pic>
        <p:pic>
          <p:nvPicPr>
            <p:cNvPr id="395" name="图形 394">
              <a:extLst>
                <a:ext uri="{FF2B5EF4-FFF2-40B4-BE49-F238E27FC236}">
                  <a16:creationId xmlns:a16="http://schemas.microsoft.com/office/drawing/2014/main" id="{8D96B63A-4F07-44A6-AE9D-C981D22E065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08513" y="1242615"/>
              <a:ext cx="704156" cy="704156"/>
            </a:xfrm>
            <a:prstGeom prst="rect">
              <a:avLst/>
            </a:prstGeom>
          </p:spPr>
        </p:pic>
        <p:sp>
          <p:nvSpPr>
            <p:cNvPr id="396" name="文本框 395">
              <a:extLst>
                <a:ext uri="{FF2B5EF4-FFF2-40B4-BE49-F238E27FC236}">
                  <a16:creationId xmlns:a16="http://schemas.microsoft.com/office/drawing/2014/main" id="{96706E21-E48B-41C0-8812-B3E69CC6799D}"/>
                </a:ext>
              </a:extLst>
            </p:cNvPr>
            <p:cNvSpPr txBox="1"/>
            <p:nvPr/>
          </p:nvSpPr>
          <p:spPr>
            <a:xfrm>
              <a:off x="7368347" y="721082"/>
              <a:ext cx="1167798" cy="527522"/>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Emma</a:t>
              </a:r>
            </a:p>
          </p:txBody>
        </p:sp>
        <p:sp>
          <p:nvSpPr>
            <p:cNvPr id="397" name="文本框 396">
              <a:extLst>
                <a:ext uri="{FF2B5EF4-FFF2-40B4-BE49-F238E27FC236}">
                  <a16:creationId xmlns:a16="http://schemas.microsoft.com/office/drawing/2014/main" id="{DD550089-D135-4888-9E93-1B81856E5FCA}"/>
                </a:ext>
              </a:extLst>
            </p:cNvPr>
            <p:cNvSpPr txBox="1"/>
            <p:nvPr/>
          </p:nvSpPr>
          <p:spPr>
            <a:xfrm>
              <a:off x="8599507" y="724227"/>
              <a:ext cx="882641" cy="921042"/>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Kelly</a:t>
              </a:r>
              <a:endParaRPr lang="zh-CN" altLang="en-US" dirty="0">
                <a:latin typeface="Times New Roman" panose="02020603050405020304" pitchFamily="18" charset="0"/>
                <a:cs typeface="Times New Roman" panose="02020603050405020304" pitchFamily="18" charset="0"/>
              </a:endParaRPr>
            </a:p>
          </p:txBody>
        </p:sp>
        <p:sp>
          <p:nvSpPr>
            <p:cNvPr id="398" name="椭圆 397">
              <a:extLst>
                <a:ext uri="{FF2B5EF4-FFF2-40B4-BE49-F238E27FC236}">
                  <a16:creationId xmlns:a16="http://schemas.microsoft.com/office/drawing/2014/main" id="{626B18F1-F317-46E7-9FAD-1C92E88E3C6C}"/>
                </a:ext>
              </a:extLst>
            </p:cNvPr>
            <p:cNvSpPr/>
            <p:nvPr/>
          </p:nvSpPr>
          <p:spPr>
            <a:xfrm>
              <a:off x="6902701" y="1970682"/>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01A80760-F2A9-4E29-9D8A-6DE5136DF2F9}"/>
                </a:ext>
              </a:extLst>
            </p:cNvPr>
            <p:cNvSpPr/>
            <p:nvPr/>
          </p:nvSpPr>
          <p:spPr>
            <a:xfrm>
              <a:off x="7956137" y="1969490"/>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5BB96E30-1013-40C5-8A05-93BE5D180E67}"/>
                </a:ext>
              </a:extLst>
            </p:cNvPr>
            <p:cNvSpPr/>
            <p:nvPr/>
          </p:nvSpPr>
          <p:spPr>
            <a:xfrm>
              <a:off x="8971863" y="1970211"/>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1" name="图形 400">
              <a:extLst>
                <a:ext uri="{FF2B5EF4-FFF2-40B4-BE49-F238E27FC236}">
                  <a16:creationId xmlns:a16="http://schemas.microsoft.com/office/drawing/2014/main" id="{E1FB702F-A08C-4223-908F-66FDF5C4993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03103" y="4126703"/>
              <a:ext cx="795526" cy="795526"/>
            </a:xfrm>
            <a:prstGeom prst="rect">
              <a:avLst/>
            </a:prstGeom>
          </p:spPr>
        </p:pic>
        <p:pic>
          <p:nvPicPr>
            <p:cNvPr id="402" name="图形 401">
              <a:extLst>
                <a:ext uri="{FF2B5EF4-FFF2-40B4-BE49-F238E27FC236}">
                  <a16:creationId xmlns:a16="http://schemas.microsoft.com/office/drawing/2014/main" id="{6CB08208-5CE0-49CA-86A8-2C193B5E0F0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06432" y="4126703"/>
              <a:ext cx="795526" cy="795526"/>
            </a:xfrm>
            <a:prstGeom prst="rect">
              <a:avLst/>
            </a:prstGeom>
          </p:spPr>
        </p:pic>
        <p:sp>
          <p:nvSpPr>
            <p:cNvPr id="403" name="椭圆 402">
              <a:extLst>
                <a:ext uri="{FF2B5EF4-FFF2-40B4-BE49-F238E27FC236}">
                  <a16:creationId xmlns:a16="http://schemas.microsoft.com/office/drawing/2014/main" id="{BC1691D9-90EE-4711-AD1A-7581D860E218}"/>
                </a:ext>
              </a:extLst>
            </p:cNvPr>
            <p:cNvSpPr/>
            <p:nvPr/>
          </p:nvSpPr>
          <p:spPr>
            <a:xfrm>
              <a:off x="7443376" y="4019516"/>
              <a:ext cx="108000" cy="108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100DC458-1C1B-4AFA-9FDD-F8462E52E9A2}"/>
                </a:ext>
              </a:extLst>
            </p:cNvPr>
            <p:cNvSpPr/>
            <p:nvPr/>
          </p:nvSpPr>
          <p:spPr>
            <a:xfrm>
              <a:off x="8543016" y="4020580"/>
              <a:ext cx="108000" cy="108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文本框 404">
              <a:extLst>
                <a:ext uri="{FF2B5EF4-FFF2-40B4-BE49-F238E27FC236}">
                  <a16:creationId xmlns:a16="http://schemas.microsoft.com/office/drawing/2014/main" id="{FE1582E9-12B9-4B64-9EFB-4A554269D02C}"/>
                </a:ext>
              </a:extLst>
            </p:cNvPr>
            <p:cNvSpPr txBox="1"/>
            <p:nvPr/>
          </p:nvSpPr>
          <p:spPr>
            <a:xfrm>
              <a:off x="8064011" y="4845231"/>
              <a:ext cx="1233693" cy="533234"/>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Titanic</a:t>
              </a:r>
              <a:endParaRPr lang="zh-CN" altLang="en-US" dirty="0">
                <a:latin typeface="Times New Roman" panose="02020603050405020304" pitchFamily="18" charset="0"/>
                <a:cs typeface="Times New Roman" panose="02020603050405020304" pitchFamily="18" charset="0"/>
              </a:endParaRPr>
            </a:p>
          </p:txBody>
        </p:sp>
        <p:sp>
          <p:nvSpPr>
            <p:cNvPr id="406" name="文本框 405">
              <a:extLst>
                <a:ext uri="{FF2B5EF4-FFF2-40B4-BE49-F238E27FC236}">
                  <a16:creationId xmlns:a16="http://schemas.microsoft.com/office/drawing/2014/main" id="{FAA492AA-3FDC-4168-AA1E-8F1CD8D7BA12}"/>
                </a:ext>
              </a:extLst>
            </p:cNvPr>
            <p:cNvSpPr txBox="1"/>
            <p:nvPr/>
          </p:nvSpPr>
          <p:spPr>
            <a:xfrm>
              <a:off x="6774458" y="4844174"/>
              <a:ext cx="1615832" cy="533234"/>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Lover</a:t>
              </a:r>
              <a:endParaRPr lang="zh-CN" altLang="en-US" dirty="0">
                <a:latin typeface="Times New Roman" panose="02020603050405020304" pitchFamily="18" charset="0"/>
                <a:cs typeface="Times New Roman" panose="02020603050405020304" pitchFamily="18" charset="0"/>
              </a:endParaRPr>
            </a:p>
          </p:txBody>
        </p:sp>
        <p:cxnSp>
          <p:nvCxnSpPr>
            <p:cNvPr id="407" name="直接连接符 406">
              <a:extLst>
                <a:ext uri="{FF2B5EF4-FFF2-40B4-BE49-F238E27FC236}">
                  <a16:creationId xmlns:a16="http://schemas.microsoft.com/office/drawing/2014/main" id="{8C4C027B-DDAA-4658-ABE9-3A42C2B8458B}"/>
                </a:ext>
              </a:extLst>
            </p:cNvPr>
            <p:cNvCxnSpPr>
              <a:cxnSpLocks/>
              <a:stCxn id="403" idx="0"/>
              <a:endCxn id="398" idx="4"/>
            </p:cNvCxnSpPr>
            <p:nvPr/>
          </p:nvCxnSpPr>
          <p:spPr>
            <a:xfrm flipH="1" flipV="1">
              <a:off x="6956701" y="2078682"/>
              <a:ext cx="540675" cy="1940834"/>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408" name="直接连接符 407">
              <a:extLst>
                <a:ext uri="{FF2B5EF4-FFF2-40B4-BE49-F238E27FC236}">
                  <a16:creationId xmlns:a16="http://schemas.microsoft.com/office/drawing/2014/main" id="{C04D2831-DDFC-4A5B-B545-2E97F3089E71}"/>
                </a:ext>
              </a:extLst>
            </p:cNvPr>
            <p:cNvCxnSpPr>
              <a:cxnSpLocks/>
              <a:stCxn id="403" idx="0"/>
              <a:endCxn id="400" idx="4"/>
            </p:cNvCxnSpPr>
            <p:nvPr/>
          </p:nvCxnSpPr>
          <p:spPr>
            <a:xfrm flipV="1">
              <a:off x="7497376" y="2078211"/>
              <a:ext cx="1528487" cy="194130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409" name="直接连接符 408">
              <a:extLst>
                <a:ext uri="{FF2B5EF4-FFF2-40B4-BE49-F238E27FC236}">
                  <a16:creationId xmlns:a16="http://schemas.microsoft.com/office/drawing/2014/main" id="{ED820D5F-1ABA-4071-8D3F-DEC465A7C0D5}"/>
                </a:ext>
              </a:extLst>
            </p:cNvPr>
            <p:cNvCxnSpPr>
              <a:cxnSpLocks/>
              <a:stCxn id="403" idx="0"/>
              <a:endCxn id="399" idx="4"/>
            </p:cNvCxnSpPr>
            <p:nvPr/>
          </p:nvCxnSpPr>
          <p:spPr>
            <a:xfrm flipV="1">
              <a:off x="7497376" y="2077490"/>
              <a:ext cx="512761" cy="1942026"/>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410" name="直接连接符 409">
              <a:extLst>
                <a:ext uri="{FF2B5EF4-FFF2-40B4-BE49-F238E27FC236}">
                  <a16:creationId xmlns:a16="http://schemas.microsoft.com/office/drawing/2014/main" id="{58F83978-059B-4C58-ABAD-B0DBF0901D96}"/>
                </a:ext>
              </a:extLst>
            </p:cNvPr>
            <p:cNvCxnSpPr>
              <a:cxnSpLocks/>
              <a:stCxn id="404" idx="0"/>
              <a:endCxn id="400" idx="4"/>
            </p:cNvCxnSpPr>
            <p:nvPr/>
          </p:nvCxnSpPr>
          <p:spPr>
            <a:xfrm flipV="1">
              <a:off x="8597016" y="2078211"/>
              <a:ext cx="428847" cy="1942369"/>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411" name="直接连接符 410">
              <a:extLst>
                <a:ext uri="{FF2B5EF4-FFF2-40B4-BE49-F238E27FC236}">
                  <a16:creationId xmlns:a16="http://schemas.microsoft.com/office/drawing/2014/main" id="{994DCE23-4A11-40B1-9DAF-8354E0925B70}"/>
                </a:ext>
              </a:extLst>
            </p:cNvPr>
            <p:cNvCxnSpPr>
              <a:cxnSpLocks/>
              <a:stCxn id="404" idx="0"/>
              <a:endCxn id="399" idx="4"/>
            </p:cNvCxnSpPr>
            <p:nvPr/>
          </p:nvCxnSpPr>
          <p:spPr>
            <a:xfrm flipH="1" flipV="1">
              <a:off x="8010137" y="2077490"/>
              <a:ext cx="586879" cy="1943090"/>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412" name="直接连接符 411">
              <a:extLst>
                <a:ext uri="{FF2B5EF4-FFF2-40B4-BE49-F238E27FC236}">
                  <a16:creationId xmlns:a16="http://schemas.microsoft.com/office/drawing/2014/main" id="{26FA8593-9ECA-4B85-8699-8688CDCB4B90}"/>
                </a:ext>
              </a:extLst>
            </p:cNvPr>
            <p:cNvCxnSpPr>
              <a:cxnSpLocks/>
              <a:stCxn id="404" idx="0"/>
              <a:endCxn id="398" idx="4"/>
            </p:cNvCxnSpPr>
            <p:nvPr/>
          </p:nvCxnSpPr>
          <p:spPr>
            <a:xfrm flipH="1" flipV="1">
              <a:off x="6956701" y="2078682"/>
              <a:ext cx="1640315" cy="1941898"/>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sp>
          <p:nvSpPr>
            <p:cNvPr id="413" name="文本框 412">
              <a:extLst>
                <a:ext uri="{FF2B5EF4-FFF2-40B4-BE49-F238E27FC236}">
                  <a16:creationId xmlns:a16="http://schemas.microsoft.com/office/drawing/2014/main" id="{BC20E50E-2ABE-4AD6-9578-C391F717C0D8}"/>
                </a:ext>
              </a:extLst>
            </p:cNvPr>
            <p:cNvSpPr txBox="1"/>
            <p:nvPr/>
          </p:nvSpPr>
          <p:spPr>
            <a:xfrm>
              <a:off x="6886973" y="2672107"/>
              <a:ext cx="268158" cy="533234"/>
            </a:xfrm>
            <a:prstGeom prst="rect">
              <a:avLst/>
            </a:prstGeom>
            <a:noFill/>
          </p:spPr>
          <p:txBody>
            <a:bodyPr wrap="square" rtlCol="0">
              <a:spAutoFit/>
            </a:bodyPr>
            <a:lstStyle/>
            <a:p>
              <a:r>
                <a:rPr lang="en-US" altLang="zh-CN" dirty="0">
                  <a:solidFill>
                    <a:schemeClr val="accent3">
                      <a:lumMod val="75000"/>
                    </a:schemeClr>
                  </a:solidFill>
                  <a:latin typeface="Times New Roman" panose="02020603050405020304" pitchFamily="18" charset="0"/>
                  <a:cs typeface="Times New Roman" panose="02020603050405020304" pitchFamily="18" charset="0"/>
                </a:rPr>
                <a:t>3</a:t>
              </a:r>
              <a:endParaRPr lang="zh-CN" altLang="en-US"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414" name="文本框 107">
              <a:extLst>
                <a:ext uri="{FF2B5EF4-FFF2-40B4-BE49-F238E27FC236}">
                  <a16:creationId xmlns:a16="http://schemas.microsoft.com/office/drawing/2014/main" id="{0E0F525F-30C1-4390-8A1B-11DCF9D1AEAA}"/>
                </a:ext>
              </a:extLst>
            </p:cNvPr>
            <p:cNvSpPr txBox="1"/>
            <p:nvPr/>
          </p:nvSpPr>
          <p:spPr>
            <a:xfrm>
              <a:off x="7290005" y="2681258"/>
              <a:ext cx="268158" cy="5332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chemeClr val="accent3">
                      <a:lumMod val="75000"/>
                    </a:schemeClr>
                  </a:solidFill>
                  <a:latin typeface="Times New Roman" panose="02020603050405020304" pitchFamily="18" charset="0"/>
                  <a:cs typeface="Times New Roman" panose="02020603050405020304" pitchFamily="18" charset="0"/>
                </a:rPr>
                <a:t>4</a:t>
              </a:r>
              <a:endParaRPr lang="zh-CN" altLang="en-US" sz="14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415" name="文本框 107">
              <a:extLst>
                <a:ext uri="{FF2B5EF4-FFF2-40B4-BE49-F238E27FC236}">
                  <a16:creationId xmlns:a16="http://schemas.microsoft.com/office/drawing/2014/main" id="{4F669009-89C7-4A34-AF91-EB9FAD255C0A}"/>
                </a:ext>
              </a:extLst>
            </p:cNvPr>
            <p:cNvSpPr txBox="1"/>
            <p:nvPr/>
          </p:nvSpPr>
          <p:spPr>
            <a:xfrm>
              <a:off x="7692878" y="2633706"/>
              <a:ext cx="268158" cy="5332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chemeClr val="accent3">
                      <a:lumMod val="75000"/>
                    </a:schemeClr>
                  </a:solidFill>
                  <a:latin typeface="Times New Roman" panose="02020603050405020304" pitchFamily="18" charset="0"/>
                  <a:cs typeface="Times New Roman" panose="02020603050405020304" pitchFamily="18" charset="0"/>
                </a:rPr>
                <a:t>5</a:t>
              </a:r>
              <a:endParaRPr lang="zh-CN" altLang="en-US" sz="14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416" name="文本框 107">
              <a:extLst>
                <a:ext uri="{FF2B5EF4-FFF2-40B4-BE49-F238E27FC236}">
                  <a16:creationId xmlns:a16="http://schemas.microsoft.com/office/drawing/2014/main" id="{260C0037-5ECC-4353-B05C-07A6D018B229}"/>
                </a:ext>
              </a:extLst>
            </p:cNvPr>
            <p:cNvSpPr txBox="1"/>
            <p:nvPr/>
          </p:nvSpPr>
          <p:spPr>
            <a:xfrm>
              <a:off x="7940713" y="2633706"/>
              <a:ext cx="268158" cy="5332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chemeClr val="accent3">
                      <a:lumMod val="75000"/>
                    </a:schemeClr>
                  </a:solidFill>
                  <a:latin typeface="Times New Roman" panose="02020603050405020304" pitchFamily="18" charset="0"/>
                  <a:cs typeface="Times New Roman" panose="02020603050405020304" pitchFamily="18" charset="0"/>
                </a:rPr>
                <a:t>4</a:t>
              </a:r>
              <a:endParaRPr lang="zh-CN" altLang="en-US" sz="14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417" name="文本框 107">
              <a:extLst>
                <a:ext uri="{FF2B5EF4-FFF2-40B4-BE49-F238E27FC236}">
                  <a16:creationId xmlns:a16="http://schemas.microsoft.com/office/drawing/2014/main" id="{C0EA94AB-0ED4-4824-86BE-4DB6171CEBC9}"/>
                </a:ext>
              </a:extLst>
            </p:cNvPr>
            <p:cNvSpPr txBox="1"/>
            <p:nvPr/>
          </p:nvSpPr>
          <p:spPr>
            <a:xfrm>
              <a:off x="8305635" y="2679680"/>
              <a:ext cx="268158" cy="5332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chemeClr val="accent3">
                      <a:lumMod val="75000"/>
                    </a:schemeClr>
                  </a:solidFill>
                  <a:latin typeface="Times New Roman" panose="02020603050405020304" pitchFamily="18" charset="0"/>
                  <a:cs typeface="Times New Roman" panose="02020603050405020304" pitchFamily="18" charset="0"/>
                </a:rPr>
                <a:t>3</a:t>
              </a:r>
              <a:endParaRPr lang="zh-CN" altLang="en-US" sz="14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418" name="文本框 107">
              <a:extLst>
                <a:ext uri="{FF2B5EF4-FFF2-40B4-BE49-F238E27FC236}">
                  <a16:creationId xmlns:a16="http://schemas.microsoft.com/office/drawing/2014/main" id="{80CA67B2-700D-40CD-98B7-E074EC2AC2B1}"/>
                </a:ext>
              </a:extLst>
            </p:cNvPr>
            <p:cNvSpPr txBox="1"/>
            <p:nvPr/>
          </p:nvSpPr>
          <p:spPr>
            <a:xfrm>
              <a:off x="8711233" y="2684810"/>
              <a:ext cx="268158" cy="5332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chemeClr val="accent3">
                      <a:lumMod val="75000"/>
                    </a:schemeClr>
                  </a:solidFill>
                  <a:latin typeface="Times New Roman" panose="02020603050405020304" pitchFamily="18" charset="0"/>
                  <a:cs typeface="Times New Roman" panose="02020603050405020304" pitchFamily="18" charset="0"/>
                </a:rPr>
                <a:t>4</a:t>
              </a:r>
              <a:endParaRPr lang="zh-CN" altLang="en-US" sz="1400"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419" name="图形 418">
              <a:extLst>
                <a:ext uri="{FF2B5EF4-FFF2-40B4-BE49-F238E27FC236}">
                  <a16:creationId xmlns:a16="http://schemas.microsoft.com/office/drawing/2014/main" id="{49A75538-82F0-45F1-8AF8-BA94F05A4FF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656615" y="1244795"/>
              <a:ext cx="699796" cy="699796"/>
            </a:xfrm>
            <a:prstGeom prst="rect">
              <a:avLst/>
            </a:prstGeom>
          </p:spPr>
        </p:pic>
        <p:pic>
          <p:nvPicPr>
            <p:cNvPr id="420" name="图形 419">
              <a:extLst>
                <a:ext uri="{FF2B5EF4-FFF2-40B4-BE49-F238E27FC236}">
                  <a16:creationId xmlns:a16="http://schemas.microsoft.com/office/drawing/2014/main" id="{9CA7FE14-3BFB-4687-BBC3-F698FB083FA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675965" y="1244040"/>
              <a:ext cx="699796" cy="699796"/>
            </a:xfrm>
            <a:prstGeom prst="rect">
              <a:avLst/>
            </a:prstGeom>
          </p:spPr>
        </p:pic>
        <p:pic>
          <p:nvPicPr>
            <p:cNvPr id="421" name="图形 420">
              <a:extLst>
                <a:ext uri="{FF2B5EF4-FFF2-40B4-BE49-F238E27FC236}">
                  <a16:creationId xmlns:a16="http://schemas.microsoft.com/office/drawing/2014/main" id="{6816871B-8446-4D4F-BB49-C23EB197F2D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14198" y="1241076"/>
              <a:ext cx="704304" cy="704304"/>
            </a:xfrm>
            <a:prstGeom prst="rect">
              <a:avLst/>
            </a:prstGeom>
          </p:spPr>
        </p:pic>
        <p:sp>
          <p:nvSpPr>
            <p:cNvPr id="422" name="文本框 69">
              <a:extLst>
                <a:ext uri="{FF2B5EF4-FFF2-40B4-BE49-F238E27FC236}">
                  <a16:creationId xmlns:a16="http://schemas.microsoft.com/office/drawing/2014/main" id="{E09782BC-179E-48C5-9549-7D7B968F9680}"/>
                </a:ext>
              </a:extLst>
            </p:cNvPr>
            <p:cNvSpPr txBox="1"/>
            <p:nvPr/>
          </p:nvSpPr>
          <p:spPr>
            <a:xfrm>
              <a:off x="6374823" y="721427"/>
              <a:ext cx="1147024" cy="533234"/>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latin typeface="Times New Roman" panose="02020603050405020304" pitchFamily="18" charset="0"/>
                  <a:cs typeface="Times New Roman" panose="02020603050405020304" pitchFamily="18" charset="0"/>
                </a:rPr>
                <a:t>Kate</a:t>
              </a:r>
              <a:endParaRPr lang="zh-CN" altLang="en-US" sz="1400" dirty="0">
                <a:latin typeface="Times New Roman" panose="02020603050405020304" pitchFamily="18" charset="0"/>
                <a:cs typeface="Times New Roman" panose="02020603050405020304" pitchFamily="18" charset="0"/>
              </a:endParaRPr>
            </a:p>
          </p:txBody>
        </p:sp>
        <p:sp>
          <p:nvSpPr>
            <p:cNvPr id="423" name="文本框 422">
              <a:extLst>
                <a:ext uri="{FF2B5EF4-FFF2-40B4-BE49-F238E27FC236}">
                  <a16:creationId xmlns:a16="http://schemas.microsoft.com/office/drawing/2014/main" id="{B896D3A8-3EC5-409F-B350-8923C1472C61}"/>
                </a:ext>
              </a:extLst>
            </p:cNvPr>
            <p:cNvSpPr txBox="1"/>
            <p:nvPr/>
          </p:nvSpPr>
          <p:spPr>
            <a:xfrm>
              <a:off x="2143537" y="4844179"/>
              <a:ext cx="1665945" cy="533234"/>
            </a:xfrm>
            <a:prstGeom prst="rect">
              <a:avLst/>
            </a:prstGeom>
            <a:noFill/>
            <a:ln>
              <a:no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Avatar</a:t>
              </a:r>
            </a:p>
          </p:txBody>
        </p:sp>
        <p:sp>
          <p:nvSpPr>
            <p:cNvPr id="424" name="文本框 423">
              <a:extLst>
                <a:ext uri="{FF2B5EF4-FFF2-40B4-BE49-F238E27FC236}">
                  <a16:creationId xmlns:a16="http://schemas.microsoft.com/office/drawing/2014/main" id="{268FF8C7-35E1-49DE-B0FB-A0F7E914664D}"/>
                </a:ext>
              </a:extLst>
            </p:cNvPr>
            <p:cNvSpPr txBox="1"/>
            <p:nvPr/>
          </p:nvSpPr>
          <p:spPr>
            <a:xfrm>
              <a:off x="5617690" y="4848663"/>
              <a:ext cx="1583407" cy="533234"/>
            </a:xfrm>
            <a:prstGeom prst="rect">
              <a:avLst/>
            </a:prstGeom>
            <a:noFill/>
            <a:ln>
              <a:no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Star Wars</a:t>
              </a:r>
              <a:endParaRPr lang="zh-CN" altLang="en-US" dirty="0">
                <a:latin typeface="Times New Roman" panose="02020603050405020304" pitchFamily="18" charset="0"/>
                <a:cs typeface="Times New Roman" panose="02020603050405020304" pitchFamily="18" charset="0"/>
              </a:endParaRPr>
            </a:p>
          </p:txBody>
        </p:sp>
        <p:cxnSp>
          <p:nvCxnSpPr>
            <p:cNvPr id="425" name="直接连接符 424">
              <a:extLst>
                <a:ext uri="{FF2B5EF4-FFF2-40B4-BE49-F238E27FC236}">
                  <a16:creationId xmlns:a16="http://schemas.microsoft.com/office/drawing/2014/main" id="{6254EFFA-F3B0-4ED0-861A-6B53228311EE}"/>
                </a:ext>
              </a:extLst>
            </p:cNvPr>
            <p:cNvCxnSpPr>
              <a:cxnSpLocks/>
              <a:stCxn id="384" idx="0"/>
              <a:endCxn id="388" idx="4"/>
            </p:cNvCxnSpPr>
            <p:nvPr/>
          </p:nvCxnSpPr>
          <p:spPr>
            <a:xfrm flipV="1">
              <a:off x="4131640" y="2077819"/>
              <a:ext cx="1619917" cy="1939971"/>
            </a:xfrm>
            <a:prstGeom prst="line">
              <a:avLst/>
            </a:prstGeom>
            <a:ln w="22225">
              <a:solidFill>
                <a:srgbClr val="9C5270">
                  <a:alpha val="80000"/>
                </a:srgbClr>
              </a:solidFill>
            </a:ln>
          </p:spPr>
          <p:style>
            <a:lnRef idx="1">
              <a:schemeClr val="dk1"/>
            </a:lnRef>
            <a:fillRef idx="0">
              <a:schemeClr val="dk1"/>
            </a:fillRef>
            <a:effectRef idx="0">
              <a:schemeClr val="dk1"/>
            </a:effectRef>
            <a:fontRef idx="minor">
              <a:schemeClr val="tx1"/>
            </a:fontRef>
          </p:style>
        </p:cxnSp>
        <p:sp>
          <p:nvSpPr>
            <p:cNvPr id="426" name="文本框 425">
              <a:extLst>
                <a:ext uri="{FF2B5EF4-FFF2-40B4-BE49-F238E27FC236}">
                  <a16:creationId xmlns:a16="http://schemas.microsoft.com/office/drawing/2014/main" id="{0AB86DE6-B057-419D-9D29-0A3167EAFD24}"/>
                </a:ext>
              </a:extLst>
            </p:cNvPr>
            <p:cNvSpPr txBox="1"/>
            <p:nvPr/>
          </p:nvSpPr>
          <p:spPr>
            <a:xfrm>
              <a:off x="5013674" y="2189760"/>
              <a:ext cx="349887" cy="533234"/>
            </a:xfrm>
            <a:prstGeom prst="rect">
              <a:avLst/>
            </a:prstGeom>
            <a:noFill/>
          </p:spPr>
          <p:txBody>
            <a:bodyPr wrap="square" rtlCol="0">
              <a:spAutoFit/>
            </a:bodyPr>
            <a:lstStyle/>
            <a:p>
              <a:r>
                <a:rPr lang="en-US" altLang="zh-CN" dirty="0">
                  <a:solidFill>
                    <a:srgbClr val="9C5270"/>
                  </a:solidFill>
                  <a:latin typeface="Times New Roman" panose="02020603050405020304" pitchFamily="18" charset="0"/>
                  <a:cs typeface="Times New Roman" panose="02020603050405020304" pitchFamily="18" charset="0"/>
                </a:rPr>
                <a:t>2</a:t>
              </a:r>
              <a:endParaRPr lang="zh-CN" altLang="en-US" dirty="0">
                <a:solidFill>
                  <a:srgbClr val="9C5270"/>
                </a:solidFill>
                <a:latin typeface="Times New Roman" panose="02020603050405020304" pitchFamily="18" charset="0"/>
                <a:cs typeface="Times New Roman" panose="02020603050405020304" pitchFamily="18" charset="0"/>
              </a:endParaRPr>
            </a:p>
          </p:txBody>
        </p:sp>
        <p:sp>
          <p:nvSpPr>
            <p:cNvPr id="427" name="文本框 426">
              <a:extLst>
                <a:ext uri="{FF2B5EF4-FFF2-40B4-BE49-F238E27FC236}">
                  <a16:creationId xmlns:a16="http://schemas.microsoft.com/office/drawing/2014/main" id="{5DE7B73D-D59A-43EB-AF9F-05C538CAE2A4}"/>
                </a:ext>
              </a:extLst>
            </p:cNvPr>
            <p:cNvSpPr txBox="1"/>
            <p:nvPr/>
          </p:nvSpPr>
          <p:spPr>
            <a:xfrm>
              <a:off x="2905612" y="2947431"/>
              <a:ext cx="340158" cy="533234"/>
            </a:xfrm>
            <a:prstGeom prst="rect">
              <a:avLst/>
            </a:prstGeom>
            <a:noFill/>
          </p:spPr>
          <p:txBody>
            <a:bodyPr wrap="squar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5</a:t>
              </a:r>
              <a:endParaRPr lang="zh-CN" altLang="en-US" dirty="0">
                <a:solidFill>
                  <a:srgbClr val="153B7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2398945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r>
              <a:rPr lang="en-US" altLang="zh-CN" dirty="0">
                <a:solidFill>
                  <a:srgbClr val="000000"/>
                </a:solidFill>
              </a:rPr>
              <a:t>Introduction</a:t>
            </a:r>
            <a:endParaRPr lang="en" sz="2400" b="1" dirty="0"/>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6A6B5170-2D06-4B14-A3B7-DD67EDEEEED0}"/>
                  </a:ext>
                </a:extLst>
              </p:cNvPr>
              <p:cNvSpPr/>
              <p:nvPr/>
            </p:nvSpPr>
            <p:spPr>
              <a:xfrm>
                <a:off x="256221" y="963438"/>
                <a:ext cx="4896046" cy="3897157"/>
              </a:xfrm>
              <a:prstGeom prst="rect">
                <a:avLst/>
              </a:prstGeom>
            </p:spPr>
            <p:txBody>
              <a:bodyPr wrap="square">
                <a:spAutoFit/>
              </a:bodyPr>
              <a:lstStyle/>
              <a:p>
                <a:pPr algn="l"/>
                <a:r>
                  <a:rPr lang="en-US" altLang="zh-CN" sz="1600" b="1" i="0" u="none" strike="noStrike" baseline="0" dirty="0">
                    <a:latin typeface="+mn-lt"/>
                  </a:rPr>
                  <a:t>Bipartite Graph Weight</a:t>
                </a:r>
                <a:r>
                  <a:rPr lang="en-US" altLang="zh-CN" sz="1600" b="1" dirty="0">
                    <a:latin typeface="+mn-lt"/>
                  </a:rPr>
                  <a:t>:</a:t>
                </a:r>
                <a:r>
                  <a:rPr lang="en-US" altLang="zh-CN" sz="1600" b="1" i="0" u="none" strike="noStrike" baseline="0" dirty="0">
                    <a:latin typeface="+mn-lt"/>
                  </a:rPr>
                  <a:t> </a:t>
                </a:r>
                <a:r>
                  <a:rPr lang="en-US" altLang="zh-CN" sz="1600" b="0" i="0" u="none" strike="noStrike" baseline="0" dirty="0">
                    <a:latin typeface="+mn-lt"/>
                  </a:rPr>
                  <a:t>the weight value of a bipartite graph</a:t>
                </a:r>
                <a:r>
                  <a:rPr lang="en-US" altLang="zh-CN" sz="1600" b="0" i="0" u="none" strike="noStrike" dirty="0">
                    <a:latin typeface="+mn-lt"/>
                  </a:rPr>
                  <a:t> </a:t>
                </a:r>
                <a14:m>
                  <m:oMath xmlns:m="http://schemas.openxmlformats.org/officeDocument/2006/math">
                    <m:r>
                      <a:rPr lang="en-US" altLang="zh-CN" sz="1600" b="0" i="1" u="none" strike="noStrike" baseline="0" dirty="0" smtClean="0">
                        <a:latin typeface="Cambria Math" panose="02040503050406030204" pitchFamily="18" charset="0"/>
                      </a:rPr>
                      <m:t>𝐺</m:t>
                    </m:r>
                  </m:oMath>
                </a14:m>
                <a:r>
                  <a:rPr lang="en-US" altLang="zh-CN" sz="1600" b="0" i="0" u="none" strike="noStrike" baseline="0" dirty="0">
                    <a:latin typeface="+mn-lt"/>
                  </a:rPr>
                  <a:t> denoted by </a:t>
                </a:r>
                <a14:m>
                  <m:oMath xmlns:m="http://schemas.openxmlformats.org/officeDocument/2006/math">
                    <m:r>
                      <a:rPr lang="en-US" altLang="zh-CN" sz="1600" b="0" i="1" u="none" strike="noStrike" baseline="0" dirty="0" smtClean="0">
                        <a:latin typeface="Cambria Math" panose="02040503050406030204" pitchFamily="18" charset="0"/>
                      </a:rPr>
                      <m:t>𝑓</m:t>
                    </m:r>
                    <m:r>
                      <a:rPr lang="en-US" altLang="zh-CN" sz="1600" b="0" i="1" u="none" strike="noStrike" baseline="0" dirty="0" smtClean="0">
                        <a:latin typeface="Cambria Math" panose="02040503050406030204" pitchFamily="18" charset="0"/>
                      </a:rPr>
                      <m:t>(</m:t>
                    </m:r>
                    <m:r>
                      <a:rPr lang="en-US" altLang="zh-CN" sz="1600" b="0" i="1" u="none" strike="noStrike" baseline="0" dirty="0" smtClean="0">
                        <a:latin typeface="Cambria Math" panose="02040503050406030204" pitchFamily="18" charset="0"/>
                      </a:rPr>
                      <m:t>𝐺</m:t>
                    </m:r>
                    <m:r>
                      <a:rPr lang="en-US" altLang="zh-CN" sz="1600" b="0" i="1" u="none" strike="noStrike" baseline="0" dirty="0" smtClean="0">
                        <a:latin typeface="Cambria Math" panose="02040503050406030204" pitchFamily="18" charset="0"/>
                      </a:rPr>
                      <m:t>)</m:t>
                    </m:r>
                  </m:oMath>
                </a14:m>
                <a:r>
                  <a:rPr lang="en-US" altLang="zh-CN" sz="1600" b="0" i="0" u="none" strike="noStrike" baseline="0" dirty="0">
                    <a:latin typeface="+mn-lt"/>
                  </a:rPr>
                  <a:t> is defined as the minimum edge weight in </a:t>
                </a:r>
                <a14:m>
                  <m:oMath xmlns:m="http://schemas.openxmlformats.org/officeDocument/2006/math">
                    <m:r>
                      <a:rPr lang="en-US" altLang="zh-CN" sz="1600" b="0" i="1" u="none" strike="noStrike" baseline="0" dirty="0" smtClean="0">
                        <a:latin typeface="Cambria Math" panose="02040503050406030204" pitchFamily="18" charset="0"/>
                      </a:rPr>
                      <m:t>𝐺</m:t>
                    </m:r>
                  </m:oMath>
                </a14:m>
                <a:r>
                  <a:rPr lang="en-US" altLang="zh-CN" sz="1600" b="0" i="0" u="none" strike="noStrike" baseline="0" dirty="0">
                    <a:latin typeface="+mn-lt"/>
                  </a:rPr>
                  <a:t>.</a:t>
                </a:r>
                <a:endParaRPr lang="en-US" altLang="zh-CN" sz="1600" b="1" dirty="0">
                  <a:latin typeface="+mn-lt"/>
                </a:endParaRPr>
              </a:p>
              <a:p>
                <a:r>
                  <a:rPr lang="en-US" altLang="zh-CN" sz="1600" b="1" dirty="0">
                    <a:solidFill>
                      <a:schemeClr val="tx1"/>
                    </a:solidFill>
                    <a:latin typeface="+mn-lt"/>
                  </a:rPr>
                  <a:t>Significant </a:t>
                </a:r>
                <a14:m>
                  <m:oMath xmlns:m="http://schemas.openxmlformats.org/officeDocument/2006/math">
                    <m:d>
                      <m:dPr>
                        <m:ctrlPr>
                          <a:rPr lang="en-US" altLang="zh-CN" sz="1600" b="1" i="1" smtClean="0">
                            <a:solidFill>
                              <a:schemeClr val="tx1"/>
                            </a:solidFill>
                            <a:latin typeface="Cambria Math" panose="02040503050406030204" pitchFamily="18" charset="0"/>
                          </a:rPr>
                        </m:ctrlPr>
                      </m:dPr>
                      <m:e>
                        <m:r>
                          <a:rPr lang="zh-CN" altLang="en-US" sz="1600" b="1" i="1" smtClean="0">
                            <a:solidFill>
                              <a:schemeClr val="tx1"/>
                            </a:solidFill>
                            <a:latin typeface="Cambria Math" panose="02040503050406030204" pitchFamily="18" charset="0"/>
                          </a:rPr>
                          <m:t>𝜶</m:t>
                        </m:r>
                        <m:r>
                          <a:rPr lang="en-US" altLang="zh-CN" sz="1600" b="1" i="1" smtClean="0">
                            <a:solidFill>
                              <a:schemeClr val="tx1"/>
                            </a:solidFill>
                            <a:latin typeface="Cambria Math" panose="02040503050406030204" pitchFamily="18" charset="0"/>
                          </a:rPr>
                          <m:t>,</m:t>
                        </m:r>
                        <m:r>
                          <a:rPr lang="zh-CN" altLang="en-US" sz="1600" b="1" i="1" smtClean="0">
                            <a:solidFill>
                              <a:schemeClr val="tx1"/>
                            </a:solidFill>
                            <a:latin typeface="Cambria Math" panose="02040503050406030204" pitchFamily="18" charset="0"/>
                          </a:rPr>
                          <m:t>𝜷</m:t>
                        </m:r>
                      </m:e>
                    </m:d>
                  </m:oMath>
                </a14:m>
                <a:r>
                  <a:rPr lang="en-US" altLang="zh-CN" sz="1600" b="1" dirty="0">
                    <a:solidFill>
                      <a:schemeClr val="tx1"/>
                    </a:solidFill>
                    <a:latin typeface="+mn-lt"/>
                  </a:rPr>
                  <a:t>-community</a:t>
                </a:r>
                <a:r>
                  <a:rPr lang="en-US" altLang="zh-CN" sz="1600" dirty="0">
                    <a:solidFill>
                      <a:schemeClr val="tx1"/>
                    </a:solidFill>
                    <a:latin typeface="+mn-lt"/>
                  </a:rPr>
                  <a:t>: </a:t>
                </a:r>
                <a:r>
                  <a:rPr lang="en-US" altLang="zh-CN" dirty="0">
                    <a:solidFill>
                      <a:schemeClr val="tx1"/>
                    </a:solidFill>
                    <a:latin typeface="+mn-lt"/>
                  </a:rPr>
                  <a:t>Given a weighted bipartite graph </a:t>
                </a:r>
                <a14:m>
                  <m:oMath xmlns:m="http://schemas.openxmlformats.org/officeDocument/2006/math">
                    <m:r>
                      <a:rPr lang="en-US" altLang="zh-CN" i="1" dirty="0" smtClean="0">
                        <a:solidFill>
                          <a:schemeClr val="tx1"/>
                        </a:solidFill>
                        <a:latin typeface="Cambria Math" panose="02040503050406030204" pitchFamily="18" charset="0"/>
                      </a:rPr>
                      <m:t>𝐺</m:t>
                    </m:r>
                  </m:oMath>
                </a14:m>
                <a:r>
                  <a:rPr lang="en-US" altLang="zh-CN" dirty="0">
                    <a:solidFill>
                      <a:schemeClr val="tx1"/>
                    </a:solidFill>
                    <a:latin typeface="+mn-lt"/>
                  </a:rPr>
                  <a:t>, degree constraints </a:t>
                </a:r>
                <a14:m>
                  <m:oMath xmlns:m="http://schemas.openxmlformats.org/officeDocument/2006/math">
                    <m:r>
                      <a:rPr lang="zh-CN" altLang="en-US" i="1" smtClean="0">
                        <a:solidFill>
                          <a:schemeClr val="tx1"/>
                        </a:solidFill>
                        <a:latin typeface="Cambria Math" panose="02040503050406030204" pitchFamily="18" charset="0"/>
                      </a:rPr>
                      <m:t>𝛼</m:t>
                    </m:r>
                  </m:oMath>
                </a14:m>
                <a:r>
                  <a:rPr lang="en-US" altLang="zh-CN" dirty="0">
                    <a:solidFill>
                      <a:schemeClr val="tx1"/>
                    </a:solidFill>
                    <a:latin typeface="+mn-lt"/>
                  </a:rPr>
                  <a:t>, </a:t>
                </a:r>
                <a14:m>
                  <m:oMath xmlns:m="http://schemas.openxmlformats.org/officeDocument/2006/math">
                    <m:r>
                      <a:rPr lang="zh-CN" altLang="en-US" i="1" smtClean="0">
                        <a:solidFill>
                          <a:schemeClr val="tx1"/>
                        </a:solidFill>
                        <a:latin typeface="Cambria Math" panose="02040503050406030204" pitchFamily="18" charset="0"/>
                      </a:rPr>
                      <m:t>𝛽</m:t>
                    </m:r>
                  </m:oMath>
                </a14:m>
                <a:r>
                  <a:rPr lang="en-US" altLang="zh-CN" dirty="0">
                    <a:solidFill>
                      <a:schemeClr val="tx1"/>
                    </a:solidFill>
                    <a:latin typeface="+mn-lt"/>
                  </a:rPr>
                  <a:t> and query vertex </a:t>
                </a:r>
                <a14:m>
                  <m:oMath xmlns:m="http://schemas.openxmlformats.org/officeDocument/2006/math">
                    <m:r>
                      <a:rPr lang="en-US" altLang="zh-CN" b="0" i="1" smtClean="0">
                        <a:solidFill>
                          <a:schemeClr val="tx1"/>
                        </a:solidFill>
                        <a:latin typeface="Cambria Math" panose="02040503050406030204" pitchFamily="18" charset="0"/>
                      </a:rPr>
                      <m:t>𝑞</m:t>
                    </m:r>
                  </m:oMath>
                </a14:m>
                <a:r>
                  <a:rPr lang="en-US" altLang="zh-CN" dirty="0">
                    <a:solidFill>
                      <a:schemeClr val="tx1"/>
                    </a:solidFill>
                    <a:latin typeface="+mn-lt"/>
                  </a:rPr>
                  <a:t>, a subgraph </a:t>
                </a:r>
                <a14:m>
                  <m:oMath xmlns:m="http://schemas.openxmlformats.org/officeDocument/2006/math">
                    <m:r>
                      <a:rPr lang="en-US" altLang="zh-CN" i="1" smtClean="0">
                        <a:solidFill>
                          <a:schemeClr val="tx1"/>
                        </a:solidFill>
                        <a:latin typeface="Cambria Math" panose="02040503050406030204" pitchFamily="18" charset="0"/>
                        <a:ea typeface="Cambria Math" panose="02040503050406030204" pitchFamily="18" charset="0"/>
                      </a:rPr>
                      <m:t>ℛ</m:t>
                    </m:r>
                  </m:oMath>
                </a14:m>
                <a:r>
                  <a:rPr lang="en-US" altLang="zh-CN" dirty="0">
                    <a:solidFill>
                      <a:schemeClr val="tx1"/>
                    </a:solidFill>
                    <a:latin typeface="+mn-lt"/>
                  </a:rPr>
                  <a:t> is the significant </a:t>
                </a:r>
                <a14:m>
                  <m:oMath xmlns:m="http://schemas.openxmlformats.org/officeDocument/2006/math">
                    <m:d>
                      <m:dPr>
                        <m:ctrlPr>
                          <a:rPr lang="en-US" altLang="zh-CN" b="1" i="1">
                            <a:solidFill>
                              <a:schemeClr val="tx1"/>
                            </a:solidFill>
                            <a:latin typeface="Cambria Math" panose="02040503050406030204" pitchFamily="18" charset="0"/>
                          </a:rPr>
                        </m:ctrlPr>
                      </m:dPr>
                      <m:e>
                        <m:r>
                          <a:rPr lang="zh-CN" altLang="en-US" b="1" i="1">
                            <a:solidFill>
                              <a:schemeClr val="tx1"/>
                            </a:solidFill>
                            <a:latin typeface="Cambria Math" panose="02040503050406030204" pitchFamily="18" charset="0"/>
                          </a:rPr>
                          <m:t>𝜶</m:t>
                        </m:r>
                        <m:r>
                          <a:rPr lang="en-US" altLang="zh-CN" b="1" i="1">
                            <a:solidFill>
                              <a:schemeClr val="tx1"/>
                            </a:solidFill>
                            <a:latin typeface="Cambria Math" panose="02040503050406030204" pitchFamily="18" charset="0"/>
                          </a:rPr>
                          <m:t>,</m:t>
                        </m:r>
                        <m:r>
                          <a:rPr lang="zh-CN" altLang="en-US" b="1" i="1">
                            <a:solidFill>
                              <a:schemeClr val="tx1"/>
                            </a:solidFill>
                            <a:latin typeface="Cambria Math" panose="02040503050406030204" pitchFamily="18" charset="0"/>
                          </a:rPr>
                          <m:t>𝜷</m:t>
                        </m:r>
                      </m:e>
                    </m:d>
                  </m:oMath>
                </a14:m>
                <a:r>
                  <a:rPr lang="en-US" altLang="zh-CN" b="1" dirty="0">
                    <a:solidFill>
                      <a:schemeClr val="tx1"/>
                    </a:solidFill>
                  </a:rPr>
                  <a:t>-community </a:t>
                </a:r>
                <a:r>
                  <a:rPr lang="en-US" altLang="zh-CN" dirty="0">
                    <a:solidFill>
                      <a:schemeClr val="tx1"/>
                    </a:solidFill>
                    <a:latin typeface="+mn-lt"/>
                  </a:rPr>
                  <a:t>of </a:t>
                </a:r>
                <a14:m>
                  <m:oMath xmlns:m="http://schemas.openxmlformats.org/officeDocument/2006/math">
                    <m:r>
                      <a:rPr lang="en-US" altLang="zh-CN" i="1" dirty="0" smtClean="0">
                        <a:solidFill>
                          <a:schemeClr val="tx1"/>
                        </a:solidFill>
                        <a:latin typeface="Cambria Math" panose="02040503050406030204" pitchFamily="18" charset="0"/>
                      </a:rPr>
                      <m:t>𝐺</m:t>
                    </m:r>
                  </m:oMath>
                </a14:m>
                <a:r>
                  <a:rPr lang="en-US" altLang="zh-CN" dirty="0">
                    <a:solidFill>
                      <a:schemeClr val="tx1"/>
                    </a:solidFill>
                    <a:latin typeface="+mn-lt"/>
                  </a:rPr>
                  <a:t> if it satisfies the following constraints:</a:t>
                </a:r>
              </a:p>
              <a:p>
                <a:pPr marL="342900" indent="-342900">
                  <a:buAutoNum type="arabicParenR"/>
                </a:pPr>
                <a:r>
                  <a:rPr lang="en-US" altLang="zh-CN" b="1" dirty="0">
                    <a:solidFill>
                      <a:schemeClr val="tx1"/>
                    </a:solidFill>
                    <a:latin typeface="+mn-lt"/>
                  </a:rPr>
                  <a:t>Connectivity Constraint.</a:t>
                </a:r>
                <a14:m>
                  <m:oMath xmlns:m="http://schemas.openxmlformats.org/officeDocument/2006/math">
                    <m:r>
                      <a:rPr lang="en-US" altLang="zh-CN" b="1" i="0" smtClean="0">
                        <a:solidFill>
                          <a:schemeClr val="tx1"/>
                        </a:solidFill>
                        <a:latin typeface="Cambria Math" panose="02040503050406030204" pitchFamily="18" charset="0"/>
                        <a:ea typeface="Cambria Math" panose="02040503050406030204" pitchFamily="18" charset="0"/>
                      </a:rPr>
                      <m:t>  </m:t>
                    </m:r>
                    <m:r>
                      <a:rPr lang="en-US" altLang="zh-CN" i="1">
                        <a:solidFill>
                          <a:schemeClr val="tx1"/>
                        </a:solidFill>
                        <a:latin typeface="Cambria Math" panose="02040503050406030204" pitchFamily="18" charset="0"/>
                        <a:ea typeface="Cambria Math" panose="02040503050406030204" pitchFamily="18" charset="0"/>
                      </a:rPr>
                      <m:t>ℛ</m:t>
                    </m:r>
                  </m:oMath>
                </a14:m>
                <a:r>
                  <a:rPr lang="en-US" altLang="zh-CN" dirty="0">
                    <a:solidFill>
                      <a:schemeClr val="tx1"/>
                    </a:solidFill>
                    <a:latin typeface="+mn-lt"/>
                  </a:rPr>
                  <a:t> is a connected subgraph which contains </a:t>
                </a:r>
                <a14:m>
                  <m:oMath xmlns:m="http://schemas.openxmlformats.org/officeDocument/2006/math">
                    <m:r>
                      <a:rPr lang="en-US" altLang="zh-CN" b="0" i="1" smtClean="0">
                        <a:solidFill>
                          <a:schemeClr val="tx1"/>
                        </a:solidFill>
                        <a:latin typeface="Cambria Math" panose="02040503050406030204" pitchFamily="18" charset="0"/>
                      </a:rPr>
                      <m:t>𝑞</m:t>
                    </m:r>
                  </m:oMath>
                </a14:m>
                <a:r>
                  <a:rPr lang="en-US" altLang="zh-CN" dirty="0">
                    <a:solidFill>
                      <a:schemeClr val="tx1"/>
                    </a:solidFill>
                    <a:latin typeface="+mn-lt"/>
                  </a:rPr>
                  <a:t>; </a:t>
                </a:r>
              </a:p>
              <a:p>
                <a:pPr marL="342900" indent="-342900">
                  <a:buAutoNum type="arabicParenR"/>
                </a:pPr>
                <a:r>
                  <a:rPr lang="en-US" altLang="zh-CN" b="1" dirty="0">
                    <a:solidFill>
                      <a:schemeClr val="tx1"/>
                    </a:solidFill>
                    <a:latin typeface="+mn-lt"/>
                  </a:rPr>
                  <a:t>Cohesiveness Constraint.</a:t>
                </a:r>
                <a:r>
                  <a:rPr lang="en-US" altLang="zh-CN" dirty="0">
                    <a:solidFill>
                      <a:schemeClr val="tx1"/>
                    </a:solidFill>
                    <a:latin typeface="+mn-lt"/>
                  </a:rPr>
                  <a:t> Each vertex  </a:t>
                </a:r>
                <a14:m>
                  <m:oMath xmlns:m="http://schemas.openxmlformats.org/officeDocument/2006/math">
                    <m:r>
                      <a:rPr lang="en-US" altLang="zh-CN" b="0" i="1" smtClean="0">
                        <a:solidFill>
                          <a:schemeClr val="tx1"/>
                        </a:solidFill>
                        <a:latin typeface="Cambria Math" panose="02040503050406030204" pitchFamily="18" charset="0"/>
                      </a:rPr>
                      <m:t>𝑢</m:t>
                    </m:r>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𝑈</m:t>
                    </m:r>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ℛ</m:t>
                    </m:r>
                    <m:r>
                      <a:rPr lang="en-US" altLang="zh-CN" b="0" i="1" smtClean="0">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mn-lt"/>
                  </a:rPr>
                  <a:t> satisfies </a:t>
                </a:r>
                <a14:m>
                  <m:oMath xmlns:m="http://schemas.openxmlformats.org/officeDocument/2006/math">
                    <m:r>
                      <a:rPr lang="en-US" altLang="zh-CN" b="0" i="1" smtClean="0">
                        <a:solidFill>
                          <a:schemeClr val="tx1"/>
                        </a:solidFill>
                        <a:latin typeface="Cambria Math" panose="02040503050406030204" pitchFamily="18" charset="0"/>
                      </a:rPr>
                      <m:t>𝑑𝑒𝑔</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𝑢</m:t>
                        </m:r>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ℛ</m:t>
                        </m:r>
                      </m:e>
                    </m:d>
                    <m:r>
                      <a:rPr lang="en-US" altLang="zh-CN" b="0" i="1" smtClean="0">
                        <a:solidFill>
                          <a:schemeClr val="tx1"/>
                        </a:solidFill>
                        <a:latin typeface="Cambria Math" panose="02040503050406030204" pitchFamily="18" charset="0"/>
                        <a:ea typeface="Cambria Math" panose="02040503050406030204" pitchFamily="18" charset="0"/>
                      </a:rPr>
                      <m:t>≥</m:t>
                    </m:r>
                    <m:r>
                      <a:rPr lang="zh-CN" altLang="en-US" b="0" i="1" smtClean="0">
                        <a:solidFill>
                          <a:schemeClr val="tx1"/>
                        </a:solidFill>
                        <a:latin typeface="Cambria Math" panose="02040503050406030204" pitchFamily="18" charset="0"/>
                        <a:ea typeface="Cambria Math" panose="02040503050406030204" pitchFamily="18" charset="0"/>
                      </a:rPr>
                      <m:t>𝛼</m:t>
                    </m:r>
                  </m:oMath>
                </a14:m>
                <a:r>
                  <a:rPr lang="en-US" altLang="zh-CN" dirty="0">
                    <a:solidFill>
                      <a:schemeClr val="tx1"/>
                    </a:solidFill>
                    <a:latin typeface="+mn-lt"/>
                  </a:rPr>
                  <a:t> and each vertex </a:t>
                </a:r>
                <a14:m>
                  <m:oMath xmlns:m="http://schemas.openxmlformats.org/officeDocument/2006/math">
                    <m:r>
                      <a:rPr lang="en-US" altLang="zh-CN" b="0" i="1" smtClean="0">
                        <a:solidFill>
                          <a:schemeClr val="tx1"/>
                        </a:solidFill>
                        <a:latin typeface="Cambria Math" panose="02040503050406030204" pitchFamily="18" charset="0"/>
                      </a:rPr>
                      <m:t>𝑣</m:t>
                    </m:r>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𝐿</m:t>
                    </m:r>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ℛ</m:t>
                    </m:r>
                    <m:r>
                      <a:rPr lang="en-US" altLang="zh-CN" b="0" i="1" smtClean="0">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mn-lt"/>
                  </a:rPr>
                  <a:t> satisfies </a:t>
                </a:r>
                <a14:m>
                  <m:oMath xmlns:m="http://schemas.openxmlformats.org/officeDocument/2006/math">
                    <m:r>
                      <a:rPr lang="en-US" altLang="zh-CN" i="1">
                        <a:solidFill>
                          <a:schemeClr val="tx1"/>
                        </a:solidFill>
                        <a:latin typeface="Cambria Math" panose="02040503050406030204" pitchFamily="18" charset="0"/>
                      </a:rPr>
                      <m:t>𝑑𝑒𝑔</m:t>
                    </m:r>
                    <m:d>
                      <m:dPr>
                        <m:ctrlPr>
                          <a:rPr lang="en-US" altLang="zh-CN" i="1">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𝑣</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ℛ</m:t>
                        </m:r>
                      </m:e>
                    </m:d>
                    <m:r>
                      <a:rPr lang="en-US" altLang="zh-CN" i="1">
                        <a:solidFill>
                          <a:schemeClr val="tx1"/>
                        </a:solidFill>
                        <a:latin typeface="Cambria Math" panose="02040503050406030204" pitchFamily="18" charset="0"/>
                        <a:ea typeface="Cambria Math" panose="02040503050406030204" pitchFamily="18" charset="0"/>
                      </a:rPr>
                      <m:t>≥</m:t>
                    </m:r>
                    <m:r>
                      <a:rPr lang="zh-CN" altLang="en-US" i="1" smtClean="0">
                        <a:solidFill>
                          <a:schemeClr val="tx1"/>
                        </a:solidFill>
                        <a:latin typeface="Cambria Math" panose="02040503050406030204" pitchFamily="18" charset="0"/>
                        <a:ea typeface="Cambria Math" panose="02040503050406030204" pitchFamily="18" charset="0"/>
                      </a:rPr>
                      <m:t>𝛽</m:t>
                    </m:r>
                  </m:oMath>
                </a14:m>
                <a:r>
                  <a:rPr lang="en-US" altLang="zh-CN" b="1" dirty="0">
                    <a:solidFill>
                      <a:schemeClr val="tx1"/>
                    </a:solidFill>
                    <a:latin typeface="+mn-lt"/>
                  </a:rPr>
                  <a:t>;</a:t>
                </a:r>
              </a:p>
              <a:p>
                <a:pPr marL="342900" indent="-342900">
                  <a:buAutoNum type="arabicParenR"/>
                </a:pPr>
                <a:r>
                  <a:rPr lang="en-US" altLang="zh-CN" b="1" dirty="0">
                    <a:solidFill>
                      <a:schemeClr val="tx1"/>
                    </a:solidFill>
                    <a:latin typeface="+mn-lt"/>
                  </a:rPr>
                  <a:t>Maximality Constraint.</a:t>
                </a:r>
                <a:r>
                  <a:rPr lang="en-US" altLang="zh-CN" dirty="0">
                    <a:solidFill>
                      <a:schemeClr val="tx1"/>
                    </a:solidFill>
                    <a:latin typeface="+mn-lt"/>
                  </a:rPr>
                  <a:t> There exists no other </a:t>
                </a:r>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𝐺</m:t>
                        </m:r>
                      </m:e>
                      <m:sup>
                        <m:r>
                          <a:rPr lang="en-US" altLang="zh-CN" b="0" i="1" smtClean="0">
                            <a:solidFill>
                              <a:schemeClr val="tx1"/>
                            </a:solidFill>
                            <a:latin typeface="Cambria Math" panose="02040503050406030204" pitchFamily="18" charset="0"/>
                          </a:rPr>
                          <m:t>′</m:t>
                        </m:r>
                      </m:sup>
                    </m:sSup>
                    <m:r>
                      <a:rPr lang="en-US" altLang="zh-CN" i="1" smtClean="0">
                        <a:solidFill>
                          <a:schemeClr val="tx1"/>
                        </a:solidFill>
                        <a:latin typeface="Cambria Math" panose="02040503050406030204" pitchFamily="18" charset="0"/>
                        <a:ea typeface="Cambria Math" panose="02040503050406030204" pitchFamily="18" charset="0"/>
                      </a:rPr>
                      <m:t>⊆</m:t>
                    </m:r>
                    <m:sSub>
                      <m:sSubPr>
                        <m:ctrlPr>
                          <a:rPr lang="en-US" altLang="zh-CN" i="1" smtClean="0">
                            <a:solidFill>
                              <a:schemeClr val="tx1"/>
                            </a:solidFill>
                            <a:latin typeface="Cambria Math" panose="02040503050406030204" pitchFamily="18" charset="0"/>
                            <a:ea typeface="Cambria Math" panose="02040503050406030204" pitchFamily="18" charset="0"/>
                          </a:rPr>
                        </m:ctrlPr>
                      </m:sSubPr>
                      <m:e>
                        <m:r>
                          <a:rPr lang="en-US" altLang="zh-CN" b="0" i="1" smtClean="0">
                            <a:solidFill>
                              <a:schemeClr val="tx1"/>
                            </a:solidFill>
                            <a:latin typeface="Cambria Math" panose="02040503050406030204" pitchFamily="18" charset="0"/>
                            <a:ea typeface="Cambria Math" panose="02040503050406030204" pitchFamily="18" charset="0"/>
                          </a:rPr>
                          <m:t>𝐶</m:t>
                        </m:r>
                      </m:e>
                      <m:sub>
                        <m:r>
                          <a:rPr lang="zh-CN" altLang="en-US" i="1" smtClean="0">
                            <a:solidFill>
                              <a:schemeClr val="tx1"/>
                            </a:solidFill>
                            <a:latin typeface="Cambria Math" panose="02040503050406030204" pitchFamily="18" charset="0"/>
                            <a:ea typeface="Cambria Math" panose="02040503050406030204" pitchFamily="18" charset="0"/>
                          </a:rPr>
                          <m:t>𝛼</m:t>
                        </m:r>
                        <m:r>
                          <a:rPr lang="en-US" altLang="zh-CN" b="0" i="1" smtClean="0">
                            <a:solidFill>
                              <a:schemeClr val="tx1"/>
                            </a:solidFill>
                            <a:latin typeface="Cambria Math" panose="02040503050406030204" pitchFamily="18" charset="0"/>
                            <a:ea typeface="Cambria Math" panose="02040503050406030204" pitchFamily="18" charset="0"/>
                          </a:rPr>
                          <m:t>,</m:t>
                        </m:r>
                        <m:r>
                          <a:rPr lang="zh-CN" altLang="en-US" b="0" i="1" smtClean="0">
                            <a:solidFill>
                              <a:schemeClr val="tx1"/>
                            </a:solidFill>
                            <a:latin typeface="Cambria Math" panose="02040503050406030204" pitchFamily="18" charset="0"/>
                            <a:ea typeface="Cambria Math" panose="02040503050406030204" pitchFamily="18" charset="0"/>
                          </a:rPr>
                          <m:t>𝛽</m:t>
                        </m:r>
                      </m:sub>
                    </m:sSub>
                    <m:d>
                      <m:dPr>
                        <m:ctrlPr>
                          <a:rPr lang="en-US" altLang="zh-CN" i="1" smtClean="0">
                            <a:solidFill>
                              <a:schemeClr val="tx1"/>
                            </a:solidFill>
                            <a:latin typeface="Cambria Math" panose="02040503050406030204" pitchFamily="18" charset="0"/>
                            <a:ea typeface="Cambria Math" panose="02040503050406030204" pitchFamily="18" charset="0"/>
                          </a:rPr>
                        </m:ctrlPr>
                      </m:dPr>
                      <m:e>
                        <m:r>
                          <a:rPr lang="en-US" altLang="zh-CN" b="0" i="1" smtClean="0">
                            <a:solidFill>
                              <a:schemeClr val="tx1"/>
                            </a:solidFill>
                            <a:latin typeface="Cambria Math" panose="02040503050406030204" pitchFamily="18" charset="0"/>
                            <a:ea typeface="Cambria Math" panose="02040503050406030204" pitchFamily="18" charset="0"/>
                          </a:rPr>
                          <m:t>𝑞</m:t>
                        </m:r>
                      </m:e>
                    </m:d>
                  </m:oMath>
                </a14:m>
                <a:r>
                  <a:rPr lang="en-US" altLang="zh-CN" dirty="0">
                    <a:solidFill>
                      <a:schemeClr val="tx1"/>
                    </a:solidFill>
                    <a:latin typeface="+mn-lt"/>
                  </a:rPr>
                  <a:t> satisfying constraints 1) and 2) with </a:t>
                </a:r>
                <a14:m>
                  <m:oMath xmlns:m="http://schemas.openxmlformats.org/officeDocument/2006/math">
                    <m:r>
                      <a:rPr lang="en-US" altLang="zh-CN" b="0" i="1" smtClean="0">
                        <a:solidFill>
                          <a:schemeClr val="tx1"/>
                        </a:solidFill>
                        <a:latin typeface="Cambria Math" panose="02040503050406030204" pitchFamily="18" charset="0"/>
                      </a:rPr>
                      <m:t>𝑓</m:t>
                    </m:r>
                    <m:d>
                      <m:dPr>
                        <m:ctrlPr>
                          <a:rPr lang="en-US" altLang="zh-CN" b="0" i="1" smtClean="0">
                            <a:solidFill>
                              <a:schemeClr val="tx1"/>
                            </a:solidFill>
                            <a:latin typeface="Cambria Math" panose="02040503050406030204" pitchFamily="18" charset="0"/>
                          </a:rPr>
                        </m:ctrlPr>
                      </m:dPr>
                      <m:e>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𝐺</m:t>
                            </m:r>
                          </m:e>
                          <m:sup>
                            <m:r>
                              <a:rPr lang="en-US" altLang="zh-CN" b="0" i="1" smtClean="0">
                                <a:solidFill>
                                  <a:schemeClr val="tx1"/>
                                </a:solidFill>
                                <a:latin typeface="Cambria Math" panose="02040503050406030204" pitchFamily="18" charset="0"/>
                              </a:rPr>
                              <m:t>′</m:t>
                            </m:r>
                          </m:sup>
                        </m:sSup>
                      </m:e>
                    </m:d>
                    <m:r>
                      <a:rPr lang="en-US" altLang="zh-CN" i="1">
                        <a:solidFill>
                          <a:schemeClr val="tx1"/>
                        </a:solidFill>
                        <a:latin typeface="Cambria Math" panose="02040503050406030204" pitchFamily="18" charset="0"/>
                      </a:rPr>
                      <m:t>&gt;</m:t>
                    </m:r>
                    <m:r>
                      <a:rPr lang="en-US" altLang="zh-CN" i="1">
                        <a:solidFill>
                          <a:schemeClr val="tx1"/>
                        </a:solidFill>
                        <a:latin typeface="Cambria Math" panose="02040503050406030204" pitchFamily="18" charset="0"/>
                      </a:rPr>
                      <m:t>𝑓</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ℛ</m:t>
                    </m:r>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mn-lt"/>
                  </a:rPr>
                  <a:t>. In addition, there exists no other </a:t>
                </a:r>
                <a:r>
                  <a:rPr lang="en-US" altLang="zh-CN" dirty="0" err="1">
                    <a:solidFill>
                      <a:schemeClr val="tx1"/>
                    </a:solidFill>
                    <a:latin typeface="+mn-lt"/>
                  </a:rPr>
                  <a:t>supergraph</a:t>
                </a:r>
                <a:r>
                  <a:rPr lang="en-US" altLang="zh-CN" dirty="0">
                    <a:solidFill>
                      <a:schemeClr val="tx1"/>
                    </a:solidFill>
                    <a:latin typeface="+mn-lt"/>
                  </a:rPr>
                  <a:t>  </a:t>
                </a:r>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𝐺</m:t>
                        </m:r>
                      </m:e>
                      <m:sup>
                        <m:r>
                          <a:rPr lang="en-US" altLang="zh-CN" b="0" i="1" smtClean="0">
                            <a:solidFill>
                              <a:schemeClr val="tx1"/>
                            </a:solidFill>
                            <a:latin typeface="Cambria Math" panose="02040503050406030204" pitchFamily="18" charset="0"/>
                          </a:rPr>
                          <m:t>′′</m:t>
                        </m:r>
                      </m:sup>
                    </m:sSup>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ℛ</m:t>
                    </m:r>
                    <m:r>
                      <a:rPr lang="en-US" altLang="zh-CN" b="0" i="1" smtClean="0">
                        <a:solidFill>
                          <a:schemeClr val="tx1"/>
                        </a:solidFill>
                        <a:latin typeface="Cambria Math" panose="02040503050406030204" pitchFamily="18" charset="0"/>
                        <a:ea typeface="Cambria Math" panose="02040503050406030204" pitchFamily="18" charset="0"/>
                      </a:rPr>
                      <m:t> </m:t>
                    </m:r>
                  </m:oMath>
                </a14:m>
                <a:r>
                  <a:rPr lang="en-US" altLang="zh-CN" dirty="0">
                    <a:solidFill>
                      <a:schemeClr val="tx1"/>
                    </a:solidFill>
                    <a:latin typeface="+mn-lt"/>
                  </a:rPr>
                  <a:t>satisfying constraints 1) and 2) with</a:t>
                </a:r>
                <a14:m>
                  <m:oMath xmlns:m="http://schemas.openxmlformats.org/officeDocument/2006/math">
                    <m:r>
                      <a:rPr lang="en-US" altLang="zh-CN" b="0" i="1" smtClean="0">
                        <a:solidFill>
                          <a:schemeClr val="tx1"/>
                        </a:solidFill>
                        <a:latin typeface="Cambria Math" panose="02040503050406030204" pitchFamily="18" charset="0"/>
                      </a:rPr>
                      <m:t>𝑓</m:t>
                    </m:r>
                    <m:d>
                      <m:dPr>
                        <m:ctrlPr>
                          <a:rPr lang="en-US" altLang="zh-CN" b="0" i="1" smtClean="0">
                            <a:solidFill>
                              <a:schemeClr val="tx1"/>
                            </a:solidFill>
                            <a:latin typeface="Cambria Math" panose="02040503050406030204" pitchFamily="18" charset="0"/>
                          </a:rPr>
                        </m:ctrlPr>
                      </m:dPr>
                      <m:e>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𝐺</m:t>
                            </m:r>
                          </m:e>
                          <m:sup>
                            <m:r>
                              <a:rPr lang="en-US" altLang="zh-CN" b="0" i="1" smtClean="0">
                                <a:solidFill>
                                  <a:schemeClr val="tx1"/>
                                </a:solidFill>
                                <a:latin typeface="Cambria Math" panose="02040503050406030204" pitchFamily="18" charset="0"/>
                              </a:rPr>
                              <m:t>′′</m:t>
                            </m:r>
                          </m:sup>
                        </m:sSup>
                      </m:e>
                    </m:d>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ℛ</m:t>
                    </m:r>
                  </m:oMath>
                </a14:m>
                <a:r>
                  <a:rPr lang="en-US" altLang="zh-CN" dirty="0">
                    <a:solidFill>
                      <a:schemeClr val="tx1"/>
                    </a:solidFill>
                    <a:latin typeface="+mn-lt"/>
                  </a:rPr>
                  <a:t>).</a:t>
                </a:r>
                <a:endParaRPr lang="zh-CN" altLang="en-US" dirty="0">
                  <a:solidFill>
                    <a:schemeClr val="tx1"/>
                  </a:solidFill>
                  <a:latin typeface="+mn-lt"/>
                </a:endParaRPr>
              </a:p>
            </p:txBody>
          </p:sp>
        </mc:Choice>
        <mc:Fallback xmlns="">
          <p:sp>
            <p:nvSpPr>
              <p:cNvPr id="3" name="矩形 2">
                <a:extLst>
                  <a:ext uri="{FF2B5EF4-FFF2-40B4-BE49-F238E27FC236}">
                    <a16:creationId xmlns:a16="http://schemas.microsoft.com/office/drawing/2014/main" id="{6A6B5170-2D06-4B14-A3B7-DD67EDEEEED0}"/>
                  </a:ext>
                </a:extLst>
              </p:cNvPr>
              <p:cNvSpPr>
                <a:spLocks noRot="1" noChangeAspect="1" noMove="1" noResize="1" noEditPoints="1" noAdjustHandles="1" noChangeArrowheads="1" noChangeShapeType="1" noTextEdit="1"/>
              </p:cNvSpPr>
              <p:nvPr/>
            </p:nvSpPr>
            <p:spPr>
              <a:xfrm>
                <a:off x="256221" y="963438"/>
                <a:ext cx="4896046" cy="3897157"/>
              </a:xfrm>
              <a:prstGeom prst="rect">
                <a:avLst/>
              </a:prstGeom>
              <a:blipFill>
                <a:blip r:embed="rId6"/>
                <a:stretch>
                  <a:fillRect l="-623" t="-469" b="-782"/>
                </a:stretch>
              </a:blipFill>
            </p:spPr>
            <p:txBody>
              <a:bodyPr/>
              <a:lstStyle/>
              <a:p>
                <a:r>
                  <a:rPr lang="zh-CN" altLang="en-US">
                    <a:noFill/>
                  </a:rPr>
                  <a:t> </a:t>
                </a:r>
              </a:p>
            </p:txBody>
          </p:sp>
        </mc:Fallback>
      </mc:AlternateContent>
      <p:grpSp>
        <p:nvGrpSpPr>
          <p:cNvPr id="515" name="组合 514">
            <a:extLst>
              <a:ext uri="{FF2B5EF4-FFF2-40B4-BE49-F238E27FC236}">
                <a16:creationId xmlns:a16="http://schemas.microsoft.com/office/drawing/2014/main" id="{5C46AC23-AC7E-4169-AB9D-70B8D22E5CC6}"/>
              </a:ext>
            </a:extLst>
          </p:cNvPr>
          <p:cNvGrpSpPr/>
          <p:nvPr/>
        </p:nvGrpSpPr>
        <p:grpSpPr>
          <a:xfrm>
            <a:off x="4876800" y="1405799"/>
            <a:ext cx="4267200" cy="2224933"/>
            <a:chOff x="1312336" y="720928"/>
            <a:chExt cx="8169812" cy="4714704"/>
          </a:xfrm>
        </p:grpSpPr>
        <p:pic>
          <p:nvPicPr>
            <p:cNvPr id="516" name="图形 515">
              <a:extLst>
                <a:ext uri="{FF2B5EF4-FFF2-40B4-BE49-F238E27FC236}">
                  <a16:creationId xmlns:a16="http://schemas.microsoft.com/office/drawing/2014/main" id="{75207D6E-9A40-4E86-9334-DB50B379C5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08580" y="1246975"/>
              <a:ext cx="699796" cy="699796"/>
            </a:xfrm>
            <a:prstGeom prst="rect">
              <a:avLst/>
            </a:prstGeom>
          </p:spPr>
        </p:pic>
        <p:sp>
          <p:nvSpPr>
            <p:cNvPr id="517" name="椭圆 516">
              <a:extLst>
                <a:ext uri="{FF2B5EF4-FFF2-40B4-BE49-F238E27FC236}">
                  <a16:creationId xmlns:a16="http://schemas.microsoft.com/office/drawing/2014/main" id="{974E4423-2348-4D9D-9E74-3FB6201EA6DF}"/>
                </a:ext>
              </a:extLst>
            </p:cNvPr>
            <p:cNvSpPr/>
            <p:nvPr/>
          </p:nvSpPr>
          <p:spPr>
            <a:xfrm>
              <a:off x="4661912" y="1780352"/>
              <a:ext cx="135735" cy="142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518" name="直接连接符 517">
              <a:extLst>
                <a:ext uri="{FF2B5EF4-FFF2-40B4-BE49-F238E27FC236}">
                  <a16:creationId xmlns:a16="http://schemas.microsoft.com/office/drawing/2014/main" id="{782C2B1F-0849-4666-8080-10C18B5EDA22}"/>
                </a:ext>
              </a:extLst>
            </p:cNvPr>
            <p:cNvCxnSpPr>
              <a:cxnSpLocks/>
              <a:stCxn id="559" idx="0"/>
              <a:endCxn id="553" idx="4"/>
            </p:cNvCxnSpPr>
            <p:nvPr/>
          </p:nvCxnSpPr>
          <p:spPr>
            <a:xfrm flipV="1">
              <a:off x="1904679" y="2076477"/>
              <a:ext cx="1700666" cy="1939272"/>
            </a:xfrm>
            <a:prstGeom prst="line">
              <a:avLst/>
            </a:prstGeom>
            <a:ln w="22225">
              <a:solidFill>
                <a:srgbClr val="9C5270">
                  <a:alpha val="80000"/>
                </a:srgbClr>
              </a:solidFill>
            </a:ln>
          </p:spPr>
          <p:style>
            <a:lnRef idx="1">
              <a:schemeClr val="dk1"/>
            </a:lnRef>
            <a:fillRef idx="0">
              <a:schemeClr val="dk1"/>
            </a:fillRef>
            <a:effectRef idx="0">
              <a:schemeClr val="dk1"/>
            </a:effectRef>
            <a:fontRef idx="minor">
              <a:schemeClr val="tx1"/>
            </a:fontRef>
          </p:style>
        </p:cxnSp>
        <p:cxnSp>
          <p:nvCxnSpPr>
            <p:cNvPr id="519" name="直接连接符 518">
              <a:extLst>
                <a:ext uri="{FF2B5EF4-FFF2-40B4-BE49-F238E27FC236}">
                  <a16:creationId xmlns:a16="http://schemas.microsoft.com/office/drawing/2014/main" id="{DD348E11-0B77-43A1-9F71-3D5CC5C41EFF}"/>
                </a:ext>
              </a:extLst>
            </p:cNvPr>
            <p:cNvCxnSpPr>
              <a:cxnSpLocks/>
              <a:stCxn id="558" idx="0"/>
              <a:endCxn id="560" idx="4"/>
            </p:cNvCxnSpPr>
            <p:nvPr/>
          </p:nvCxnSpPr>
          <p:spPr>
            <a:xfrm flipH="1" flipV="1">
              <a:off x="5751557" y="2077819"/>
              <a:ext cx="587618" cy="1938994"/>
            </a:xfrm>
            <a:prstGeom prst="line">
              <a:avLst/>
            </a:prstGeom>
            <a:ln w="22225">
              <a:solidFill>
                <a:srgbClr val="9C5270">
                  <a:alpha val="80000"/>
                </a:srgbClr>
              </a:solidFill>
            </a:ln>
          </p:spPr>
          <p:style>
            <a:lnRef idx="1">
              <a:schemeClr val="dk1"/>
            </a:lnRef>
            <a:fillRef idx="0">
              <a:schemeClr val="dk1"/>
            </a:fillRef>
            <a:effectRef idx="0">
              <a:schemeClr val="dk1"/>
            </a:effectRef>
            <a:fontRef idx="minor">
              <a:schemeClr val="tx1"/>
            </a:fontRef>
          </p:style>
        </p:cxnSp>
        <p:cxnSp>
          <p:nvCxnSpPr>
            <p:cNvPr id="520" name="直接连接符 519">
              <a:extLst>
                <a:ext uri="{FF2B5EF4-FFF2-40B4-BE49-F238E27FC236}">
                  <a16:creationId xmlns:a16="http://schemas.microsoft.com/office/drawing/2014/main" id="{806C7048-6E95-4830-B1E2-F140252CA619}"/>
                </a:ext>
              </a:extLst>
            </p:cNvPr>
            <p:cNvCxnSpPr>
              <a:cxnSpLocks/>
              <a:stCxn id="557" idx="0"/>
              <a:endCxn id="560" idx="4"/>
            </p:cNvCxnSpPr>
            <p:nvPr/>
          </p:nvCxnSpPr>
          <p:spPr>
            <a:xfrm flipV="1">
              <a:off x="5208420" y="2077819"/>
              <a:ext cx="543137" cy="1937930"/>
            </a:xfrm>
            <a:prstGeom prst="line">
              <a:avLst/>
            </a:prstGeom>
            <a:ln w="22225">
              <a:solidFill>
                <a:srgbClr val="9C5270">
                  <a:alpha val="80000"/>
                </a:srgbClr>
              </a:solidFill>
            </a:ln>
          </p:spPr>
          <p:style>
            <a:lnRef idx="1">
              <a:schemeClr val="dk1"/>
            </a:lnRef>
            <a:fillRef idx="0">
              <a:schemeClr val="dk1"/>
            </a:fillRef>
            <a:effectRef idx="0">
              <a:schemeClr val="dk1"/>
            </a:effectRef>
            <a:fontRef idx="minor">
              <a:schemeClr val="tx1"/>
            </a:fontRef>
          </p:style>
        </p:cxnSp>
        <p:cxnSp>
          <p:nvCxnSpPr>
            <p:cNvPr id="521" name="直接连接符 520">
              <a:extLst>
                <a:ext uri="{FF2B5EF4-FFF2-40B4-BE49-F238E27FC236}">
                  <a16:creationId xmlns:a16="http://schemas.microsoft.com/office/drawing/2014/main" id="{CFE71B11-25BB-4E2A-A4D9-FBE4240A8D5D}"/>
                </a:ext>
              </a:extLst>
            </p:cNvPr>
            <p:cNvCxnSpPr>
              <a:cxnSpLocks/>
              <a:stCxn id="559" idx="0"/>
              <a:endCxn id="552" idx="4"/>
            </p:cNvCxnSpPr>
            <p:nvPr/>
          </p:nvCxnSpPr>
          <p:spPr>
            <a:xfrm flipV="1">
              <a:off x="1904679" y="2078619"/>
              <a:ext cx="649770" cy="1937130"/>
            </a:xfrm>
            <a:prstGeom prst="line">
              <a:avLst/>
            </a:prstGeom>
            <a:ln w="22225">
              <a:solidFill>
                <a:srgbClr val="9C5270">
                  <a:alpha val="80000"/>
                </a:srgbClr>
              </a:solidFill>
            </a:ln>
          </p:spPr>
          <p:style>
            <a:lnRef idx="1">
              <a:schemeClr val="dk1"/>
            </a:lnRef>
            <a:fillRef idx="0">
              <a:schemeClr val="dk1"/>
            </a:fillRef>
            <a:effectRef idx="0">
              <a:schemeClr val="dk1"/>
            </a:effectRef>
            <a:fontRef idx="minor">
              <a:schemeClr val="tx1"/>
            </a:fontRef>
          </p:style>
        </p:cxnSp>
        <p:pic>
          <p:nvPicPr>
            <p:cNvPr id="522" name="图形 521">
              <a:extLst>
                <a:ext uri="{FF2B5EF4-FFF2-40B4-BE49-F238E27FC236}">
                  <a16:creationId xmlns:a16="http://schemas.microsoft.com/office/drawing/2014/main" id="{1BF87C01-EA97-4C50-B4F2-50EE91B6E0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8076" y="4132458"/>
              <a:ext cx="795526" cy="795526"/>
            </a:xfrm>
            <a:prstGeom prst="rect">
              <a:avLst/>
            </a:prstGeom>
          </p:spPr>
        </p:pic>
        <p:pic>
          <p:nvPicPr>
            <p:cNvPr id="523" name="图形 522">
              <a:extLst>
                <a:ext uri="{FF2B5EF4-FFF2-40B4-BE49-F238E27FC236}">
                  <a16:creationId xmlns:a16="http://schemas.microsoft.com/office/drawing/2014/main" id="{741AEE28-402E-4BA6-AA1B-BB964BDC85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6527" y="4132458"/>
              <a:ext cx="795526" cy="795526"/>
            </a:xfrm>
            <a:prstGeom prst="rect">
              <a:avLst/>
            </a:prstGeom>
          </p:spPr>
        </p:pic>
        <p:pic>
          <p:nvPicPr>
            <p:cNvPr id="524" name="图形 523">
              <a:extLst>
                <a:ext uri="{FF2B5EF4-FFF2-40B4-BE49-F238E27FC236}">
                  <a16:creationId xmlns:a16="http://schemas.microsoft.com/office/drawing/2014/main" id="{B105958F-E787-4237-B009-605AC8AEC5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2716" y="4132458"/>
              <a:ext cx="795526" cy="795526"/>
            </a:xfrm>
            <a:prstGeom prst="rect">
              <a:avLst/>
            </a:prstGeom>
          </p:spPr>
        </p:pic>
        <p:pic>
          <p:nvPicPr>
            <p:cNvPr id="525" name="图形 524">
              <a:extLst>
                <a:ext uri="{FF2B5EF4-FFF2-40B4-BE49-F238E27FC236}">
                  <a16:creationId xmlns:a16="http://schemas.microsoft.com/office/drawing/2014/main" id="{5CDE0C80-7FF6-4347-991F-2DC27C13A4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91717" y="4124838"/>
              <a:ext cx="795526" cy="795526"/>
            </a:xfrm>
            <a:prstGeom prst="rect">
              <a:avLst/>
            </a:prstGeom>
          </p:spPr>
        </p:pic>
        <p:pic>
          <p:nvPicPr>
            <p:cNvPr id="526" name="图形 525">
              <a:extLst>
                <a:ext uri="{FF2B5EF4-FFF2-40B4-BE49-F238E27FC236}">
                  <a16:creationId xmlns:a16="http://schemas.microsoft.com/office/drawing/2014/main" id="{F7194C9E-8E3E-4313-A9C0-D06E336E7D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25816" y="4132458"/>
              <a:ext cx="795526" cy="795526"/>
            </a:xfrm>
            <a:prstGeom prst="rect">
              <a:avLst/>
            </a:prstGeom>
          </p:spPr>
        </p:pic>
        <p:cxnSp>
          <p:nvCxnSpPr>
            <p:cNvPr id="527" name="直接连接符 526">
              <a:extLst>
                <a:ext uri="{FF2B5EF4-FFF2-40B4-BE49-F238E27FC236}">
                  <a16:creationId xmlns:a16="http://schemas.microsoft.com/office/drawing/2014/main" id="{CF4E2EBF-7585-4C10-BF59-8DA621A9F5A0}"/>
                </a:ext>
              </a:extLst>
            </p:cNvPr>
            <p:cNvCxnSpPr>
              <a:cxnSpLocks/>
              <a:stCxn id="558" idx="0"/>
              <a:endCxn id="553" idx="4"/>
            </p:cNvCxnSpPr>
            <p:nvPr/>
          </p:nvCxnSpPr>
          <p:spPr>
            <a:xfrm flipH="1" flipV="1">
              <a:off x="3605345" y="2076477"/>
              <a:ext cx="2733830" cy="194033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528" name="直接连接符 527">
              <a:extLst>
                <a:ext uri="{FF2B5EF4-FFF2-40B4-BE49-F238E27FC236}">
                  <a16:creationId xmlns:a16="http://schemas.microsoft.com/office/drawing/2014/main" id="{9A32397D-E4FA-44E6-8EB2-21671C5DF4BB}"/>
                </a:ext>
              </a:extLst>
            </p:cNvPr>
            <p:cNvCxnSpPr>
              <a:cxnSpLocks/>
              <a:stCxn id="555" idx="0"/>
              <a:endCxn id="553" idx="4"/>
            </p:cNvCxnSpPr>
            <p:nvPr/>
          </p:nvCxnSpPr>
          <p:spPr>
            <a:xfrm flipV="1">
              <a:off x="2993900" y="2076477"/>
              <a:ext cx="611445" cy="1939272"/>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529" name="直接连接符 528">
              <a:extLst>
                <a:ext uri="{FF2B5EF4-FFF2-40B4-BE49-F238E27FC236}">
                  <a16:creationId xmlns:a16="http://schemas.microsoft.com/office/drawing/2014/main" id="{F2ED8CA5-17F3-42F8-8610-656D9EB230CB}"/>
                </a:ext>
              </a:extLst>
            </p:cNvPr>
            <p:cNvCxnSpPr>
              <a:cxnSpLocks/>
              <a:stCxn id="555" idx="0"/>
              <a:endCxn id="552" idx="4"/>
            </p:cNvCxnSpPr>
            <p:nvPr/>
          </p:nvCxnSpPr>
          <p:spPr>
            <a:xfrm flipH="1" flipV="1">
              <a:off x="2554449" y="2078619"/>
              <a:ext cx="439451" cy="1937130"/>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530" name="直接连接符 529">
              <a:extLst>
                <a:ext uri="{FF2B5EF4-FFF2-40B4-BE49-F238E27FC236}">
                  <a16:creationId xmlns:a16="http://schemas.microsoft.com/office/drawing/2014/main" id="{2EE24A40-EE33-4947-9130-237CC788132A}"/>
                </a:ext>
              </a:extLst>
            </p:cNvPr>
            <p:cNvCxnSpPr>
              <a:cxnSpLocks/>
              <a:stCxn id="556" idx="0"/>
              <a:endCxn id="553" idx="4"/>
            </p:cNvCxnSpPr>
            <p:nvPr/>
          </p:nvCxnSpPr>
          <p:spPr>
            <a:xfrm flipH="1" flipV="1">
              <a:off x="3605345" y="2076477"/>
              <a:ext cx="526295" cy="1941313"/>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531" name="文本框 530">
              <a:extLst>
                <a:ext uri="{FF2B5EF4-FFF2-40B4-BE49-F238E27FC236}">
                  <a16:creationId xmlns:a16="http://schemas.microsoft.com/office/drawing/2014/main" id="{E360E853-7BC2-45A1-B335-8CCFDACF7B03}"/>
                </a:ext>
              </a:extLst>
            </p:cNvPr>
            <p:cNvSpPr txBox="1"/>
            <p:nvPr/>
          </p:nvSpPr>
          <p:spPr>
            <a:xfrm>
              <a:off x="5171377" y="722151"/>
              <a:ext cx="1167797" cy="586970"/>
            </a:xfrm>
            <a:prstGeom prst="rect">
              <a:avLst/>
            </a:prstGeom>
            <a:noFill/>
            <a:ln>
              <a:noFill/>
            </a:ln>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Taylor</a:t>
              </a:r>
              <a:endParaRPr lang="zh-CN" altLang="en-US" sz="1200" dirty="0">
                <a:latin typeface="Times New Roman" panose="02020603050405020304" pitchFamily="18" charset="0"/>
                <a:cs typeface="Times New Roman" panose="02020603050405020304" pitchFamily="18" charset="0"/>
              </a:endParaRPr>
            </a:p>
          </p:txBody>
        </p:sp>
        <p:sp>
          <p:nvSpPr>
            <p:cNvPr id="532" name="文本框 531">
              <a:extLst>
                <a:ext uri="{FF2B5EF4-FFF2-40B4-BE49-F238E27FC236}">
                  <a16:creationId xmlns:a16="http://schemas.microsoft.com/office/drawing/2014/main" id="{D859CABC-542E-483B-A3AF-90361EE761F2}"/>
                </a:ext>
              </a:extLst>
            </p:cNvPr>
            <p:cNvSpPr txBox="1"/>
            <p:nvPr/>
          </p:nvSpPr>
          <p:spPr>
            <a:xfrm>
              <a:off x="3085139" y="727211"/>
              <a:ext cx="1030974" cy="586970"/>
            </a:xfrm>
            <a:prstGeom prst="rect">
              <a:avLst/>
            </a:prstGeom>
            <a:noFill/>
            <a:ln>
              <a:noFill/>
            </a:ln>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Kane</a:t>
              </a:r>
            </a:p>
          </p:txBody>
        </p:sp>
        <p:sp>
          <p:nvSpPr>
            <p:cNvPr id="533" name="文本框 532">
              <a:extLst>
                <a:ext uri="{FF2B5EF4-FFF2-40B4-BE49-F238E27FC236}">
                  <a16:creationId xmlns:a16="http://schemas.microsoft.com/office/drawing/2014/main" id="{FDDA6D8A-6B6F-49B8-9E00-99762D38B6EA}"/>
                </a:ext>
              </a:extLst>
            </p:cNvPr>
            <p:cNvSpPr txBox="1"/>
            <p:nvPr/>
          </p:nvSpPr>
          <p:spPr>
            <a:xfrm>
              <a:off x="4310135" y="727211"/>
              <a:ext cx="1083923" cy="586970"/>
            </a:xfrm>
            <a:prstGeom prst="rect">
              <a:avLst/>
            </a:prstGeom>
            <a:noFill/>
            <a:ln>
              <a:noFill/>
            </a:ln>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Eric</a:t>
              </a:r>
              <a:endParaRPr lang="zh-CN" altLang="en-US" sz="1200" dirty="0">
                <a:latin typeface="Times New Roman" panose="02020603050405020304" pitchFamily="18" charset="0"/>
                <a:cs typeface="Times New Roman" panose="02020603050405020304" pitchFamily="18" charset="0"/>
              </a:endParaRPr>
            </a:p>
          </p:txBody>
        </p:sp>
        <p:cxnSp>
          <p:nvCxnSpPr>
            <p:cNvPr id="534" name="直接连接符 533">
              <a:extLst>
                <a:ext uri="{FF2B5EF4-FFF2-40B4-BE49-F238E27FC236}">
                  <a16:creationId xmlns:a16="http://schemas.microsoft.com/office/drawing/2014/main" id="{D30AC962-2156-473F-AB2D-8700ADEA09DA}"/>
                </a:ext>
              </a:extLst>
            </p:cNvPr>
            <p:cNvCxnSpPr>
              <a:cxnSpLocks/>
              <a:stCxn id="558" idx="0"/>
              <a:endCxn id="554" idx="4"/>
            </p:cNvCxnSpPr>
            <p:nvPr/>
          </p:nvCxnSpPr>
          <p:spPr>
            <a:xfrm flipH="1" flipV="1">
              <a:off x="4649572" y="2080336"/>
              <a:ext cx="1689603" cy="1936477"/>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535" name="直接连接符 534">
              <a:extLst>
                <a:ext uri="{FF2B5EF4-FFF2-40B4-BE49-F238E27FC236}">
                  <a16:creationId xmlns:a16="http://schemas.microsoft.com/office/drawing/2014/main" id="{9188ED35-9E9B-4E68-A0AF-FA24D58923F6}"/>
                </a:ext>
              </a:extLst>
            </p:cNvPr>
            <p:cNvCxnSpPr>
              <a:cxnSpLocks/>
              <a:stCxn id="557" idx="0"/>
              <a:endCxn id="554" idx="4"/>
            </p:cNvCxnSpPr>
            <p:nvPr/>
          </p:nvCxnSpPr>
          <p:spPr>
            <a:xfrm flipH="1" flipV="1">
              <a:off x="4649572" y="2080336"/>
              <a:ext cx="558848" cy="1935413"/>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536" name="文本框 535">
              <a:extLst>
                <a:ext uri="{FF2B5EF4-FFF2-40B4-BE49-F238E27FC236}">
                  <a16:creationId xmlns:a16="http://schemas.microsoft.com/office/drawing/2014/main" id="{4C4CFF69-316C-4858-BC4F-DB4D84702E9D}"/>
                </a:ext>
              </a:extLst>
            </p:cNvPr>
            <p:cNvSpPr txBox="1"/>
            <p:nvPr/>
          </p:nvSpPr>
          <p:spPr>
            <a:xfrm>
              <a:off x="1989439" y="720928"/>
              <a:ext cx="1147025" cy="586970"/>
            </a:xfrm>
            <a:prstGeom prst="rect">
              <a:avLst/>
            </a:prstGeom>
            <a:noFill/>
            <a:ln>
              <a:noFill/>
            </a:ln>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Andy</a:t>
              </a:r>
              <a:endParaRPr lang="zh-CN" altLang="en-US" sz="1200" dirty="0">
                <a:latin typeface="Times New Roman" panose="02020603050405020304" pitchFamily="18" charset="0"/>
                <a:cs typeface="Times New Roman" panose="02020603050405020304" pitchFamily="18" charset="0"/>
              </a:endParaRPr>
            </a:p>
          </p:txBody>
        </p:sp>
        <p:sp>
          <p:nvSpPr>
            <p:cNvPr id="537" name="文本框 536">
              <a:extLst>
                <a:ext uri="{FF2B5EF4-FFF2-40B4-BE49-F238E27FC236}">
                  <a16:creationId xmlns:a16="http://schemas.microsoft.com/office/drawing/2014/main" id="{88AC79A6-A250-4B66-A346-B22E2D4B1F94}"/>
                </a:ext>
              </a:extLst>
            </p:cNvPr>
            <p:cNvSpPr txBox="1"/>
            <p:nvPr/>
          </p:nvSpPr>
          <p:spPr>
            <a:xfrm>
              <a:off x="2359482" y="2678176"/>
              <a:ext cx="482579" cy="586970"/>
            </a:xfrm>
            <a:prstGeom prst="rect">
              <a:avLst/>
            </a:prstGeom>
            <a:noFill/>
          </p:spPr>
          <p:txBody>
            <a:bodyPr wrap="none" rtlCol="0">
              <a:spAutoFit/>
            </a:bodyPr>
            <a:lstStyle/>
            <a:p>
              <a:r>
                <a:rPr lang="en-US" altLang="zh-CN" sz="1200" dirty="0">
                  <a:solidFill>
                    <a:srgbClr val="153B71"/>
                  </a:solidFill>
                  <a:latin typeface="Times New Roman" panose="02020603050405020304" pitchFamily="18" charset="0"/>
                  <a:cs typeface="Times New Roman" panose="02020603050405020304" pitchFamily="18" charset="0"/>
                </a:rPr>
                <a:t>4</a:t>
              </a:r>
              <a:endParaRPr lang="zh-CN" altLang="en-US" sz="1200" dirty="0">
                <a:solidFill>
                  <a:srgbClr val="153B71"/>
                </a:solidFill>
                <a:latin typeface="Times New Roman" panose="02020603050405020304" pitchFamily="18" charset="0"/>
                <a:cs typeface="Times New Roman" panose="02020603050405020304" pitchFamily="18" charset="0"/>
              </a:endParaRPr>
            </a:p>
          </p:txBody>
        </p:sp>
        <p:sp>
          <p:nvSpPr>
            <p:cNvPr id="538" name="文本框 537">
              <a:extLst>
                <a:ext uri="{FF2B5EF4-FFF2-40B4-BE49-F238E27FC236}">
                  <a16:creationId xmlns:a16="http://schemas.microsoft.com/office/drawing/2014/main" id="{2C534A9E-AAA4-4A47-A7C6-E5B6A950EC7F}"/>
                </a:ext>
              </a:extLst>
            </p:cNvPr>
            <p:cNvSpPr txBox="1"/>
            <p:nvPr/>
          </p:nvSpPr>
          <p:spPr>
            <a:xfrm>
              <a:off x="5133309" y="2777177"/>
              <a:ext cx="340159" cy="586970"/>
            </a:xfrm>
            <a:prstGeom prst="rect">
              <a:avLst/>
            </a:prstGeom>
            <a:noFill/>
          </p:spPr>
          <p:txBody>
            <a:bodyPr wrap="square" rtlCol="0">
              <a:spAutoFit/>
            </a:bodyPr>
            <a:lstStyle/>
            <a:p>
              <a:r>
                <a:rPr lang="en-US" altLang="zh-CN" sz="1200" dirty="0">
                  <a:solidFill>
                    <a:srgbClr val="153B71"/>
                  </a:solidFill>
                  <a:latin typeface="Times New Roman" panose="02020603050405020304" pitchFamily="18" charset="0"/>
                  <a:cs typeface="Times New Roman" panose="02020603050405020304" pitchFamily="18" charset="0"/>
                </a:rPr>
                <a:t>4</a:t>
              </a:r>
              <a:endParaRPr lang="zh-CN" altLang="en-US" sz="1200" dirty="0">
                <a:solidFill>
                  <a:srgbClr val="153B71"/>
                </a:solidFill>
                <a:latin typeface="Times New Roman" panose="02020603050405020304" pitchFamily="18" charset="0"/>
                <a:cs typeface="Times New Roman" panose="02020603050405020304" pitchFamily="18" charset="0"/>
              </a:endParaRPr>
            </a:p>
          </p:txBody>
        </p:sp>
        <p:cxnSp>
          <p:nvCxnSpPr>
            <p:cNvPr id="539" name="直接连接符 538">
              <a:extLst>
                <a:ext uri="{FF2B5EF4-FFF2-40B4-BE49-F238E27FC236}">
                  <a16:creationId xmlns:a16="http://schemas.microsoft.com/office/drawing/2014/main" id="{B8F36F3E-CAFC-4A41-BBB6-B37B5A0067E0}"/>
                </a:ext>
              </a:extLst>
            </p:cNvPr>
            <p:cNvCxnSpPr>
              <a:cxnSpLocks/>
              <a:stCxn id="557" idx="0"/>
              <a:endCxn id="552" idx="4"/>
            </p:cNvCxnSpPr>
            <p:nvPr/>
          </p:nvCxnSpPr>
          <p:spPr>
            <a:xfrm flipH="1" flipV="1">
              <a:off x="2554449" y="2078619"/>
              <a:ext cx="2653971" cy="1937130"/>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540" name="文本框 539">
              <a:extLst>
                <a:ext uri="{FF2B5EF4-FFF2-40B4-BE49-F238E27FC236}">
                  <a16:creationId xmlns:a16="http://schemas.microsoft.com/office/drawing/2014/main" id="{828EB83E-5BD9-4DD0-B26A-16F7F8FD8659}"/>
                </a:ext>
              </a:extLst>
            </p:cNvPr>
            <p:cNvSpPr txBox="1"/>
            <p:nvPr/>
          </p:nvSpPr>
          <p:spPr>
            <a:xfrm>
              <a:off x="2817177" y="2737384"/>
              <a:ext cx="461606" cy="586970"/>
            </a:xfrm>
            <a:prstGeom prst="rect">
              <a:avLst/>
            </a:prstGeom>
            <a:noFill/>
          </p:spPr>
          <p:txBody>
            <a:bodyPr wrap="square" rtlCol="0">
              <a:spAutoFit/>
            </a:bodyPr>
            <a:lstStyle/>
            <a:p>
              <a:r>
                <a:rPr lang="en-US" altLang="zh-CN" sz="1200" dirty="0">
                  <a:solidFill>
                    <a:srgbClr val="9C5270"/>
                  </a:solidFill>
                  <a:latin typeface="Times New Roman" panose="02020603050405020304" pitchFamily="18" charset="0"/>
                  <a:cs typeface="Times New Roman" panose="02020603050405020304" pitchFamily="18" charset="0"/>
                </a:rPr>
                <a:t>2</a:t>
              </a:r>
              <a:endParaRPr lang="zh-CN" altLang="en-US" sz="1200" dirty="0">
                <a:solidFill>
                  <a:srgbClr val="9C5270"/>
                </a:solidFill>
                <a:latin typeface="Times New Roman" panose="02020603050405020304" pitchFamily="18" charset="0"/>
                <a:cs typeface="Times New Roman" panose="02020603050405020304" pitchFamily="18" charset="0"/>
              </a:endParaRPr>
            </a:p>
          </p:txBody>
        </p:sp>
        <p:sp>
          <p:nvSpPr>
            <p:cNvPr id="541" name="文本框 540">
              <a:extLst>
                <a:ext uri="{FF2B5EF4-FFF2-40B4-BE49-F238E27FC236}">
                  <a16:creationId xmlns:a16="http://schemas.microsoft.com/office/drawing/2014/main" id="{C0ACCD6A-58E0-4DBF-9A0F-F9C5E8BB3B9A}"/>
                </a:ext>
              </a:extLst>
            </p:cNvPr>
            <p:cNvSpPr txBox="1"/>
            <p:nvPr/>
          </p:nvSpPr>
          <p:spPr>
            <a:xfrm>
              <a:off x="3250855" y="3126048"/>
              <a:ext cx="425039" cy="586970"/>
            </a:xfrm>
            <a:prstGeom prst="rect">
              <a:avLst/>
            </a:prstGeom>
            <a:noFill/>
          </p:spPr>
          <p:txBody>
            <a:bodyPr wrap="square" rtlCol="0">
              <a:spAutoFit/>
            </a:bodyPr>
            <a:lstStyle/>
            <a:p>
              <a:r>
                <a:rPr lang="en-US" altLang="zh-CN" sz="1200" dirty="0">
                  <a:solidFill>
                    <a:srgbClr val="153B71"/>
                  </a:solidFill>
                  <a:latin typeface="Times New Roman" panose="02020603050405020304" pitchFamily="18" charset="0"/>
                  <a:cs typeface="Times New Roman" panose="02020603050405020304" pitchFamily="18" charset="0"/>
                </a:rPr>
                <a:t>4</a:t>
              </a:r>
              <a:endParaRPr lang="zh-CN" altLang="en-US" sz="1200" dirty="0">
                <a:solidFill>
                  <a:srgbClr val="153B71"/>
                </a:solidFill>
                <a:latin typeface="Times New Roman" panose="02020603050405020304" pitchFamily="18" charset="0"/>
                <a:cs typeface="Times New Roman" panose="02020603050405020304" pitchFamily="18" charset="0"/>
              </a:endParaRPr>
            </a:p>
          </p:txBody>
        </p:sp>
        <p:sp>
          <p:nvSpPr>
            <p:cNvPr id="542" name="文本框 541">
              <a:extLst>
                <a:ext uri="{FF2B5EF4-FFF2-40B4-BE49-F238E27FC236}">
                  <a16:creationId xmlns:a16="http://schemas.microsoft.com/office/drawing/2014/main" id="{91C85B48-3A9C-4831-AC08-6578930F4797}"/>
                </a:ext>
              </a:extLst>
            </p:cNvPr>
            <p:cNvSpPr txBox="1"/>
            <p:nvPr/>
          </p:nvSpPr>
          <p:spPr>
            <a:xfrm>
              <a:off x="3748118" y="2531685"/>
              <a:ext cx="300948" cy="586970"/>
            </a:xfrm>
            <a:prstGeom prst="rect">
              <a:avLst/>
            </a:prstGeom>
            <a:noFill/>
          </p:spPr>
          <p:txBody>
            <a:bodyPr wrap="square" rtlCol="0">
              <a:spAutoFit/>
            </a:bodyPr>
            <a:lstStyle/>
            <a:p>
              <a:r>
                <a:rPr lang="en-US" altLang="zh-CN" sz="1200" dirty="0">
                  <a:solidFill>
                    <a:srgbClr val="153B71"/>
                  </a:solidFill>
                  <a:latin typeface="Times New Roman" panose="02020603050405020304" pitchFamily="18" charset="0"/>
                  <a:cs typeface="Times New Roman" panose="02020603050405020304" pitchFamily="18" charset="0"/>
                </a:rPr>
                <a:t>5</a:t>
              </a:r>
              <a:endParaRPr lang="zh-CN" altLang="en-US" sz="1200" dirty="0">
                <a:solidFill>
                  <a:srgbClr val="153B71"/>
                </a:solidFill>
                <a:latin typeface="Times New Roman" panose="02020603050405020304" pitchFamily="18" charset="0"/>
                <a:cs typeface="Times New Roman" panose="02020603050405020304" pitchFamily="18" charset="0"/>
              </a:endParaRPr>
            </a:p>
          </p:txBody>
        </p:sp>
        <p:sp>
          <p:nvSpPr>
            <p:cNvPr id="543" name="文本框 542">
              <a:extLst>
                <a:ext uri="{FF2B5EF4-FFF2-40B4-BE49-F238E27FC236}">
                  <a16:creationId xmlns:a16="http://schemas.microsoft.com/office/drawing/2014/main" id="{6C6BC37C-A1CD-4127-AF44-AA709F5FF9A9}"/>
                </a:ext>
              </a:extLst>
            </p:cNvPr>
            <p:cNvSpPr txBox="1"/>
            <p:nvPr/>
          </p:nvSpPr>
          <p:spPr>
            <a:xfrm>
              <a:off x="4053516" y="2680282"/>
              <a:ext cx="482579" cy="586970"/>
            </a:xfrm>
            <a:prstGeom prst="rect">
              <a:avLst/>
            </a:prstGeom>
            <a:noFill/>
          </p:spPr>
          <p:txBody>
            <a:bodyPr wrap="none" rtlCol="0">
              <a:spAutoFit/>
            </a:bodyPr>
            <a:lstStyle/>
            <a:p>
              <a:r>
                <a:rPr lang="en-US" altLang="zh-CN" sz="1200" dirty="0">
                  <a:solidFill>
                    <a:srgbClr val="153B71"/>
                  </a:solidFill>
                  <a:latin typeface="Times New Roman" panose="02020603050405020304" pitchFamily="18" charset="0"/>
                  <a:cs typeface="Times New Roman" panose="02020603050405020304" pitchFamily="18" charset="0"/>
                </a:rPr>
                <a:t>4</a:t>
              </a:r>
              <a:endParaRPr lang="zh-CN" altLang="en-US" sz="1200" dirty="0">
                <a:solidFill>
                  <a:srgbClr val="153B71"/>
                </a:solidFill>
                <a:latin typeface="Times New Roman" panose="02020603050405020304" pitchFamily="18" charset="0"/>
                <a:cs typeface="Times New Roman" panose="02020603050405020304" pitchFamily="18" charset="0"/>
              </a:endParaRPr>
            </a:p>
          </p:txBody>
        </p:sp>
        <p:sp>
          <p:nvSpPr>
            <p:cNvPr id="544" name="文本框 543">
              <a:extLst>
                <a:ext uri="{FF2B5EF4-FFF2-40B4-BE49-F238E27FC236}">
                  <a16:creationId xmlns:a16="http://schemas.microsoft.com/office/drawing/2014/main" id="{4BD2BC55-9F4F-46BC-8348-CDB2D226316D}"/>
                </a:ext>
              </a:extLst>
            </p:cNvPr>
            <p:cNvSpPr txBox="1"/>
            <p:nvPr/>
          </p:nvSpPr>
          <p:spPr>
            <a:xfrm>
              <a:off x="4421041" y="2679651"/>
              <a:ext cx="482579" cy="586970"/>
            </a:xfrm>
            <a:prstGeom prst="rect">
              <a:avLst/>
            </a:prstGeom>
            <a:noFill/>
          </p:spPr>
          <p:txBody>
            <a:bodyPr wrap="none" rtlCol="0">
              <a:spAutoFit/>
            </a:bodyPr>
            <a:lstStyle/>
            <a:p>
              <a:r>
                <a:rPr lang="en-US" altLang="zh-CN" sz="1200" dirty="0">
                  <a:solidFill>
                    <a:srgbClr val="153B71"/>
                  </a:solidFill>
                  <a:latin typeface="Times New Roman" panose="02020603050405020304" pitchFamily="18" charset="0"/>
                  <a:cs typeface="Times New Roman" panose="02020603050405020304" pitchFamily="18" charset="0"/>
                </a:rPr>
                <a:t>4</a:t>
              </a:r>
              <a:endParaRPr lang="zh-CN" altLang="en-US" sz="1200" dirty="0">
                <a:solidFill>
                  <a:srgbClr val="153B71"/>
                </a:solidFill>
                <a:latin typeface="Times New Roman" panose="02020603050405020304" pitchFamily="18" charset="0"/>
                <a:cs typeface="Times New Roman" panose="02020603050405020304" pitchFamily="18" charset="0"/>
              </a:endParaRPr>
            </a:p>
          </p:txBody>
        </p:sp>
        <p:sp>
          <p:nvSpPr>
            <p:cNvPr id="545" name="文本框 544">
              <a:extLst>
                <a:ext uri="{FF2B5EF4-FFF2-40B4-BE49-F238E27FC236}">
                  <a16:creationId xmlns:a16="http://schemas.microsoft.com/office/drawing/2014/main" id="{F075256F-74AE-4302-B6AF-68DB507874C9}"/>
                </a:ext>
              </a:extLst>
            </p:cNvPr>
            <p:cNvSpPr txBox="1"/>
            <p:nvPr/>
          </p:nvSpPr>
          <p:spPr>
            <a:xfrm>
              <a:off x="4788841" y="2494799"/>
              <a:ext cx="207955" cy="586970"/>
            </a:xfrm>
            <a:prstGeom prst="rect">
              <a:avLst/>
            </a:prstGeom>
            <a:noFill/>
          </p:spPr>
          <p:txBody>
            <a:bodyPr wrap="square" rtlCol="0">
              <a:spAutoFit/>
            </a:bodyPr>
            <a:lstStyle/>
            <a:p>
              <a:r>
                <a:rPr lang="en-US" altLang="zh-CN" sz="1200" dirty="0">
                  <a:solidFill>
                    <a:srgbClr val="153B71"/>
                  </a:solidFill>
                  <a:latin typeface="Times New Roman" panose="02020603050405020304" pitchFamily="18" charset="0"/>
                  <a:cs typeface="Times New Roman" panose="02020603050405020304" pitchFamily="18" charset="0"/>
                </a:rPr>
                <a:t>5</a:t>
              </a:r>
              <a:endParaRPr lang="zh-CN" altLang="en-US" sz="1200" dirty="0">
                <a:solidFill>
                  <a:srgbClr val="153B71"/>
                </a:solidFill>
                <a:latin typeface="Times New Roman" panose="02020603050405020304" pitchFamily="18" charset="0"/>
                <a:cs typeface="Times New Roman" panose="02020603050405020304" pitchFamily="18" charset="0"/>
              </a:endParaRPr>
            </a:p>
          </p:txBody>
        </p:sp>
        <p:cxnSp>
          <p:nvCxnSpPr>
            <p:cNvPr id="546" name="直接连接符 545">
              <a:extLst>
                <a:ext uri="{FF2B5EF4-FFF2-40B4-BE49-F238E27FC236}">
                  <a16:creationId xmlns:a16="http://schemas.microsoft.com/office/drawing/2014/main" id="{8B995D6F-A978-4EE3-816B-8AF0E81AE697}"/>
                </a:ext>
              </a:extLst>
            </p:cNvPr>
            <p:cNvCxnSpPr>
              <a:cxnSpLocks/>
            </p:cNvCxnSpPr>
            <p:nvPr/>
          </p:nvCxnSpPr>
          <p:spPr>
            <a:xfrm flipH="1" flipV="1">
              <a:off x="2580178" y="2109677"/>
              <a:ext cx="1577191" cy="1909642"/>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547" name="文本框 546">
              <a:extLst>
                <a:ext uri="{FF2B5EF4-FFF2-40B4-BE49-F238E27FC236}">
                  <a16:creationId xmlns:a16="http://schemas.microsoft.com/office/drawing/2014/main" id="{46FA8F19-90E5-4DBC-9CE8-CB2817BDBD7A}"/>
                </a:ext>
              </a:extLst>
            </p:cNvPr>
            <p:cNvSpPr txBox="1"/>
            <p:nvPr/>
          </p:nvSpPr>
          <p:spPr>
            <a:xfrm>
              <a:off x="3410816" y="2759093"/>
              <a:ext cx="340159" cy="586970"/>
            </a:xfrm>
            <a:prstGeom prst="rect">
              <a:avLst/>
            </a:prstGeom>
            <a:noFill/>
          </p:spPr>
          <p:txBody>
            <a:bodyPr wrap="square" rtlCol="0">
              <a:spAutoFit/>
            </a:bodyPr>
            <a:lstStyle/>
            <a:p>
              <a:r>
                <a:rPr lang="en-US" altLang="zh-CN" sz="1200" dirty="0">
                  <a:solidFill>
                    <a:srgbClr val="153B71"/>
                  </a:solidFill>
                  <a:latin typeface="Times New Roman" panose="02020603050405020304" pitchFamily="18" charset="0"/>
                  <a:cs typeface="Times New Roman" panose="02020603050405020304" pitchFamily="18" charset="0"/>
                </a:rPr>
                <a:t>5</a:t>
              </a:r>
              <a:endParaRPr lang="zh-CN" altLang="en-US" sz="1200" dirty="0">
                <a:solidFill>
                  <a:srgbClr val="153B71"/>
                </a:solidFill>
                <a:latin typeface="Times New Roman" panose="02020603050405020304" pitchFamily="18" charset="0"/>
                <a:cs typeface="Times New Roman" panose="02020603050405020304" pitchFamily="18" charset="0"/>
              </a:endParaRPr>
            </a:p>
          </p:txBody>
        </p:sp>
        <p:sp>
          <p:nvSpPr>
            <p:cNvPr id="548" name="文本框 547">
              <a:extLst>
                <a:ext uri="{FF2B5EF4-FFF2-40B4-BE49-F238E27FC236}">
                  <a16:creationId xmlns:a16="http://schemas.microsoft.com/office/drawing/2014/main" id="{AC3FE499-6E73-489F-87E6-D6F6E9AA10DF}"/>
                </a:ext>
              </a:extLst>
            </p:cNvPr>
            <p:cNvSpPr txBox="1"/>
            <p:nvPr/>
          </p:nvSpPr>
          <p:spPr>
            <a:xfrm>
              <a:off x="5458071" y="2679820"/>
              <a:ext cx="349886" cy="586970"/>
            </a:xfrm>
            <a:prstGeom prst="rect">
              <a:avLst/>
            </a:prstGeom>
            <a:noFill/>
          </p:spPr>
          <p:txBody>
            <a:bodyPr wrap="square" rtlCol="0">
              <a:spAutoFit/>
            </a:bodyPr>
            <a:lstStyle/>
            <a:p>
              <a:r>
                <a:rPr lang="en-US" altLang="zh-CN" sz="1200" dirty="0">
                  <a:solidFill>
                    <a:srgbClr val="9C5270"/>
                  </a:solidFill>
                  <a:latin typeface="Times New Roman" panose="02020603050405020304" pitchFamily="18" charset="0"/>
                  <a:cs typeface="Times New Roman" panose="02020603050405020304" pitchFamily="18" charset="0"/>
                </a:rPr>
                <a:t>2</a:t>
              </a:r>
              <a:endParaRPr lang="zh-CN" altLang="en-US" sz="1200" dirty="0">
                <a:solidFill>
                  <a:srgbClr val="9C5270"/>
                </a:solidFill>
                <a:latin typeface="Times New Roman" panose="02020603050405020304" pitchFamily="18" charset="0"/>
                <a:cs typeface="Times New Roman" panose="02020603050405020304" pitchFamily="18" charset="0"/>
              </a:endParaRPr>
            </a:p>
          </p:txBody>
        </p:sp>
        <p:cxnSp>
          <p:nvCxnSpPr>
            <p:cNvPr id="549" name="直接连接符 548">
              <a:extLst>
                <a:ext uri="{FF2B5EF4-FFF2-40B4-BE49-F238E27FC236}">
                  <a16:creationId xmlns:a16="http://schemas.microsoft.com/office/drawing/2014/main" id="{44E3ADE9-0ACE-454C-AEC0-855193218F14}"/>
                </a:ext>
              </a:extLst>
            </p:cNvPr>
            <p:cNvCxnSpPr>
              <a:cxnSpLocks/>
              <a:stCxn id="556" idx="0"/>
              <a:endCxn id="554" idx="4"/>
            </p:cNvCxnSpPr>
            <p:nvPr/>
          </p:nvCxnSpPr>
          <p:spPr>
            <a:xfrm flipV="1">
              <a:off x="4131640" y="2080336"/>
              <a:ext cx="517932" cy="1937454"/>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550" name="文本框 549">
              <a:extLst>
                <a:ext uri="{FF2B5EF4-FFF2-40B4-BE49-F238E27FC236}">
                  <a16:creationId xmlns:a16="http://schemas.microsoft.com/office/drawing/2014/main" id="{82243BD0-64FE-49F7-AA26-DF91CC8E76F8}"/>
                </a:ext>
              </a:extLst>
            </p:cNvPr>
            <p:cNvSpPr txBox="1"/>
            <p:nvPr/>
          </p:nvSpPr>
          <p:spPr>
            <a:xfrm>
              <a:off x="5665475" y="2677190"/>
              <a:ext cx="340157" cy="586970"/>
            </a:xfrm>
            <a:prstGeom prst="rect">
              <a:avLst/>
            </a:prstGeom>
            <a:noFill/>
          </p:spPr>
          <p:txBody>
            <a:bodyPr wrap="square" rtlCol="0">
              <a:spAutoFit/>
            </a:bodyPr>
            <a:lstStyle/>
            <a:p>
              <a:r>
                <a:rPr lang="en-US" altLang="zh-CN" sz="1200" dirty="0">
                  <a:solidFill>
                    <a:srgbClr val="9C5270"/>
                  </a:solidFill>
                  <a:latin typeface="Times New Roman" panose="02020603050405020304" pitchFamily="18" charset="0"/>
                  <a:cs typeface="Times New Roman" panose="02020603050405020304" pitchFamily="18" charset="0"/>
                </a:rPr>
                <a:t>1</a:t>
              </a:r>
              <a:endParaRPr lang="zh-CN" altLang="en-US" sz="1200" dirty="0">
                <a:solidFill>
                  <a:srgbClr val="9C5270"/>
                </a:solidFill>
                <a:latin typeface="Times New Roman" panose="02020603050405020304" pitchFamily="18" charset="0"/>
                <a:cs typeface="Times New Roman" panose="02020603050405020304" pitchFamily="18" charset="0"/>
              </a:endParaRPr>
            </a:p>
          </p:txBody>
        </p:sp>
        <p:sp>
          <p:nvSpPr>
            <p:cNvPr id="551" name="文本框 550">
              <a:extLst>
                <a:ext uri="{FF2B5EF4-FFF2-40B4-BE49-F238E27FC236}">
                  <a16:creationId xmlns:a16="http://schemas.microsoft.com/office/drawing/2014/main" id="{6A52BEFA-90CF-419C-85ED-9E3AB67666D3}"/>
                </a:ext>
              </a:extLst>
            </p:cNvPr>
            <p:cNvSpPr txBox="1"/>
            <p:nvPr/>
          </p:nvSpPr>
          <p:spPr>
            <a:xfrm>
              <a:off x="1899417" y="2676599"/>
              <a:ext cx="349886" cy="586970"/>
            </a:xfrm>
            <a:prstGeom prst="rect">
              <a:avLst/>
            </a:prstGeom>
            <a:noFill/>
          </p:spPr>
          <p:txBody>
            <a:bodyPr wrap="square" rtlCol="0">
              <a:spAutoFit/>
            </a:bodyPr>
            <a:lstStyle/>
            <a:p>
              <a:r>
                <a:rPr lang="en-US" altLang="zh-CN" sz="1200" dirty="0">
                  <a:solidFill>
                    <a:srgbClr val="9C5270"/>
                  </a:solidFill>
                  <a:latin typeface="Times New Roman" panose="02020603050405020304" pitchFamily="18" charset="0"/>
                  <a:cs typeface="Times New Roman" panose="02020603050405020304" pitchFamily="18" charset="0"/>
                </a:rPr>
                <a:t>2</a:t>
              </a:r>
              <a:endParaRPr lang="zh-CN" altLang="en-US" sz="1200" dirty="0">
                <a:solidFill>
                  <a:srgbClr val="9C5270"/>
                </a:solidFill>
                <a:latin typeface="Times New Roman" panose="02020603050405020304" pitchFamily="18" charset="0"/>
                <a:cs typeface="Times New Roman" panose="02020603050405020304" pitchFamily="18" charset="0"/>
              </a:endParaRPr>
            </a:p>
          </p:txBody>
        </p:sp>
        <p:sp>
          <p:nvSpPr>
            <p:cNvPr id="552" name="椭圆 551">
              <a:extLst>
                <a:ext uri="{FF2B5EF4-FFF2-40B4-BE49-F238E27FC236}">
                  <a16:creationId xmlns:a16="http://schemas.microsoft.com/office/drawing/2014/main" id="{448E6636-51E9-4125-A0CF-FE662E2E5DCB}"/>
                </a:ext>
              </a:extLst>
            </p:cNvPr>
            <p:cNvSpPr/>
            <p:nvPr/>
          </p:nvSpPr>
          <p:spPr>
            <a:xfrm>
              <a:off x="2500449" y="1970619"/>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3" name="椭圆 552">
              <a:extLst>
                <a:ext uri="{FF2B5EF4-FFF2-40B4-BE49-F238E27FC236}">
                  <a16:creationId xmlns:a16="http://schemas.microsoft.com/office/drawing/2014/main" id="{EBECD90F-4A37-4AD1-A652-B26999496B2D}"/>
                </a:ext>
              </a:extLst>
            </p:cNvPr>
            <p:cNvSpPr/>
            <p:nvPr/>
          </p:nvSpPr>
          <p:spPr>
            <a:xfrm>
              <a:off x="3551345" y="1968477"/>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4" name="椭圆 553">
              <a:extLst>
                <a:ext uri="{FF2B5EF4-FFF2-40B4-BE49-F238E27FC236}">
                  <a16:creationId xmlns:a16="http://schemas.microsoft.com/office/drawing/2014/main" id="{0BC5E3B9-30EE-4B58-B226-EF401170AD60}"/>
                </a:ext>
              </a:extLst>
            </p:cNvPr>
            <p:cNvSpPr/>
            <p:nvPr/>
          </p:nvSpPr>
          <p:spPr>
            <a:xfrm>
              <a:off x="4595572" y="1972336"/>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5" name="椭圆 554">
              <a:extLst>
                <a:ext uri="{FF2B5EF4-FFF2-40B4-BE49-F238E27FC236}">
                  <a16:creationId xmlns:a16="http://schemas.microsoft.com/office/drawing/2014/main" id="{C59098EB-7177-4D19-AFF0-82C74159963F}"/>
                </a:ext>
              </a:extLst>
            </p:cNvPr>
            <p:cNvSpPr/>
            <p:nvPr/>
          </p:nvSpPr>
          <p:spPr>
            <a:xfrm>
              <a:off x="2939900" y="4015749"/>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6" name="椭圆 555">
              <a:extLst>
                <a:ext uri="{FF2B5EF4-FFF2-40B4-BE49-F238E27FC236}">
                  <a16:creationId xmlns:a16="http://schemas.microsoft.com/office/drawing/2014/main" id="{BE0F686B-16F5-4BEA-A84E-8E83474871EA}"/>
                </a:ext>
              </a:extLst>
            </p:cNvPr>
            <p:cNvSpPr/>
            <p:nvPr/>
          </p:nvSpPr>
          <p:spPr>
            <a:xfrm>
              <a:off x="4077640" y="4017790"/>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7" name="椭圆 556">
              <a:extLst>
                <a:ext uri="{FF2B5EF4-FFF2-40B4-BE49-F238E27FC236}">
                  <a16:creationId xmlns:a16="http://schemas.microsoft.com/office/drawing/2014/main" id="{2113D79F-4F53-47C8-BA8A-2DACC3D54815}"/>
                </a:ext>
              </a:extLst>
            </p:cNvPr>
            <p:cNvSpPr/>
            <p:nvPr/>
          </p:nvSpPr>
          <p:spPr>
            <a:xfrm>
              <a:off x="5154420" y="4015749"/>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8" name="椭圆 557">
              <a:extLst>
                <a:ext uri="{FF2B5EF4-FFF2-40B4-BE49-F238E27FC236}">
                  <a16:creationId xmlns:a16="http://schemas.microsoft.com/office/drawing/2014/main" id="{68EEE359-5AB9-412B-8858-A63CD923E5A1}"/>
                </a:ext>
              </a:extLst>
            </p:cNvPr>
            <p:cNvSpPr/>
            <p:nvPr/>
          </p:nvSpPr>
          <p:spPr>
            <a:xfrm>
              <a:off x="6285175" y="4016813"/>
              <a:ext cx="108000" cy="108000"/>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9" name="椭圆 558">
              <a:extLst>
                <a:ext uri="{FF2B5EF4-FFF2-40B4-BE49-F238E27FC236}">
                  <a16:creationId xmlns:a16="http://schemas.microsoft.com/office/drawing/2014/main" id="{9C60F0C9-EF98-47EF-A3D1-5EA08695540D}"/>
                </a:ext>
              </a:extLst>
            </p:cNvPr>
            <p:cNvSpPr/>
            <p:nvPr/>
          </p:nvSpPr>
          <p:spPr>
            <a:xfrm>
              <a:off x="1850679" y="4015749"/>
              <a:ext cx="108000" cy="108000"/>
            </a:xfrm>
            <a:prstGeom prst="ellipse">
              <a:avLst/>
            </a:prstGeom>
            <a:solidFill>
              <a:srgbClr val="9C5270"/>
            </a:solidFill>
            <a:ln>
              <a:solidFill>
                <a:srgbClr val="9C5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60" name="椭圆 559">
              <a:extLst>
                <a:ext uri="{FF2B5EF4-FFF2-40B4-BE49-F238E27FC236}">
                  <a16:creationId xmlns:a16="http://schemas.microsoft.com/office/drawing/2014/main" id="{2FE06AAC-F1B6-4F64-BBA3-57C1FF14B292}"/>
                </a:ext>
              </a:extLst>
            </p:cNvPr>
            <p:cNvSpPr/>
            <p:nvPr/>
          </p:nvSpPr>
          <p:spPr>
            <a:xfrm>
              <a:off x="5697557" y="1969819"/>
              <a:ext cx="108000" cy="108000"/>
            </a:xfrm>
            <a:prstGeom prst="ellipse">
              <a:avLst/>
            </a:prstGeom>
            <a:solidFill>
              <a:srgbClr val="9C5270"/>
            </a:solidFill>
            <a:ln>
              <a:solidFill>
                <a:srgbClr val="9C5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pic>
          <p:nvPicPr>
            <p:cNvPr id="561" name="图形 560">
              <a:extLst>
                <a:ext uri="{FF2B5EF4-FFF2-40B4-BE49-F238E27FC236}">
                  <a16:creationId xmlns:a16="http://schemas.microsoft.com/office/drawing/2014/main" id="{CAA116DD-BD1D-44E4-AD46-FDC14023BB8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42277" y="1743493"/>
              <a:ext cx="188842" cy="201887"/>
            </a:xfrm>
            <a:prstGeom prst="rect">
              <a:avLst/>
            </a:prstGeom>
          </p:spPr>
        </p:pic>
        <p:sp>
          <p:nvSpPr>
            <p:cNvPr id="562" name="文本框 561">
              <a:extLst>
                <a:ext uri="{FF2B5EF4-FFF2-40B4-BE49-F238E27FC236}">
                  <a16:creationId xmlns:a16="http://schemas.microsoft.com/office/drawing/2014/main" id="{4822F8B5-6BC1-47AA-B3DA-8E3BA589C3C8}"/>
                </a:ext>
              </a:extLst>
            </p:cNvPr>
            <p:cNvSpPr txBox="1"/>
            <p:nvPr/>
          </p:nvSpPr>
          <p:spPr>
            <a:xfrm>
              <a:off x="4519411" y="4845960"/>
              <a:ext cx="1237844" cy="586970"/>
            </a:xfrm>
            <a:prstGeom prst="rect">
              <a:avLst/>
            </a:prstGeom>
            <a:noFill/>
            <a:ln>
              <a:noFill/>
            </a:ln>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X-Men</a:t>
              </a:r>
              <a:endParaRPr lang="zh-CN" altLang="en-US" sz="1200" dirty="0">
                <a:latin typeface="Times New Roman" panose="02020603050405020304" pitchFamily="18" charset="0"/>
                <a:cs typeface="Times New Roman" panose="02020603050405020304" pitchFamily="18" charset="0"/>
              </a:endParaRPr>
            </a:p>
          </p:txBody>
        </p:sp>
        <p:sp>
          <p:nvSpPr>
            <p:cNvPr id="563" name="文本框 562">
              <a:extLst>
                <a:ext uri="{FF2B5EF4-FFF2-40B4-BE49-F238E27FC236}">
                  <a16:creationId xmlns:a16="http://schemas.microsoft.com/office/drawing/2014/main" id="{78A4F3B1-27CC-4471-810F-E63370B26385}"/>
                </a:ext>
              </a:extLst>
            </p:cNvPr>
            <p:cNvSpPr txBox="1"/>
            <p:nvPr/>
          </p:nvSpPr>
          <p:spPr>
            <a:xfrm>
              <a:off x="1312336" y="4845960"/>
              <a:ext cx="1147025" cy="586970"/>
            </a:xfrm>
            <a:prstGeom prst="rect">
              <a:avLst/>
            </a:prstGeom>
            <a:noFill/>
            <a:ln>
              <a:noFill/>
            </a:ln>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Alien</a:t>
              </a:r>
              <a:endParaRPr lang="zh-CN" altLang="en-US" sz="1200" dirty="0">
                <a:latin typeface="Times New Roman" panose="02020603050405020304" pitchFamily="18" charset="0"/>
                <a:cs typeface="Times New Roman" panose="02020603050405020304" pitchFamily="18" charset="0"/>
              </a:endParaRPr>
            </a:p>
          </p:txBody>
        </p:sp>
        <p:sp>
          <p:nvSpPr>
            <p:cNvPr id="564" name="文本框 563">
              <a:extLst>
                <a:ext uri="{FF2B5EF4-FFF2-40B4-BE49-F238E27FC236}">
                  <a16:creationId xmlns:a16="http://schemas.microsoft.com/office/drawing/2014/main" id="{5A55A9FC-97C9-4995-83B9-563B6579BC66}"/>
                </a:ext>
              </a:extLst>
            </p:cNvPr>
            <p:cNvSpPr txBox="1"/>
            <p:nvPr/>
          </p:nvSpPr>
          <p:spPr>
            <a:xfrm>
              <a:off x="3572641" y="4845956"/>
              <a:ext cx="1147025" cy="586970"/>
            </a:xfrm>
            <a:prstGeom prst="rect">
              <a:avLst/>
            </a:prstGeom>
            <a:noFill/>
            <a:ln>
              <a:noFill/>
            </a:ln>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A.I.</a:t>
              </a:r>
              <a:endParaRPr lang="zh-CN" altLang="en-US" sz="1200" dirty="0">
                <a:latin typeface="Times New Roman" panose="02020603050405020304" pitchFamily="18" charset="0"/>
                <a:cs typeface="Times New Roman" panose="02020603050405020304" pitchFamily="18" charset="0"/>
              </a:endParaRPr>
            </a:p>
          </p:txBody>
        </p:sp>
        <p:pic>
          <p:nvPicPr>
            <p:cNvPr id="565" name="图形 564">
              <a:extLst>
                <a:ext uri="{FF2B5EF4-FFF2-40B4-BE49-F238E27FC236}">
                  <a16:creationId xmlns:a16="http://schemas.microsoft.com/office/drawing/2014/main" id="{BA354EFD-3608-4011-9646-B600B479E12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91840" y="1243404"/>
              <a:ext cx="699796" cy="699796"/>
            </a:xfrm>
            <a:prstGeom prst="rect">
              <a:avLst/>
            </a:prstGeom>
          </p:spPr>
        </p:pic>
        <p:pic>
          <p:nvPicPr>
            <p:cNvPr id="566" name="图形 565">
              <a:extLst>
                <a:ext uri="{FF2B5EF4-FFF2-40B4-BE49-F238E27FC236}">
                  <a16:creationId xmlns:a16="http://schemas.microsoft.com/office/drawing/2014/main" id="{0B49D12C-86F0-41DA-B76A-125F080CBD8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249516" y="1241117"/>
              <a:ext cx="699796" cy="699796"/>
            </a:xfrm>
            <a:prstGeom prst="rect">
              <a:avLst/>
            </a:prstGeom>
          </p:spPr>
        </p:pic>
        <p:pic>
          <p:nvPicPr>
            <p:cNvPr id="567" name="图形 566">
              <a:extLst>
                <a:ext uri="{FF2B5EF4-FFF2-40B4-BE49-F238E27FC236}">
                  <a16:creationId xmlns:a16="http://schemas.microsoft.com/office/drawing/2014/main" id="{E63CEC46-8491-4872-8865-6F50881C430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08513" y="1242615"/>
              <a:ext cx="704156" cy="704156"/>
            </a:xfrm>
            <a:prstGeom prst="rect">
              <a:avLst/>
            </a:prstGeom>
          </p:spPr>
        </p:pic>
        <p:sp>
          <p:nvSpPr>
            <p:cNvPr id="568" name="文本框 567">
              <a:extLst>
                <a:ext uri="{FF2B5EF4-FFF2-40B4-BE49-F238E27FC236}">
                  <a16:creationId xmlns:a16="http://schemas.microsoft.com/office/drawing/2014/main" id="{98105AA1-CE1F-4B76-83D7-BCB6ABCC3870}"/>
                </a:ext>
              </a:extLst>
            </p:cNvPr>
            <p:cNvSpPr txBox="1"/>
            <p:nvPr/>
          </p:nvSpPr>
          <p:spPr>
            <a:xfrm>
              <a:off x="7368347" y="721083"/>
              <a:ext cx="1167797" cy="586970"/>
            </a:xfrm>
            <a:prstGeom prst="rect">
              <a:avLst/>
            </a:prstGeom>
            <a:noFill/>
            <a:ln>
              <a:noFill/>
            </a:ln>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Emma</a:t>
              </a:r>
            </a:p>
          </p:txBody>
        </p:sp>
        <p:sp>
          <p:nvSpPr>
            <p:cNvPr id="569" name="文本框 568">
              <a:extLst>
                <a:ext uri="{FF2B5EF4-FFF2-40B4-BE49-F238E27FC236}">
                  <a16:creationId xmlns:a16="http://schemas.microsoft.com/office/drawing/2014/main" id="{399A6FC1-4156-475D-B38D-A1F6A53327EB}"/>
                </a:ext>
              </a:extLst>
            </p:cNvPr>
            <p:cNvSpPr txBox="1"/>
            <p:nvPr/>
          </p:nvSpPr>
          <p:spPr>
            <a:xfrm>
              <a:off x="8599508" y="724227"/>
              <a:ext cx="882640" cy="978283"/>
            </a:xfrm>
            <a:prstGeom prst="rect">
              <a:avLst/>
            </a:prstGeom>
            <a:noFill/>
            <a:ln>
              <a:noFill/>
            </a:ln>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Kelly</a:t>
              </a:r>
              <a:endParaRPr lang="zh-CN" altLang="en-US" sz="1200" dirty="0">
                <a:latin typeface="Times New Roman" panose="02020603050405020304" pitchFamily="18" charset="0"/>
                <a:cs typeface="Times New Roman" panose="02020603050405020304" pitchFamily="18" charset="0"/>
              </a:endParaRPr>
            </a:p>
          </p:txBody>
        </p:sp>
        <p:sp>
          <p:nvSpPr>
            <p:cNvPr id="570" name="椭圆 569">
              <a:extLst>
                <a:ext uri="{FF2B5EF4-FFF2-40B4-BE49-F238E27FC236}">
                  <a16:creationId xmlns:a16="http://schemas.microsoft.com/office/drawing/2014/main" id="{1B180973-2B2B-40EB-8537-12992D01B53A}"/>
                </a:ext>
              </a:extLst>
            </p:cNvPr>
            <p:cNvSpPr/>
            <p:nvPr/>
          </p:nvSpPr>
          <p:spPr>
            <a:xfrm>
              <a:off x="6902701" y="1970682"/>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71" name="椭圆 570">
              <a:extLst>
                <a:ext uri="{FF2B5EF4-FFF2-40B4-BE49-F238E27FC236}">
                  <a16:creationId xmlns:a16="http://schemas.microsoft.com/office/drawing/2014/main" id="{32C79A7F-A130-45D8-BC60-EA353D9C3BF6}"/>
                </a:ext>
              </a:extLst>
            </p:cNvPr>
            <p:cNvSpPr/>
            <p:nvPr/>
          </p:nvSpPr>
          <p:spPr>
            <a:xfrm>
              <a:off x="7956137" y="1969490"/>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72" name="椭圆 571">
              <a:extLst>
                <a:ext uri="{FF2B5EF4-FFF2-40B4-BE49-F238E27FC236}">
                  <a16:creationId xmlns:a16="http://schemas.microsoft.com/office/drawing/2014/main" id="{B88F9C64-B561-4159-BF94-9A71116DC667}"/>
                </a:ext>
              </a:extLst>
            </p:cNvPr>
            <p:cNvSpPr/>
            <p:nvPr/>
          </p:nvSpPr>
          <p:spPr>
            <a:xfrm>
              <a:off x="8971863" y="1970211"/>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573" name="图形 572">
              <a:extLst>
                <a:ext uri="{FF2B5EF4-FFF2-40B4-BE49-F238E27FC236}">
                  <a16:creationId xmlns:a16="http://schemas.microsoft.com/office/drawing/2014/main" id="{3F952640-3A02-467E-98E7-EC0D05A78C9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103103" y="4126703"/>
              <a:ext cx="795526" cy="795526"/>
            </a:xfrm>
            <a:prstGeom prst="rect">
              <a:avLst/>
            </a:prstGeom>
          </p:spPr>
        </p:pic>
        <p:pic>
          <p:nvPicPr>
            <p:cNvPr id="574" name="图形 573">
              <a:extLst>
                <a:ext uri="{FF2B5EF4-FFF2-40B4-BE49-F238E27FC236}">
                  <a16:creationId xmlns:a16="http://schemas.microsoft.com/office/drawing/2014/main" id="{C33B59F7-5EE6-4A53-B5F1-45A18251B1F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06432" y="4126703"/>
              <a:ext cx="795526" cy="795526"/>
            </a:xfrm>
            <a:prstGeom prst="rect">
              <a:avLst/>
            </a:prstGeom>
          </p:spPr>
        </p:pic>
        <p:sp>
          <p:nvSpPr>
            <p:cNvPr id="575" name="椭圆 574">
              <a:extLst>
                <a:ext uri="{FF2B5EF4-FFF2-40B4-BE49-F238E27FC236}">
                  <a16:creationId xmlns:a16="http://schemas.microsoft.com/office/drawing/2014/main" id="{39E43734-267E-41D3-99DB-5D2063196D4A}"/>
                </a:ext>
              </a:extLst>
            </p:cNvPr>
            <p:cNvSpPr/>
            <p:nvPr/>
          </p:nvSpPr>
          <p:spPr>
            <a:xfrm>
              <a:off x="7443376" y="4019516"/>
              <a:ext cx="108000" cy="108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76" name="椭圆 575">
              <a:extLst>
                <a:ext uri="{FF2B5EF4-FFF2-40B4-BE49-F238E27FC236}">
                  <a16:creationId xmlns:a16="http://schemas.microsoft.com/office/drawing/2014/main" id="{0548E9E7-0B64-4364-A8D7-2A3F067A0C91}"/>
                </a:ext>
              </a:extLst>
            </p:cNvPr>
            <p:cNvSpPr/>
            <p:nvPr/>
          </p:nvSpPr>
          <p:spPr>
            <a:xfrm>
              <a:off x="8543016" y="4020580"/>
              <a:ext cx="108000" cy="108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77" name="文本框 576">
              <a:extLst>
                <a:ext uri="{FF2B5EF4-FFF2-40B4-BE49-F238E27FC236}">
                  <a16:creationId xmlns:a16="http://schemas.microsoft.com/office/drawing/2014/main" id="{21EC3D58-A3B6-486E-815C-9C11B8E4FAE1}"/>
                </a:ext>
              </a:extLst>
            </p:cNvPr>
            <p:cNvSpPr txBox="1"/>
            <p:nvPr/>
          </p:nvSpPr>
          <p:spPr>
            <a:xfrm>
              <a:off x="8064011" y="4845231"/>
              <a:ext cx="1233692" cy="586970"/>
            </a:xfrm>
            <a:prstGeom prst="rect">
              <a:avLst/>
            </a:prstGeom>
            <a:noFill/>
            <a:ln>
              <a:noFill/>
            </a:ln>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Titanic</a:t>
              </a:r>
              <a:endParaRPr lang="zh-CN" altLang="en-US" sz="1200" dirty="0">
                <a:latin typeface="Times New Roman" panose="02020603050405020304" pitchFamily="18" charset="0"/>
                <a:cs typeface="Times New Roman" panose="02020603050405020304" pitchFamily="18" charset="0"/>
              </a:endParaRPr>
            </a:p>
          </p:txBody>
        </p:sp>
        <p:sp>
          <p:nvSpPr>
            <p:cNvPr id="578" name="文本框 577">
              <a:extLst>
                <a:ext uri="{FF2B5EF4-FFF2-40B4-BE49-F238E27FC236}">
                  <a16:creationId xmlns:a16="http://schemas.microsoft.com/office/drawing/2014/main" id="{3A7B2738-F828-4A7F-B77A-3DCCCE4D7398}"/>
                </a:ext>
              </a:extLst>
            </p:cNvPr>
            <p:cNvSpPr txBox="1"/>
            <p:nvPr/>
          </p:nvSpPr>
          <p:spPr>
            <a:xfrm>
              <a:off x="6774457" y="4844174"/>
              <a:ext cx="1615832" cy="586970"/>
            </a:xfrm>
            <a:prstGeom prst="rect">
              <a:avLst/>
            </a:prstGeom>
            <a:noFill/>
            <a:ln>
              <a:noFill/>
            </a:ln>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Lover</a:t>
              </a:r>
              <a:endParaRPr lang="zh-CN" altLang="en-US" sz="1200" dirty="0">
                <a:latin typeface="Times New Roman" panose="02020603050405020304" pitchFamily="18" charset="0"/>
                <a:cs typeface="Times New Roman" panose="02020603050405020304" pitchFamily="18" charset="0"/>
              </a:endParaRPr>
            </a:p>
          </p:txBody>
        </p:sp>
        <p:cxnSp>
          <p:nvCxnSpPr>
            <p:cNvPr id="579" name="直接连接符 578">
              <a:extLst>
                <a:ext uri="{FF2B5EF4-FFF2-40B4-BE49-F238E27FC236}">
                  <a16:creationId xmlns:a16="http://schemas.microsoft.com/office/drawing/2014/main" id="{58470919-4C9A-4E34-8F49-12BBB90F087B}"/>
                </a:ext>
              </a:extLst>
            </p:cNvPr>
            <p:cNvCxnSpPr>
              <a:cxnSpLocks/>
              <a:stCxn id="575" idx="0"/>
              <a:endCxn id="570" idx="4"/>
            </p:cNvCxnSpPr>
            <p:nvPr/>
          </p:nvCxnSpPr>
          <p:spPr>
            <a:xfrm flipH="1" flipV="1">
              <a:off x="6956701" y="2078682"/>
              <a:ext cx="540675" cy="1940834"/>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580" name="直接连接符 579">
              <a:extLst>
                <a:ext uri="{FF2B5EF4-FFF2-40B4-BE49-F238E27FC236}">
                  <a16:creationId xmlns:a16="http://schemas.microsoft.com/office/drawing/2014/main" id="{6D387509-739C-49F4-B813-D75B12F4C2FE}"/>
                </a:ext>
              </a:extLst>
            </p:cNvPr>
            <p:cNvCxnSpPr>
              <a:cxnSpLocks/>
              <a:stCxn id="575" idx="0"/>
              <a:endCxn id="572" idx="4"/>
            </p:cNvCxnSpPr>
            <p:nvPr/>
          </p:nvCxnSpPr>
          <p:spPr>
            <a:xfrm flipV="1">
              <a:off x="7497376" y="2078211"/>
              <a:ext cx="1528487" cy="1941305"/>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581" name="直接连接符 580">
              <a:extLst>
                <a:ext uri="{FF2B5EF4-FFF2-40B4-BE49-F238E27FC236}">
                  <a16:creationId xmlns:a16="http://schemas.microsoft.com/office/drawing/2014/main" id="{B583D848-7649-4BE0-9DC8-9EE24BB3E067}"/>
                </a:ext>
              </a:extLst>
            </p:cNvPr>
            <p:cNvCxnSpPr>
              <a:cxnSpLocks/>
              <a:stCxn id="575" idx="0"/>
              <a:endCxn id="571" idx="4"/>
            </p:cNvCxnSpPr>
            <p:nvPr/>
          </p:nvCxnSpPr>
          <p:spPr>
            <a:xfrm flipV="1">
              <a:off x="7497376" y="2077490"/>
              <a:ext cx="512761" cy="1942026"/>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582" name="直接连接符 581">
              <a:extLst>
                <a:ext uri="{FF2B5EF4-FFF2-40B4-BE49-F238E27FC236}">
                  <a16:creationId xmlns:a16="http://schemas.microsoft.com/office/drawing/2014/main" id="{CBDAA574-2D5F-4170-B91F-55A4CC33B5BB}"/>
                </a:ext>
              </a:extLst>
            </p:cNvPr>
            <p:cNvCxnSpPr>
              <a:cxnSpLocks/>
              <a:stCxn id="576" idx="0"/>
              <a:endCxn id="572" idx="4"/>
            </p:cNvCxnSpPr>
            <p:nvPr/>
          </p:nvCxnSpPr>
          <p:spPr>
            <a:xfrm flipV="1">
              <a:off x="8597016" y="2078211"/>
              <a:ext cx="428847" cy="1942369"/>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583" name="直接连接符 582">
              <a:extLst>
                <a:ext uri="{FF2B5EF4-FFF2-40B4-BE49-F238E27FC236}">
                  <a16:creationId xmlns:a16="http://schemas.microsoft.com/office/drawing/2014/main" id="{A2A3A06D-47CE-4BF3-93C3-18DF6238D77D}"/>
                </a:ext>
              </a:extLst>
            </p:cNvPr>
            <p:cNvCxnSpPr>
              <a:cxnSpLocks/>
              <a:stCxn id="576" idx="0"/>
              <a:endCxn id="571" idx="4"/>
            </p:cNvCxnSpPr>
            <p:nvPr/>
          </p:nvCxnSpPr>
          <p:spPr>
            <a:xfrm flipH="1" flipV="1">
              <a:off x="8010137" y="2077490"/>
              <a:ext cx="586879" cy="1943090"/>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cxnSp>
          <p:nvCxnSpPr>
            <p:cNvPr id="584" name="直接连接符 583">
              <a:extLst>
                <a:ext uri="{FF2B5EF4-FFF2-40B4-BE49-F238E27FC236}">
                  <a16:creationId xmlns:a16="http://schemas.microsoft.com/office/drawing/2014/main" id="{C9211EC8-E1F4-41CD-934B-4432DB90CAD3}"/>
                </a:ext>
              </a:extLst>
            </p:cNvPr>
            <p:cNvCxnSpPr>
              <a:cxnSpLocks/>
              <a:stCxn id="576" idx="0"/>
              <a:endCxn id="570" idx="4"/>
            </p:cNvCxnSpPr>
            <p:nvPr/>
          </p:nvCxnSpPr>
          <p:spPr>
            <a:xfrm flipH="1" flipV="1">
              <a:off x="6956701" y="2078682"/>
              <a:ext cx="1640315" cy="1941898"/>
            </a:xfrm>
            <a:prstGeom prst="line">
              <a:avLst/>
            </a:prstGeom>
            <a:ln w="22225">
              <a:solidFill>
                <a:srgbClr val="7F7F7F">
                  <a:alpha val="80000"/>
                </a:srgbClr>
              </a:solidFill>
            </a:ln>
          </p:spPr>
          <p:style>
            <a:lnRef idx="1">
              <a:schemeClr val="dk1"/>
            </a:lnRef>
            <a:fillRef idx="0">
              <a:schemeClr val="dk1"/>
            </a:fillRef>
            <a:effectRef idx="0">
              <a:schemeClr val="dk1"/>
            </a:effectRef>
            <a:fontRef idx="minor">
              <a:schemeClr val="tx1"/>
            </a:fontRef>
          </p:style>
        </p:cxnSp>
        <p:sp>
          <p:nvSpPr>
            <p:cNvPr id="585" name="文本框 584">
              <a:extLst>
                <a:ext uri="{FF2B5EF4-FFF2-40B4-BE49-F238E27FC236}">
                  <a16:creationId xmlns:a16="http://schemas.microsoft.com/office/drawing/2014/main" id="{A1782C8A-7AE4-4DA6-A556-304F98B76546}"/>
                </a:ext>
              </a:extLst>
            </p:cNvPr>
            <p:cNvSpPr txBox="1"/>
            <p:nvPr/>
          </p:nvSpPr>
          <p:spPr>
            <a:xfrm>
              <a:off x="6886974" y="2672107"/>
              <a:ext cx="268159" cy="586970"/>
            </a:xfrm>
            <a:prstGeom prst="rect">
              <a:avLst/>
            </a:prstGeom>
            <a:noFill/>
          </p:spPr>
          <p:txBody>
            <a:bodyPr wrap="square" rtlCol="0">
              <a:spAutoFit/>
            </a:bodyPr>
            <a:lstStyle/>
            <a:p>
              <a:r>
                <a:rPr lang="en-US" altLang="zh-CN" sz="1200" dirty="0">
                  <a:solidFill>
                    <a:schemeClr val="accent3">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86" name="文本框 107">
              <a:extLst>
                <a:ext uri="{FF2B5EF4-FFF2-40B4-BE49-F238E27FC236}">
                  <a16:creationId xmlns:a16="http://schemas.microsoft.com/office/drawing/2014/main" id="{F53DB3A2-F04A-4514-972C-682D466DDAD8}"/>
                </a:ext>
              </a:extLst>
            </p:cNvPr>
            <p:cNvSpPr txBox="1"/>
            <p:nvPr/>
          </p:nvSpPr>
          <p:spPr>
            <a:xfrm>
              <a:off x="7290004" y="2681257"/>
              <a:ext cx="268159" cy="586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accent3">
                      <a:lumMod val="75000"/>
                    </a:schemeClr>
                  </a:solidFill>
                  <a:latin typeface="Times New Roman" panose="02020603050405020304" pitchFamily="18" charset="0"/>
                  <a:cs typeface="Times New Roman" panose="02020603050405020304" pitchFamily="18" charset="0"/>
                </a:rPr>
                <a:t>4</a:t>
              </a:r>
              <a:endParaRPr lang="zh-CN" altLang="en-US" sz="12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87" name="文本框 107">
              <a:extLst>
                <a:ext uri="{FF2B5EF4-FFF2-40B4-BE49-F238E27FC236}">
                  <a16:creationId xmlns:a16="http://schemas.microsoft.com/office/drawing/2014/main" id="{CDE9A3D8-BB5F-427E-B66F-2FD8A44D5B7E}"/>
                </a:ext>
              </a:extLst>
            </p:cNvPr>
            <p:cNvSpPr txBox="1"/>
            <p:nvPr/>
          </p:nvSpPr>
          <p:spPr>
            <a:xfrm>
              <a:off x="7692878" y="2633706"/>
              <a:ext cx="268159" cy="586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accent3">
                      <a:lumMod val="75000"/>
                    </a:schemeClr>
                  </a:solidFill>
                  <a:latin typeface="Times New Roman" panose="02020603050405020304" pitchFamily="18" charset="0"/>
                  <a:cs typeface="Times New Roman" panose="02020603050405020304" pitchFamily="18" charset="0"/>
                </a:rPr>
                <a:t>5</a:t>
              </a:r>
              <a:endParaRPr lang="zh-CN" altLang="en-US" sz="12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88" name="文本框 107">
              <a:extLst>
                <a:ext uri="{FF2B5EF4-FFF2-40B4-BE49-F238E27FC236}">
                  <a16:creationId xmlns:a16="http://schemas.microsoft.com/office/drawing/2014/main" id="{11CDE4F5-2806-4374-96C5-0A66D98BA2F3}"/>
                </a:ext>
              </a:extLst>
            </p:cNvPr>
            <p:cNvSpPr txBox="1"/>
            <p:nvPr/>
          </p:nvSpPr>
          <p:spPr>
            <a:xfrm>
              <a:off x="7940713" y="2633706"/>
              <a:ext cx="268159" cy="586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accent3">
                      <a:lumMod val="75000"/>
                    </a:schemeClr>
                  </a:solidFill>
                  <a:latin typeface="Times New Roman" panose="02020603050405020304" pitchFamily="18" charset="0"/>
                  <a:cs typeface="Times New Roman" panose="02020603050405020304" pitchFamily="18" charset="0"/>
                </a:rPr>
                <a:t>4</a:t>
              </a:r>
              <a:endParaRPr lang="zh-CN" altLang="en-US" sz="12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89" name="文本框 107">
              <a:extLst>
                <a:ext uri="{FF2B5EF4-FFF2-40B4-BE49-F238E27FC236}">
                  <a16:creationId xmlns:a16="http://schemas.microsoft.com/office/drawing/2014/main" id="{B6571B36-F949-41CC-B1E3-52020DC83251}"/>
                </a:ext>
              </a:extLst>
            </p:cNvPr>
            <p:cNvSpPr txBox="1"/>
            <p:nvPr/>
          </p:nvSpPr>
          <p:spPr>
            <a:xfrm>
              <a:off x="8305635" y="2679680"/>
              <a:ext cx="268159" cy="586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accent3">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90" name="文本框 107">
              <a:extLst>
                <a:ext uri="{FF2B5EF4-FFF2-40B4-BE49-F238E27FC236}">
                  <a16:creationId xmlns:a16="http://schemas.microsoft.com/office/drawing/2014/main" id="{4F4DA676-F1D0-4012-BEFF-31FD2C17C333}"/>
                </a:ext>
              </a:extLst>
            </p:cNvPr>
            <p:cNvSpPr txBox="1"/>
            <p:nvPr/>
          </p:nvSpPr>
          <p:spPr>
            <a:xfrm>
              <a:off x="8711233" y="2684811"/>
              <a:ext cx="268159" cy="586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accent3">
                      <a:lumMod val="75000"/>
                    </a:schemeClr>
                  </a:solidFill>
                  <a:latin typeface="Times New Roman" panose="02020603050405020304" pitchFamily="18" charset="0"/>
                  <a:cs typeface="Times New Roman" panose="02020603050405020304" pitchFamily="18" charset="0"/>
                </a:rPr>
                <a:t>4</a:t>
              </a:r>
              <a:endParaRPr lang="zh-CN" altLang="en-US" sz="1200"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591" name="图形 590">
              <a:extLst>
                <a:ext uri="{FF2B5EF4-FFF2-40B4-BE49-F238E27FC236}">
                  <a16:creationId xmlns:a16="http://schemas.microsoft.com/office/drawing/2014/main" id="{5BE8F130-5E85-43C8-B45D-35EC12BE1E7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656615" y="1244795"/>
              <a:ext cx="699796" cy="699796"/>
            </a:xfrm>
            <a:prstGeom prst="rect">
              <a:avLst/>
            </a:prstGeom>
          </p:spPr>
        </p:pic>
        <p:pic>
          <p:nvPicPr>
            <p:cNvPr id="592" name="图形 591">
              <a:extLst>
                <a:ext uri="{FF2B5EF4-FFF2-40B4-BE49-F238E27FC236}">
                  <a16:creationId xmlns:a16="http://schemas.microsoft.com/office/drawing/2014/main" id="{7522D7CB-4F5F-4162-9DB8-DB607EB5831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675965" y="1244040"/>
              <a:ext cx="699796" cy="699796"/>
            </a:xfrm>
            <a:prstGeom prst="rect">
              <a:avLst/>
            </a:prstGeom>
          </p:spPr>
        </p:pic>
        <p:pic>
          <p:nvPicPr>
            <p:cNvPr id="593" name="图形 592">
              <a:extLst>
                <a:ext uri="{FF2B5EF4-FFF2-40B4-BE49-F238E27FC236}">
                  <a16:creationId xmlns:a16="http://schemas.microsoft.com/office/drawing/2014/main" id="{DB42750F-B588-4E18-9C48-60EE0EB8B5E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614198" y="1241076"/>
              <a:ext cx="704304" cy="704304"/>
            </a:xfrm>
            <a:prstGeom prst="rect">
              <a:avLst/>
            </a:prstGeom>
          </p:spPr>
        </p:pic>
        <p:sp>
          <p:nvSpPr>
            <p:cNvPr id="594" name="文本框 69">
              <a:extLst>
                <a:ext uri="{FF2B5EF4-FFF2-40B4-BE49-F238E27FC236}">
                  <a16:creationId xmlns:a16="http://schemas.microsoft.com/office/drawing/2014/main" id="{A1B44A7C-ED1C-4368-9A17-64356113A63C}"/>
                </a:ext>
              </a:extLst>
            </p:cNvPr>
            <p:cNvSpPr txBox="1"/>
            <p:nvPr/>
          </p:nvSpPr>
          <p:spPr>
            <a:xfrm>
              <a:off x="6374823" y="721426"/>
              <a:ext cx="1147025" cy="58697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Times New Roman" panose="02020603050405020304" pitchFamily="18" charset="0"/>
                  <a:cs typeface="Times New Roman" panose="02020603050405020304" pitchFamily="18" charset="0"/>
                </a:rPr>
                <a:t>Kate</a:t>
              </a:r>
              <a:endParaRPr lang="zh-CN" altLang="en-US" sz="1200" dirty="0">
                <a:latin typeface="Times New Roman" panose="02020603050405020304" pitchFamily="18" charset="0"/>
                <a:cs typeface="Times New Roman" panose="02020603050405020304" pitchFamily="18" charset="0"/>
              </a:endParaRPr>
            </a:p>
          </p:txBody>
        </p:sp>
        <p:sp>
          <p:nvSpPr>
            <p:cNvPr id="595" name="文本框 594">
              <a:extLst>
                <a:ext uri="{FF2B5EF4-FFF2-40B4-BE49-F238E27FC236}">
                  <a16:creationId xmlns:a16="http://schemas.microsoft.com/office/drawing/2014/main" id="{DF6C2EBE-3B2F-44F1-AC9A-9E96D0EB898B}"/>
                </a:ext>
              </a:extLst>
            </p:cNvPr>
            <p:cNvSpPr txBox="1"/>
            <p:nvPr/>
          </p:nvSpPr>
          <p:spPr>
            <a:xfrm>
              <a:off x="2143536" y="4844178"/>
              <a:ext cx="1665946" cy="586970"/>
            </a:xfrm>
            <a:prstGeom prst="rect">
              <a:avLst/>
            </a:prstGeom>
            <a:noFill/>
            <a:ln>
              <a:noFill/>
            </a:ln>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Avatar</a:t>
              </a:r>
            </a:p>
          </p:txBody>
        </p:sp>
        <p:sp>
          <p:nvSpPr>
            <p:cNvPr id="596" name="文本框 595">
              <a:extLst>
                <a:ext uri="{FF2B5EF4-FFF2-40B4-BE49-F238E27FC236}">
                  <a16:creationId xmlns:a16="http://schemas.microsoft.com/office/drawing/2014/main" id="{91BEEC24-274B-435A-AE03-F9BF97D99687}"/>
                </a:ext>
              </a:extLst>
            </p:cNvPr>
            <p:cNvSpPr txBox="1"/>
            <p:nvPr/>
          </p:nvSpPr>
          <p:spPr>
            <a:xfrm>
              <a:off x="5617691" y="4848662"/>
              <a:ext cx="1583407" cy="586970"/>
            </a:xfrm>
            <a:prstGeom prst="rect">
              <a:avLst/>
            </a:prstGeom>
            <a:noFill/>
            <a:ln>
              <a:noFill/>
            </a:ln>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Star Wars</a:t>
              </a:r>
              <a:endParaRPr lang="zh-CN" altLang="en-US" sz="1200" dirty="0">
                <a:latin typeface="Times New Roman" panose="02020603050405020304" pitchFamily="18" charset="0"/>
                <a:cs typeface="Times New Roman" panose="02020603050405020304" pitchFamily="18" charset="0"/>
              </a:endParaRPr>
            </a:p>
          </p:txBody>
        </p:sp>
        <p:cxnSp>
          <p:nvCxnSpPr>
            <p:cNvPr id="597" name="直接连接符 596">
              <a:extLst>
                <a:ext uri="{FF2B5EF4-FFF2-40B4-BE49-F238E27FC236}">
                  <a16:creationId xmlns:a16="http://schemas.microsoft.com/office/drawing/2014/main" id="{6B007BEC-4E8A-4603-B56C-AE8B8F61D209}"/>
                </a:ext>
              </a:extLst>
            </p:cNvPr>
            <p:cNvCxnSpPr>
              <a:cxnSpLocks/>
              <a:stCxn id="556" idx="0"/>
              <a:endCxn id="560" idx="4"/>
            </p:cNvCxnSpPr>
            <p:nvPr/>
          </p:nvCxnSpPr>
          <p:spPr>
            <a:xfrm flipV="1">
              <a:off x="4131640" y="2077819"/>
              <a:ext cx="1619917" cy="1939971"/>
            </a:xfrm>
            <a:prstGeom prst="line">
              <a:avLst/>
            </a:prstGeom>
            <a:ln w="22225">
              <a:solidFill>
                <a:srgbClr val="9C5270">
                  <a:alpha val="80000"/>
                </a:srgbClr>
              </a:solidFill>
            </a:ln>
          </p:spPr>
          <p:style>
            <a:lnRef idx="1">
              <a:schemeClr val="dk1"/>
            </a:lnRef>
            <a:fillRef idx="0">
              <a:schemeClr val="dk1"/>
            </a:fillRef>
            <a:effectRef idx="0">
              <a:schemeClr val="dk1"/>
            </a:effectRef>
            <a:fontRef idx="minor">
              <a:schemeClr val="tx1"/>
            </a:fontRef>
          </p:style>
        </p:cxnSp>
        <p:sp>
          <p:nvSpPr>
            <p:cNvPr id="598" name="文本框 597">
              <a:extLst>
                <a:ext uri="{FF2B5EF4-FFF2-40B4-BE49-F238E27FC236}">
                  <a16:creationId xmlns:a16="http://schemas.microsoft.com/office/drawing/2014/main" id="{9DEE745A-21DE-4885-9D24-72A991698F19}"/>
                </a:ext>
              </a:extLst>
            </p:cNvPr>
            <p:cNvSpPr txBox="1"/>
            <p:nvPr/>
          </p:nvSpPr>
          <p:spPr>
            <a:xfrm>
              <a:off x="5013674" y="2189760"/>
              <a:ext cx="349886" cy="586970"/>
            </a:xfrm>
            <a:prstGeom prst="rect">
              <a:avLst/>
            </a:prstGeom>
            <a:noFill/>
          </p:spPr>
          <p:txBody>
            <a:bodyPr wrap="square" rtlCol="0">
              <a:spAutoFit/>
            </a:bodyPr>
            <a:lstStyle/>
            <a:p>
              <a:r>
                <a:rPr lang="en-US" altLang="zh-CN" sz="1200" dirty="0">
                  <a:solidFill>
                    <a:srgbClr val="9C5270"/>
                  </a:solidFill>
                  <a:latin typeface="Times New Roman" panose="02020603050405020304" pitchFamily="18" charset="0"/>
                  <a:cs typeface="Times New Roman" panose="02020603050405020304" pitchFamily="18" charset="0"/>
                </a:rPr>
                <a:t>2</a:t>
              </a:r>
              <a:endParaRPr lang="zh-CN" altLang="en-US" sz="1200" dirty="0">
                <a:solidFill>
                  <a:srgbClr val="9C5270"/>
                </a:solidFill>
                <a:latin typeface="Times New Roman" panose="02020603050405020304" pitchFamily="18" charset="0"/>
                <a:cs typeface="Times New Roman" panose="02020603050405020304" pitchFamily="18" charset="0"/>
              </a:endParaRPr>
            </a:p>
          </p:txBody>
        </p:sp>
        <p:sp>
          <p:nvSpPr>
            <p:cNvPr id="599" name="文本框 598">
              <a:extLst>
                <a:ext uri="{FF2B5EF4-FFF2-40B4-BE49-F238E27FC236}">
                  <a16:creationId xmlns:a16="http://schemas.microsoft.com/office/drawing/2014/main" id="{57D78619-D19E-41E0-8388-51AED0D73E7B}"/>
                </a:ext>
              </a:extLst>
            </p:cNvPr>
            <p:cNvSpPr txBox="1"/>
            <p:nvPr/>
          </p:nvSpPr>
          <p:spPr>
            <a:xfrm>
              <a:off x="2905612" y="2947431"/>
              <a:ext cx="340157" cy="586970"/>
            </a:xfrm>
            <a:prstGeom prst="rect">
              <a:avLst/>
            </a:prstGeom>
            <a:noFill/>
          </p:spPr>
          <p:txBody>
            <a:bodyPr wrap="square" rtlCol="0">
              <a:spAutoFit/>
            </a:bodyPr>
            <a:lstStyle/>
            <a:p>
              <a:r>
                <a:rPr lang="en-US" altLang="zh-CN" sz="1200" dirty="0">
                  <a:solidFill>
                    <a:srgbClr val="153B71"/>
                  </a:solidFill>
                  <a:latin typeface="Times New Roman" panose="02020603050405020304" pitchFamily="18" charset="0"/>
                  <a:cs typeface="Times New Roman" panose="02020603050405020304" pitchFamily="18" charset="0"/>
                </a:rPr>
                <a:t>5</a:t>
              </a:r>
              <a:endParaRPr lang="zh-CN" altLang="en-US" sz="1200" dirty="0">
                <a:solidFill>
                  <a:srgbClr val="153B71"/>
                </a:solidFill>
                <a:latin typeface="Times New Roman" panose="02020603050405020304" pitchFamily="18" charset="0"/>
                <a:cs typeface="Times New Roman" panose="02020603050405020304" pitchFamily="18" charset="0"/>
              </a:endParaRPr>
            </a:p>
          </p:txBody>
        </p:sp>
      </p:grpSp>
      <p:sp>
        <p:nvSpPr>
          <p:cNvPr id="92" name="文本框 91">
            <a:extLst>
              <a:ext uri="{FF2B5EF4-FFF2-40B4-BE49-F238E27FC236}">
                <a16:creationId xmlns:a16="http://schemas.microsoft.com/office/drawing/2014/main" id="{9C480957-65C4-42E8-A8F5-D2DBDF8D7E62}"/>
              </a:ext>
            </a:extLst>
          </p:cNvPr>
          <p:cNvSpPr txBox="1"/>
          <p:nvPr/>
        </p:nvSpPr>
        <p:spPr>
          <a:xfrm>
            <a:off x="5389607" y="3709683"/>
            <a:ext cx="3555301" cy="830997"/>
          </a:xfrm>
          <a:prstGeom prst="rect">
            <a:avLst/>
          </a:prstGeom>
          <a:noFill/>
        </p:spPr>
        <p:txBody>
          <a:bodyPr wrap="square">
            <a:spAutoFit/>
          </a:bodyPr>
          <a:lstStyle/>
          <a:p>
            <a:r>
              <a:rPr lang="en-US" altLang="zh-CN" sz="1600" b="1" dirty="0">
                <a:latin typeface="NimbusRomNo9L-Regu"/>
              </a:rPr>
              <a:t>T</a:t>
            </a:r>
            <a:r>
              <a:rPr lang="en-US" altLang="zh-CN" sz="1600" b="1" i="0" u="none" strike="noStrike" baseline="0" dirty="0">
                <a:latin typeface="NimbusRomNo9L-Regu"/>
              </a:rPr>
              <a:t>he subgraph in blue color, which excludes “Alien” and “Taylor”, is the significant (3, 2)-community of “Eric”.</a:t>
            </a:r>
            <a:endParaRPr lang="zh-CN" altLang="en-US" sz="1600" b="1" dirty="0"/>
          </a:p>
        </p:txBody>
      </p:sp>
    </p:spTree>
    <p:extLst>
      <p:ext uri="{BB962C8B-B14F-4D97-AF65-F5344CB8AC3E}">
        <p14:creationId xmlns:p14="http://schemas.microsoft.com/office/powerpoint/2010/main" val="192238040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r>
              <a:rPr lang="en-US" altLang="zh-CN" dirty="0"/>
              <a:t>Applications</a:t>
            </a:r>
            <a:endParaRPr lang="en" sz="2400" b="1" dirty="0"/>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
        <p:nvSpPr>
          <p:cNvPr id="10" name="矩形 9">
            <a:extLst>
              <a:ext uri="{FF2B5EF4-FFF2-40B4-BE49-F238E27FC236}">
                <a16:creationId xmlns:a16="http://schemas.microsoft.com/office/drawing/2014/main" id="{D92ADF40-3781-44D2-816F-37D6C722CE50}"/>
              </a:ext>
            </a:extLst>
          </p:cNvPr>
          <p:cNvSpPr/>
          <p:nvPr/>
        </p:nvSpPr>
        <p:spPr>
          <a:xfrm>
            <a:off x="361508" y="335868"/>
            <a:ext cx="8782491" cy="86177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endParaRPr lang="en-US" altLang="zh-CN" sz="1800" i="1" dirty="0">
              <a:solidFill>
                <a:schemeClr val="tx1"/>
              </a:solidFill>
            </a:endParaRPr>
          </a:p>
          <a:p>
            <a:endParaRPr lang="en-US" altLang="zh-CN" sz="1600" i="1" dirty="0"/>
          </a:p>
          <a:p>
            <a:pPr marL="285750" indent="-285750">
              <a:buFont typeface="Arial" panose="020B0604020202020204" pitchFamily="34" charset="0"/>
              <a:buChar char="•"/>
            </a:pPr>
            <a:r>
              <a:rPr lang="en-US" altLang="zh-CN" sz="1600" b="1" i="1" dirty="0"/>
              <a:t>Personalized recommendation on user-item networks.</a:t>
            </a:r>
          </a:p>
        </p:txBody>
      </p:sp>
      <p:grpSp>
        <p:nvGrpSpPr>
          <p:cNvPr id="3" name="组合 2">
            <a:extLst>
              <a:ext uri="{FF2B5EF4-FFF2-40B4-BE49-F238E27FC236}">
                <a16:creationId xmlns:a16="http://schemas.microsoft.com/office/drawing/2014/main" id="{480B9309-5AA7-4672-A0C5-B1FFA3365D37}"/>
              </a:ext>
            </a:extLst>
          </p:cNvPr>
          <p:cNvGrpSpPr/>
          <p:nvPr/>
        </p:nvGrpSpPr>
        <p:grpSpPr>
          <a:xfrm>
            <a:off x="636194" y="1332785"/>
            <a:ext cx="7871610" cy="3604189"/>
            <a:chOff x="165811" y="362856"/>
            <a:chExt cx="11650782" cy="6097578"/>
          </a:xfrm>
        </p:grpSpPr>
        <p:grpSp>
          <p:nvGrpSpPr>
            <p:cNvPr id="6" name="组合 5">
              <a:extLst>
                <a:ext uri="{FF2B5EF4-FFF2-40B4-BE49-F238E27FC236}">
                  <a16:creationId xmlns:a16="http://schemas.microsoft.com/office/drawing/2014/main" id="{55A2FC66-7ED5-446D-8E73-3DF8859E0E85}"/>
                </a:ext>
              </a:extLst>
            </p:cNvPr>
            <p:cNvGrpSpPr/>
            <p:nvPr/>
          </p:nvGrpSpPr>
          <p:grpSpPr>
            <a:xfrm>
              <a:off x="5904532" y="3859402"/>
              <a:ext cx="5337628" cy="2601032"/>
              <a:chOff x="5216315" y="3811613"/>
              <a:chExt cx="4319350" cy="2104824"/>
            </a:xfrm>
          </p:grpSpPr>
          <p:sp>
            <p:nvSpPr>
              <p:cNvPr id="7" name="椭圆 6">
                <a:extLst>
                  <a:ext uri="{FF2B5EF4-FFF2-40B4-BE49-F238E27FC236}">
                    <a16:creationId xmlns:a16="http://schemas.microsoft.com/office/drawing/2014/main" id="{2491D413-F43E-4BB5-987C-9E10ED10A2F2}"/>
                  </a:ext>
                </a:extLst>
              </p:cNvPr>
              <p:cNvSpPr/>
              <p:nvPr/>
            </p:nvSpPr>
            <p:spPr>
              <a:xfrm>
                <a:off x="5216315" y="3811613"/>
                <a:ext cx="4319350" cy="2104824"/>
              </a:xfrm>
              <a:prstGeom prst="ellipse">
                <a:avLst/>
              </a:prstGeom>
              <a:solidFill>
                <a:srgbClr val="B9D8EA">
                  <a:alpha val="7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00" dirty="0"/>
              </a:p>
            </p:txBody>
          </p:sp>
          <p:sp>
            <p:nvSpPr>
              <p:cNvPr id="8" name="椭圆 7">
                <a:extLst>
                  <a:ext uri="{FF2B5EF4-FFF2-40B4-BE49-F238E27FC236}">
                    <a16:creationId xmlns:a16="http://schemas.microsoft.com/office/drawing/2014/main" id="{91E2E99B-E036-4F33-8EF8-AE658D0C4CBC}"/>
                  </a:ext>
                </a:extLst>
              </p:cNvPr>
              <p:cNvSpPr/>
              <p:nvPr/>
            </p:nvSpPr>
            <p:spPr>
              <a:xfrm>
                <a:off x="6834839" y="4393296"/>
                <a:ext cx="2525490" cy="1029916"/>
              </a:xfrm>
              <a:prstGeom prst="ellipse">
                <a:avLst/>
              </a:prstGeom>
              <a:solidFill>
                <a:srgbClr val="77B2D4">
                  <a:alpha val="7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0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2075583-DA00-46F7-B350-491EFF373509}"/>
                      </a:ext>
                    </a:extLst>
                  </p:cNvPr>
                  <p:cNvSpPr txBox="1"/>
                  <p:nvPr/>
                </p:nvSpPr>
                <p:spPr>
                  <a:xfrm>
                    <a:off x="5942833" y="5253164"/>
                    <a:ext cx="1003073" cy="306445"/>
                  </a:xfrm>
                  <a:prstGeom prst="rect">
                    <a:avLst/>
                  </a:prstGeom>
                  <a:noFill/>
                </p:spPr>
                <p:txBody>
                  <a:bodyPr wrap="none" lIns="0" tIns="0" rIns="0" bIns="0" rtlCol="0">
                    <a:spAutoFit/>
                  </a:bodyPr>
                  <a:lstStyle/>
                  <a:p>
                    <a14:m>
                      <m:oMath xmlns:m="http://schemas.openxmlformats.org/officeDocument/2006/math">
                        <m:d>
                          <m:dPr>
                            <m:ctrlPr>
                              <a:rPr lang="en-US" altLang="zh-CN" i="1" smtClean="0">
                                <a:latin typeface="Cambria Math" panose="02040503050406030204" pitchFamily="18" charset="0"/>
                              </a:rPr>
                            </m:ctrlPr>
                          </m:dPr>
                          <m:e>
                            <m:r>
                              <a:rPr lang="zh-CN" altLang="en-US" i="1" smtClean="0">
                                <a:latin typeface="Cambria Math" panose="02040503050406030204" pitchFamily="18" charset="0"/>
                              </a:rPr>
                              <m:t>𝛼</m:t>
                            </m:r>
                            <m:r>
                              <a:rPr lang="en-US" altLang="zh-CN" b="0" i="1" smtClean="0">
                                <a:latin typeface="Cambria Math" panose="02040503050406030204" pitchFamily="18" charset="0"/>
                              </a:rPr>
                              <m:t>,</m:t>
                            </m:r>
                            <m:r>
                              <a:rPr lang="zh-CN" altLang="en-US" b="0" i="1" smtClean="0">
                                <a:latin typeface="Cambria Math" panose="02040503050406030204" pitchFamily="18" charset="0"/>
                              </a:rPr>
                              <m:t>𝛽</m:t>
                            </m:r>
                          </m:e>
                        </m:d>
                      </m:oMath>
                    </a14:m>
                    <a:r>
                      <a:rPr lang="en-US" altLang="zh-CN" dirty="0">
                        <a:latin typeface="Cambria Math" panose="02040503050406030204" pitchFamily="18" charset="0"/>
                        <a:ea typeface="Cambria Math" panose="02040503050406030204" pitchFamily="18" charset="0"/>
                      </a:rPr>
                      <a:t>-core</a:t>
                    </a:r>
                    <a:endParaRPr lang="zh-CN" altLang="en-US" dirty="0">
                      <a:latin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72075583-DA00-46F7-B350-491EFF373509}"/>
                      </a:ext>
                    </a:extLst>
                  </p:cNvPr>
                  <p:cNvSpPr txBox="1">
                    <a:spLocks noRot="1" noChangeAspect="1" noMove="1" noResize="1" noEditPoints="1" noAdjustHandles="1" noChangeArrowheads="1" noChangeShapeType="1" noTextEdit="1"/>
                  </p:cNvSpPr>
                  <p:nvPr/>
                </p:nvSpPr>
                <p:spPr>
                  <a:xfrm>
                    <a:off x="5942833" y="5253164"/>
                    <a:ext cx="1003073" cy="306445"/>
                  </a:xfrm>
                  <a:prstGeom prst="rect">
                    <a:avLst/>
                  </a:prstGeom>
                  <a:blipFill>
                    <a:blip r:embed="rId6"/>
                    <a:stretch>
                      <a:fillRect t="-27027" r="-12409" b="-40541"/>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5FF0F21C-753E-4069-A430-9023F63B51CD}"/>
                  </a:ext>
                </a:extLst>
              </p:cNvPr>
              <p:cNvSpPr txBox="1"/>
              <p:nvPr/>
            </p:nvSpPr>
            <p:spPr>
              <a:xfrm>
                <a:off x="8035588" y="4785787"/>
                <a:ext cx="228478" cy="306445"/>
              </a:xfrm>
              <a:prstGeom prst="rect">
                <a:avLst/>
              </a:prstGeom>
              <a:noFill/>
            </p:spPr>
            <p:txBody>
              <a:bodyPr wrap="none" lIns="0" tIns="0" rIns="0" bIns="0" rtlCol="0">
                <a:spAutoFit/>
              </a:bodyPr>
              <a:lstStyle/>
              <a:p>
                <a:r>
                  <a:rPr lang="en-US" altLang="zh-CN" dirty="0">
                    <a:latin typeface="Cambria Math" panose="02040503050406030204" pitchFamily="18" charset="0"/>
                    <a:ea typeface="Cambria Math" panose="02040503050406030204" pitchFamily="18" charset="0"/>
                  </a:rPr>
                  <a:t>SC</a:t>
                </a:r>
                <a:endParaRPr lang="zh-CN" altLang="en-US" dirty="0">
                  <a:latin typeface="Cambria Math" panose="02040503050406030204" pitchFamily="18" charset="0"/>
                </a:endParaRPr>
              </a:p>
            </p:txBody>
          </p:sp>
        </p:grpSp>
        <p:pic>
          <p:nvPicPr>
            <p:cNvPr id="12" name="图形 11">
              <a:extLst>
                <a:ext uri="{FF2B5EF4-FFF2-40B4-BE49-F238E27FC236}">
                  <a16:creationId xmlns:a16="http://schemas.microsoft.com/office/drawing/2014/main" id="{B7FC3D6B-57D8-46CF-8338-29AB8B4289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970182" flipV="1">
              <a:off x="9521580" y="3509936"/>
              <a:ext cx="1248852" cy="1214368"/>
            </a:xfrm>
            <a:prstGeom prst="rect">
              <a:avLst/>
            </a:prstGeom>
          </p:spPr>
        </p:pic>
        <p:pic>
          <p:nvPicPr>
            <p:cNvPr id="13" name="图形 12">
              <a:extLst>
                <a:ext uri="{FF2B5EF4-FFF2-40B4-BE49-F238E27FC236}">
                  <a16:creationId xmlns:a16="http://schemas.microsoft.com/office/drawing/2014/main" id="{41569A4F-3258-4965-B128-05B34B8C33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839811">
              <a:off x="4852614" y="4207103"/>
              <a:ext cx="1410844" cy="1495298"/>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EDF865E-1D3F-4328-8A41-EEA30E19EFD5}"/>
                    </a:ext>
                  </a:extLst>
                </p:cNvPr>
                <p:cNvSpPr txBox="1"/>
                <p:nvPr/>
              </p:nvSpPr>
              <p:spPr>
                <a:xfrm>
                  <a:off x="1311858" y="5159918"/>
                  <a:ext cx="1031939" cy="432785"/>
                </a:xfrm>
                <a:prstGeom prst="rect">
                  <a:avLst/>
                </a:prstGeom>
                <a:noFill/>
              </p:spPr>
              <p:txBody>
                <a:bodyPr wrap="square" rtlCol="0">
                  <a:spAutoFit/>
                </a:bodyPr>
                <a:lstStyle/>
                <a:p>
                  <a14:m>
                    <m:oMath xmlns:m="http://schemas.openxmlformats.org/officeDocument/2006/math">
                      <m:r>
                        <a:rPr lang="en-US" altLang="zh-CN" sz="1000" i="1" smtClean="0">
                          <a:latin typeface="Cambria Math" panose="02040503050406030204" pitchFamily="18" charset="0"/>
                        </a:rPr>
                        <m:t>4</m:t>
                      </m:r>
                      <m:r>
                        <a:rPr lang="en-US" altLang="zh-CN" sz="1000" b="0" i="0" smtClean="0">
                          <a:latin typeface="Cambria Math" panose="02040503050406030204" pitchFamily="18" charset="0"/>
                        </a:rPr>
                        <m:t> </m:t>
                      </m:r>
                      <m:r>
                        <a:rPr lang="en-US" altLang="zh-CN" sz="1000" i="1" smtClean="0">
                          <a:latin typeface="Cambria Math" panose="02040503050406030204" pitchFamily="18" charset="0"/>
                        </a:rPr>
                        <m:t>–</m:t>
                      </m:r>
                    </m:oMath>
                  </a14:m>
                  <a:r>
                    <a:rPr lang="zh-CN" altLang="en-US" sz="1000" dirty="0">
                      <a:latin typeface="Cambria Math" panose="02040503050406030204" pitchFamily="18" charset="0"/>
                    </a:rPr>
                    <a:t> </a:t>
                  </a:r>
                  <a:r>
                    <a:rPr lang="en-US" altLang="zh-CN" sz="1000" dirty="0">
                      <a:latin typeface="Cambria Math" panose="02040503050406030204" pitchFamily="18" charset="0"/>
                    </a:rPr>
                    <a:t>4.5</a:t>
                  </a:r>
                  <a:endParaRPr lang="zh-CN" altLang="en-US" sz="1000" dirty="0">
                    <a:latin typeface="Cambria Math" panose="02040503050406030204" pitchFamily="18" charset="0"/>
                  </a:endParaRPr>
                </a:p>
              </p:txBody>
            </p:sp>
          </mc:Choice>
          <mc:Fallback xmlns="">
            <p:sp>
              <p:nvSpPr>
                <p:cNvPr id="14" name="文本框 13">
                  <a:extLst>
                    <a:ext uri="{FF2B5EF4-FFF2-40B4-BE49-F238E27FC236}">
                      <a16:creationId xmlns:a16="http://schemas.microsoft.com/office/drawing/2014/main" id="{CEDF865E-1D3F-4328-8A41-EEA30E19EFD5}"/>
                    </a:ext>
                  </a:extLst>
                </p:cNvPr>
                <p:cNvSpPr txBox="1">
                  <a:spLocks noRot="1" noChangeAspect="1" noMove="1" noResize="1" noEditPoints="1" noAdjustHandles="1" noChangeArrowheads="1" noChangeShapeType="1" noTextEdit="1"/>
                </p:cNvSpPr>
                <p:nvPr/>
              </p:nvSpPr>
              <p:spPr>
                <a:xfrm>
                  <a:off x="1311858" y="5159918"/>
                  <a:ext cx="1031939" cy="432785"/>
                </a:xfrm>
                <a:prstGeom prst="rect">
                  <a:avLst/>
                </a:prstGeom>
                <a:blipFill>
                  <a:blip r:embed="rId9"/>
                  <a:stretch>
                    <a:fillRect b="-7143"/>
                  </a:stretch>
                </a:blipFill>
              </p:spPr>
              <p:txBody>
                <a:bodyPr/>
                <a:lstStyle/>
                <a:p>
                  <a:r>
                    <a:rPr lang="zh-CN" altLang="en-US">
                      <a:noFill/>
                    </a:rPr>
                    <a:t> </a:t>
                  </a:r>
                </a:p>
              </p:txBody>
            </p:sp>
          </mc:Fallback>
        </mc:AlternateContent>
        <p:sp>
          <p:nvSpPr>
            <p:cNvPr id="15" name="矩形 14">
              <a:extLst>
                <a:ext uri="{FF2B5EF4-FFF2-40B4-BE49-F238E27FC236}">
                  <a16:creationId xmlns:a16="http://schemas.microsoft.com/office/drawing/2014/main" id="{1B431F3E-3F32-4AFF-83BD-FBBCC0AF195F}"/>
                </a:ext>
              </a:extLst>
            </p:cNvPr>
            <p:cNvSpPr/>
            <p:nvPr/>
          </p:nvSpPr>
          <p:spPr>
            <a:xfrm>
              <a:off x="832883" y="5922985"/>
              <a:ext cx="461639" cy="239697"/>
            </a:xfrm>
            <a:prstGeom prst="rect">
              <a:avLst/>
            </a:prstGeom>
            <a:solidFill>
              <a:srgbClr val="3A6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6" name="矩形 15">
              <a:extLst>
                <a:ext uri="{FF2B5EF4-FFF2-40B4-BE49-F238E27FC236}">
                  <a16:creationId xmlns:a16="http://schemas.microsoft.com/office/drawing/2014/main" id="{AF5A8DDB-CDCB-4BB1-A074-C38573038C9C}"/>
                </a:ext>
              </a:extLst>
            </p:cNvPr>
            <p:cNvSpPr/>
            <p:nvPr/>
          </p:nvSpPr>
          <p:spPr>
            <a:xfrm>
              <a:off x="837854" y="5234291"/>
              <a:ext cx="461639" cy="239697"/>
            </a:xfrm>
            <a:prstGeom prst="rect">
              <a:avLst/>
            </a:prstGeom>
            <a:solidFill>
              <a:srgbClr val="F5B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7" name="矩形 16">
              <a:extLst>
                <a:ext uri="{FF2B5EF4-FFF2-40B4-BE49-F238E27FC236}">
                  <a16:creationId xmlns:a16="http://schemas.microsoft.com/office/drawing/2014/main" id="{38E8603F-8025-4FA9-B403-53A42E1AEC2D}"/>
                </a:ext>
              </a:extLst>
            </p:cNvPr>
            <p:cNvSpPr/>
            <p:nvPr/>
          </p:nvSpPr>
          <p:spPr>
            <a:xfrm>
              <a:off x="837854" y="5565427"/>
              <a:ext cx="461639" cy="239697"/>
            </a:xfrm>
            <a:prstGeom prst="rect">
              <a:avLst/>
            </a:prstGeom>
            <a:solidFill>
              <a:srgbClr val="84B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8" name="矩形 17">
              <a:extLst>
                <a:ext uri="{FF2B5EF4-FFF2-40B4-BE49-F238E27FC236}">
                  <a16:creationId xmlns:a16="http://schemas.microsoft.com/office/drawing/2014/main" id="{06F11C9C-44F9-41A3-98BC-9405383173A4}"/>
                </a:ext>
              </a:extLst>
            </p:cNvPr>
            <p:cNvSpPr/>
            <p:nvPr/>
          </p:nvSpPr>
          <p:spPr>
            <a:xfrm>
              <a:off x="837856" y="4873704"/>
              <a:ext cx="461639" cy="239697"/>
            </a:xfrm>
            <a:prstGeom prst="rect">
              <a:avLst/>
            </a:prstGeom>
            <a:solidFill>
              <a:srgbClr val="D76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9" name="文本框 18">
              <a:extLst>
                <a:ext uri="{FF2B5EF4-FFF2-40B4-BE49-F238E27FC236}">
                  <a16:creationId xmlns:a16="http://schemas.microsoft.com/office/drawing/2014/main" id="{708D9A76-A2B8-4388-80B0-81CEA31D6D4E}"/>
                </a:ext>
              </a:extLst>
            </p:cNvPr>
            <p:cNvSpPr txBox="1"/>
            <p:nvPr/>
          </p:nvSpPr>
          <p:spPr>
            <a:xfrm>
              <a:off x="1311313" y="4791616"/>
              <a:ext cx="550151" cy="432785"/>
            </a:xfrm>
            <a:prstGeom prst="rect">
              <a:avLst/>
            </a:prstGeom>
            <a:noFill/>
          </p:spPr>
          <p:txBody>
            <a:bodyPr wrap="square" rtlCol="0">
              <a:spAutoFit/>
            </a:bodyPr>
            <a:lstStyle/>
            <a:p>
              <a:r>
                <a:rPr lang="en-US" altLang="zh-CN" sz="1000" dirty="0">
                  <a:latin typeface="Cambria Math" panose="02040503050406030204" pitchFamily="18" charset="0"/>
                  <a:ea typeface="Cambria Math" panose="02040503050406030204" pitchFamily="18" charset="0"/>
                </a:rPr>
                <a:t>5</a:t>
              </a:r>
              <a:endParaRPr lang="zh-CN" altLang="en-US" sz="10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B99A00C-33F0-437F-A585-850791174146}"/>
                    </a:ext>
                  </a:extLst>
                </p:cNvPr>
                <p:cNvSpPr txBox="1"/>
                <p:nvPr/>
              </p:nvSpPr>
              <p:spPr>
                <a:xfrm>
                  <a:off x="1312403" y="5517985"/>
                  <a:ext cx="1588609" cy="432785"/>
                </a:xfrm>
                <a:prstGeom prst="rect">
                  <a:avLst/>
                </a:prstGeom>
                <a:noFill/>
              </p:spPr>
              <p:txBody>
                <a:bodyPr wrap="square" rtlCol="0">
                  <a:spAutoFit/>
                </a:bodyPr>
                <a:lstStyle/>
                <a:p>
                  <a:r>
                    <a:rPr lang="en-US" altLang="zh-CN" sz="1000" dirty="0">
                      <a:latin typeface="Cambria Math" panose="02040503050406030204" pitchFamily="18" charset="0"/>
                    </a:rPr>
                    <a:t>3 </a:t>
                  </a:r>
                  <a14:m>
                    <m:oMath xmlns:m="http://schemas.openxmlformats.org/officeDocument/2006/math">
                      <m:r>
                        <a:rPr lang="en-US" altLang="zh-CN" sz="1000" i="1" smtClean="0">
                          <a:latin typeface="Cambria Math" panose="02040503050406030204" pitchFamily="18" charset="0"/>
                        </a:rPr>
                        <m:t>–</m:t>
                      </m:r>
                    </m:oMath>
                  </a14:m>
                  <a:r>
                    <a:rPr lang="en-US" altLang="zh-CN" sz="1000" dirty="0">
                      <a:latin typeface="Cambria Math" panose="02040503050406030204" pitchFamily="18" charset="0"/>
                    </a:rPr>
                    <a:t> 3.5 </a:t>
                  </a:r>
                  <a:endParaRPr lang="zh-CN" altLang="en-US" sz="1000" dirty="0">
                    <a:latin typeface="Cambria Math" panose="02040503050406030204" pitchFamily="18" charset="0"/>
                  </a:endParaRPr>
                </a:p>
              </p:txBody>
            </p:sp>
          </mc:Choice>
          <mc:Fallback xmlns="">
            <p:sp>
              <p:nvSpPr>
                <p:cNvPr id="20" name="文本框 19">
                  <a:extLst>
                    <a:ext uri="{FF2B5EF4-FFF2-40B4-BE49-F238E27FC236}">
                      <a16:creationId xmlns:a16="http://schemas.microsoft.com/office/drawing/2014/main" id="{0B99A00C-33F0-437F-A585-850791174146}"/>
                    </a:ext>
                  </a:extLst>
                </p:cNvPr>
                <p:cNvSpPr txBox="1">
                  <a:spLocks noRot="1" noChangeAspect="1" noMove="1" noResize="1" noEditPoints="1" noAdjustHandles="1" noChangeArrowheads="1" noChangeShapeType="1" noTextEdit="1"/>
                </p:cNvSpPr>
                <p:nvPr/>
              </p:nvSpPr>
              <p:spPr>
                <a:xfrm>
                  <a:off x="1312403" y="5517985"/>
                  <a:ext cx="1588609" cy="432785"/>
                </a:xfrm>
                <a:prstGeom prst="rect">
                  <a:avLst/>
                </a:prstGeom>
                <a:blipFill>
                  <a:blip r:embed="rId10"/>
                  <a:stretch>
                    <a:fillRect b="-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59F59FCE-F08E-498F-8B8C-9D0F77E958DA}"/>
                    </a:ext>
                  </a:extLst>
                </p:cNvPr>
                <p:cNvSpPr txBox="1"/>
                <p:nvPr/>
              </p:nvSpPr>
              <p:spPr>
                <a:xfrm>
                  <a:off x="1311312" y="5873990"/>
                  <a:ext cx="1248535" cy="432785"/>
                </a:xfrm>
                <a:prstGeom prst="rect">
                  <a:avLst/>
                </a:prstGeom>
                <a:noFill/>
              </p:spPr>
              <p:txBody>
                <a:bodyPr wrap="square" rtlCol="0">
                  <a:spAutoFit/>
                </a:bodyPr>
                <a:lstStyle/>
                <a:p>
                  <a14:m>
                    <m:oMath xmlns:m="http://schemas.openxmlformats.org/officeDocument/2006/math">
                      <m:r>
                        <a:rPr lang="en-US" altLang="zh-CN" sz="1000" i="1" smtClean="0">
                          <a:latin typeface="Cambria Math" panose="02040503050406030204" pitchFamily="18" charset="0"/>
                          <a:ea typeface="Cambria Math" panose="02040503050406030204" pitchFamily="18" charset="0"/>
                        </a:rPr>
                        <m:t>2</m:t>
                      </m:r>
                    </m:oMath>
                  </a14:m>
                  <a:r>
                    <a:rPr lang="zh-CN" altLang="en-US" sz="1000" dirty="0">
                      <a:latin typeface="Cambria Math" panose="02040503050406030204" pitchFamily="18" charset="0"/>
                    </a:rPr>
                    <a:t> </a:t>
                  </a:r>
                  <a14:m>
                    <m:oMath xmlns:m="http://schemas.openxmlformats.org/officeDocument/2006/math">
                      <m:r>
                        <a:rPr lang="en-US" altLang="zh-CN" sz="1000" i="1">
                          <a:latin typeface="Cambria Math" panose="02040503050406030204" pitchFamily="18" charset="0"/>
                        </a:rPr>
                        <m:t>–</m:t>
                      </m:r>
                    </m:oMath>
                  </a14:m>
                  <a:r>
                    <a:rPr lang="zh-CN" altLang="en-US" sz="1000" dirty="0">
                      <a:latin typeface="Cambria Math" panose="02040503050406030204" pitchFamily="18" charset="0"/>
                    </a:rPr>
                    <a:t> </a:t>
                  </a:r>
                  <a:r>
                    <a:rPr lang="en-US" altLang="zh-CN" sz="1000" dirty="0">
                      <a:latin typeface="Cambria Math" panose="02040503050406030204" pitchFamily="18" charset="0"/>
                    </a:rPr>
                    <a:t>2.5</a:t>
                  </a:r>
                  <a:endParaRPr lang="zh-CN" altLang="en-US" sz="1000" dirty="0">
                    <a:latin typeface="Cambria Math" panose="02040503050406030204" pitchFamily="18" charset="0"/>
                  </a:endParaRPr>
                </a:p>
              </p:txBody>
            </p:sp>
          </mc:Choice>
          <mc:Fallback xmlns="">
            <p:sp>
              <p:nvSpPr>
                <p:cNvPr id="21" name="文本框 20">
                  <a:extLst>
                    <a:ext uri="{FF2B5EF4-FFF2-40B4-BE49-F238E27FC236}">
                      <a16:creationId xmlns:a16="http://schemas.microsoft.com/office/drawing/2014/main" id="{59F59FCE-F08E-498F-8B8C-9D0F77E958DA}"/>
                    </a:ext>
                  </a:extLst>
                </p:cNvPr>
                <p:cNvSpPr txBox="1">
                  <a:spLocks noRot="1" noChangeAspect="1" noMove="1" noResize="1" noEditPoints="1" noAdjustHandles="1" noChangeArrowheads="1" noChangeShapeType="1" noTextEdit="1"/>
                </p:cNvSpPr>
                <p:nvPr/>
              </p:nvSpPr>
              <p:spPr>
                <a:xfrm>
                  <a:off x="1311312" y="5873990"/>
                  <a:ext cx="1248535" cy="432785"/>
                </a:xfrm>
                <a:prstGeom prst="rect">
                  <a:avLst/>
                </a:prstGeom>
                <a:blipFill>
                  <a:blip r:embed="rId11"/>
                  <a:stretch>
                    <a:fillRect b="-9524"/>
                  </a:stretch>
                </a:blipFill>
              </p:spPr>
              <p:txBody>
                <a:bodyPr/>
                <a:lstStyle/>
                <a:p>
                  <a:r>
                    <a:rPr lang="zh-CN" altLang="en-US">
                      <a:noFill/>
                    </a:rPr>
                    <a:t> </a:t>
                  </a:r>
                </a:p>
              </p:txBody>
            </p:sp>
          </mc:Fallback>
        </mc:AlternateContent>
        <p:grpSp>
          <p:nvGrpSpPr>
            <p:cNvPr id="22" name="组合 21">
              <a:extLst>
                <a:ext uri="{FF2B5EF4-FFF2-40B4-BE49-F238E27FC236}">
                  <a16:creationId xmlns:a16="http://schemas.microsoft.com/office/drawing/2014/main" id="{C5C813B2-63CF-48EF-A250-C65ACAF9A983}"/>
                </a:ext>
              </a:extLst>
            </p:cNvPr>
            <p:cNvGrpSpPr/>
            <p:nvPr/>
          </p:nvGrpSpPr>
          <p:grpSpPr>
            <a:xfrm>
              <a:off x="165811" y="362856"/>
              <a:ext cx="5751967" cy="4107466"/>
              <a:chOff x="165811" y="362856"/>
              <a:chExt cx="5751967" cy="4107466"/>
            </a:xfrm>
          </p:grpSpPr>
          <p:sp>
            <p:nvSpPr>
              <p:cNvPr id="23" name="矩形: 圆角 22">
                <a:extLst>
                  <a:ext uri="{FF2B5EF4-FFF2-40B4-BE49-F238E27FC236}">
                    <a16:creationId xmlns:a16="http://schemas.microsoft.com/office/drawing/2014/main" id="{4A51EADD-ADEB-4438-A523-2C3FA7F509AB}"/>
                  </a:ext>
                </a:extLst>
              </p:cNvPr>
              <p:cNvSpPr/>
              <p:nvPr/>
            </p:nvSpPr>
            <p:spPr>
              <a:xfrm>
                <a:off x="165811" y="362856"/>
                <a:ext cx="5377662" cy="4107466"/>
              </a:xfrm>
              <a:prstGeom prst="roundRect">
                <a:avLst/>
              </a:prstGeom>
              <a:solidFill>
                <a:schemeClr val="bg1">
                  <a:lumMod val="95000"/>
                  <a:alpha val="50000"/>
                </a:schemeClr>
              </a:solid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00"/>
              </a:p>
            </p:txBody>
          </p:sp>
          <p:sp>
            <p:nvSpPr>
              <p:cNvPr id="24" name="文本框 23">
                <a:extLst>
                  <a:ext uri="{FF2B5EF4-FFF2-40B4-BE49-F238E27FC236}">
                    <a16:creationId xmlns:a16="http://schemas.microsoft.com/office/drawing/2014/main" id="{BD90216F-2230-436D-90FC-2F409F382B55}"/>
                  </a:ext>
                </a:extLst>
              </p:cNvPr>
              <p:cNvSpPr txBox="1"/>
              <p:nvPr/>
            </p:nvSpPr>
            <p:spPr>
              <a:xfrm>
                <a:off x="2901820" y="1847117"/>
                <a:ext cx="3015958" cy="54098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Moonrise Kingdom</a:t>
                </a:r>
                <a:endParaRPr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38E01AED-EDA9-4506-8AFC-18B8949E65E6}"/>
                  </a:ext>
                </a:extLst>
              </p:cNvPr>
              <p:cNvSpPr txBox="1"/>
              <p:nvPr/>
            </p:nvSpPr>
            <p:spPr>
              <a:xfrm>
                <a:off x="2902399" y="570784"/>
                <a:ext cx="2532977" cy="54098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Aladdin</a:t>
                </a:r>
                <a:endParaRPr lang="zh-CN" altLang="en-US" dirty="0">
                  <a:latin typeface="Times New Roman" panose="02020603050405020304" pitchFamily="18" charset="0"/>
                  <a:cs typeface="Times New Roman" panose="02020603050405020304" pitchFamily="18" charset="0"/>
                </a:endParaRPr>
              </a:p>
            </p:txBody>
          </p:sp>
          <p:cxnSp>
            <p:nvCxnSpPr>
              <p:cNvPr id="26" name="直接连接符 25">
                <a:extLst>
                  <a:ext uri="{FF2B5EF4-FFF2-40B4-BE49-F238E27FC236}">
                    <a16:creationId xmlns:a16="http://schemas.microsoft.com/office/drawing/2014/main" id="{F29797E3-763C-4160-A838-D86EA9257A34}"/>
                  </a:ext>
                </a:extLst>
              </p:cNvPr>
              <p:cNvCxnSpPr>
                <a:cxnSpLocks/>
                <a:stCxn id="50" idx="6"/>
                <a:endCxn id="54" idx="2"/>
              </p:cNvCxnSpPr>
              <p:nvPr/>
            </p:nvCxnSpPr>
            <p:spPr>
              <a:xfrm>
                <a:off x="1070792" y="1980129"/>
                <a:ext cx="1181720" cy="91487"/>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5618BBA0-D54C-4FD0-B584-93B83E7B7A21}"/>
                  </a:ext>
                </a:extLst>
              </p:cNvPr>
              <p:cNvCxnSpPr>
                <a:cxnSpLocks/>
                <a:stCxn id="51" idx="6"/>
                <a:endCxn id="56" idx="2"/>
              </p:cNvCxnSpPr>
              <p:nvPr/>
            </p:nvCxnSpPr>
            <p:spPr>
              <a:xfrm flipV="1">
                <a:off x="1068539" y="802969"/>
                <a:ext cx="1187283" cy="2019052"/>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4852EEBA-CC17-4514-A896-A831C6B60BBD}"/>
                  </a:ext>
                </a:extLst>
              </p:cNvPr>
              <p:cNvCxnSpPr>
                <a:cxnSpLocks/>
                <a:stCxn id="57" idx="2"/>
                <a:endCxn id="52" idx="6"/>
              </p:cNvCxnSpPr>
              <p:nvPr/>
            </p:nvCxnSpPr>
            <p:spPr>
              <a:xfrm flipH="1">
                <a:off x="1070082" y="3354933"/>
                <a:ext cx="1183537" cy="316571"/>
              </a:xfrm>
              <a:prstGeom prst="line">
                <a:avLst/>
              </a:prstGeom>
              <a:ln w="28575">
                <a:solidFill>
                  <a:srgbClr val="6EAED1"/>
                </a:solidFill>
              </a:ln>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AFACFC0D-C550-46BB-B9A1-AA910E9C01DE}"/>
                  </a:ext>
                </a:extLst>
              </p:cNvPr>
              <p:cNvCxnSpPr>
                <a:cxnSpLocks/>
                <a:stCxn id="50" idx="6"/>
                <a:endCxn id="56" idx="2"/>
              </p:cNvCxnSpPr>
              <p:nvPr/>
            </p:nvCxnSpPr>
            <p:spPr>
              <a:xfrm flipV="1">
                <a:off x="1070792" y="802969"/>
                <a:ext cx="1185030" cy="1177160"/>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sp>
            <p:nvSpPr>
              <p:cNvPr id="30" name="文本框 29">
                <a:extLst>
                  <a:ext uri="{FF2B5EF4-FFF2-40B4-BE49-F238E27FC236}">
                    <a16:creationId xmlns:a16="http://schemas.microsoft.com/office/drawing/2014/main" id="{A09F953F-6EDE-4495-AE70-82D27FE596DD}"/>
                  </a:ext>
                </a:extLst>
              </p:cNvPr>
              <p:cNvSpPr txBox="1"/>
              <p:nvPr/>
            </p:nvSpPr>
            <p:spPr>
              <a:xfrm>
                <a:off x="2902399" y="3135122"/>
                <a:ext cx="2841900" cy="54098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Wedding Crashers</a:t>
                </a:r>
                <a:endParaRPr lang="zh-CN" altLang="en-US"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478D8FDC-D758-4BE9-93D4-35DD91FF1751}"/>
                  </a:ext>
                </a:extLst>
              </p:cNvPr>
              <p:cNvSpPr txBox="1"/>
              <p:nvPr/>
            </p:nvSpPr>
            <p:spPr>
              <a:xfrm>
                <a:off x="2901820" y="3754125"/>
                <a:ext cx="2354905" cy="54098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Mrs. Doubtfire</a:t>
                </a:r>
                <a:endParaRPr lang="zh-CN" altLang="en-US"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F4627D19-C0AF-4DD5-956D-450F4EC16C18}"/>
                  </a:ext>
                </a:extLst>
              </p:cNvPr>
              <p:cNvSpPr txBox="1"/>
              <p:nvPr/>
            </p:nvSpPr>
            <p:spPr>
              <a:xfrm>
                <a:off x="2901348" y="1213816"/>
                <a:ext cx="2091013" cy="54098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Monsters</a:t>
                </a:r>
                <a:endParaRPr lang="zh-CN" altLang="en-US" dirty="0">
                  <a:latin typeface="Times New Roman" panose="02020603050405020304" pitchFamily="18" charset="0"/>
                  <a:cs typeface="Times New Roman" panose="02020603050405020304" pitchFamily="18" charset="0"/>
                </a:endParaRPr>
              </a:p>
            </p:txBody>
          </p:sp>
          <p:cxnSp>
            <p:nvCxnSpPr>
              <p:cNvPr id="33" name="直接连接符 32">
                <a:extLst>
                  <a:ext uri="{FF2B5EF4-FFF2-40B4-BE49-F238E27FC236}">
                    <a16:creationId xmlns:a16="http://schemas.microsoft.com/office/drawing/2014/main" id="{228C8C90-D8FE-412B-9C80-ABCBE9FE23D2}"/>
                  </a:ext>
                </a:extLst>
              </p:cNvPr>
              <p:cNvCxnSpPr>
                <a:cxnSpLocks/>
                <a:stCxn id="50" idx="6"/>
                <a:endCxn id="58" idx="2"/>
              </p:cNvCxnSpPr>
              <p:nvPr/>
            </p:nvCxnSpPr>
            <p:spPr>
              <a:xfrm>
                <a:off x="1070792" y="1980129"/>
                <a:ext cx="1180975" cy="2008019"/>
              </a:xfrm>
              <a:prstGeom prst="line">
                <a:avLst/>
              </a:prstGeom>
              <a:ln w="28575">
                <a:solidFill>
                  <a:srgbClr val="6EAED1"/>
                </a:solidFill>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95B35A57-4CEA-4E90-A47A-94E5A573C5A2}"/>
                  </a:ext>
                </a:extLst>
              </p:cNvPr>
              <p:cNvCxnSpPr>
                <a:cxnSpLocks/>
                <a:stCxn id="49" idx="6"/>
                <a:endCxn id="53" idx="2"/>
              </p:cNvCxnSpPr>
              <p:nvPr/>
            </p:nvCxnSpPr>
            <p:spPr>
              <a:xfrm>
                <a:off x="1070792" y="1124621"/>
                <a:ext cx="1182551" cy="312953"/>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36E74A8A-31B9-4C37-BEE4-16AEE2902EF7}"/>
                  </a:ext>
                </a:extLst>
              </p:cNvPr>
              <p:cNvCxnSpPr>
                <a:cxnSpLocks/>
                <a:stCxn id="50" idx="6"/>
                <a:endCxn id="53" idx="2"/>
              </p:cNvCxnSpPr>
              <p:nvPr/>
            </p:nvCxnSpPr>
            <p:spPr>
              <a:xfrm flipV="1">
                <a:off x="1070792" y="1437574"/>
                <a:ext cx="1182551" cy="542555"/>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DA049580-8534-4E47-BA92-8AE3B560C8D3}"/>
                  </a:ext>
                </a:extLst>
              </p:cNvPr>
              <p:cNvCxnSpPr>
                <a:cxnSpLocks/>
                <a:stCxn id="51" idx="6"/>
                <a:endCxn id="53" idx="2"/>
              </p:cNvCxnSpPr>
              <p:nvPr/>
            </p:nvCxnSpPr>
            <p:spPr>
              <a:xfrm flipV="1">
                <a:off x="1068539" y="1437574"/>
                <a:ext cx="1184804" cy="1384447"/>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EA0E8FA1-E41D-477E-83C9-51B7168FB2E1}"/>
                  </a:ext>
                </a:extLst>
              </p:cNvPr>
              <p:cNvCxnSpPr>
                <a:cxnSpLocks/>
                <a:stCxn id="51" idx="6"/>
                <a:endCxn id="58" idx="2"/>
              </p:cNvCxnSpPr>
              <p:nvPr/>
            </p:nvCxnSpPr>
            <p:spPr>
              <a:xfrm>
                <a:off x="1068539" y="2822021"/>
                <a:ext cx="1183228" cy="1166127"/>
              </a:xfrm>
              <a:prstGeom prst="line">
                <a:avLst/>
              </a:prstGeom>
              <a:ln w="28575">
                <a:solidFill>
                  <a:srgbClr val="6EAED1"/>
                </a:solidFill>
              </a:ln>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3309B37C-5C74-43C6-8220-9BED4471E709}"/>
                  </a:ext>
                </a:extLst>
              </p:cNvPr>
              <p:cNvCxnSpPr>
                <a:cxnSpLocks/>
                <a:stCxn id="57" idx="2"/>
                <a:endCxn id="51" idx="6"/>
              </p:cNvCxnSpPr>
              <p:nvPr/>
            </p:nvCxnSpPr>
            <p:spPr>
              <a:xfrm flipH="1" flipV="1">
                <a:off x="1068539" y="2822021"/>
                <a:ext cx="1185080" cy="532912"/>
              </a:xfrm>
              <a:prstGeom prst="line">
                <a:avLst/>
              </a:prstGeom>
              <a:ln w="28575">
                <a:solidFill>
                  <a:srgbClr val="68A9CF"/>
                </a:solidFill>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4D04BD80-25BC-4E3D-96C6-CB7283DF8723}"/>
                  </a:ext>
                </a:extLst>
              </p:cNvPr>
              <p:cNvCxnSpPr>
                <a:cxnSpLocks/>
                <a:stCxn id="57" idx="2"/>
                <a:endCxn id="50" idx="6"/>
              </p:cNvCxnSpPr>
              <p:nvPr/>
            </p:nvCxnSpPr>
            <p:spPr>
              <a:xfrm flipH="1" flipV="1">
                <a:off x="1070792" y="1980129"/>
                <a:ext cx="1182827" cy="1374804"/>
              </a:xfrm>
              <a:prstGeom prst="line">
                <a:avLst/>
              </a:prstGeom>
              <a:ln w="28575">
                <a:solidFill>
                  <a:srgbClr val="68A9CF"/>
                </a:solidFill>
              </a:ln>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9CFAEFEB-764A-46B0-8CB1-132CAA9C4B29}"/>
                  </a:ext>
                </a:extLst>
              </p:cNvPr>
              <p:cNvCxnSpPr>
                <a:cxnSpLocks/>
                <a:stCxn id="51" idx="6"/>
                <a:endCxn id="54" idx="2"/>
              </p:cNvCxnSpPr>
              <p:nvPr/>
            </p:nvCxnSpPr>
            <p:spPr>
              <a:xfrm flipV="1">
                <a:off x="1068539" y="2071616"/>
                <a:ext cx="1183973" cy="750405"/>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5C3362E2-C8D8-4677-85D2-3CFD8B280ED4}"/>
                  </a:ext>
                </a:extLst>
              </p:cNvPr>
              <p:cNvCxnSpPr>
                <a:cxnSpLocks/>
                <a:stCxn id="52" idx="6"/>
                <a:endCxn id="54" idx="2"/>
              </p:cNvCxnSpPr>
              <p:nvPr/>
            </p:nvCxnSpPr>
            <p:spPr>
              <a:xfrm flipV="1">
                <a:off x="1070082" y="2071616"/>
                <a:ext cx="1182430" cy="1599888"/>
              </a:xfrm>
              <a:prstGeom prst="line">
                <a:avLst/>
              </a:prstGeom>
              <a:ln w="28575">
                <a:solidFill>
                  <a:srgbClr val="6EAED1"/>
                </a:solidFill>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6E55DDA3-9832-4052-9B7C-100052A46A6B}"/>
                  </a:ext>
                </a:extLst>
              </p:cNvPr>
              <p:cNvSpPr txBox="1"/>
              <p:nvPr/>
            </p:nvSpPr>
            <p:spPr>
              <a:xfrm>
                <a:off x="2904169" y="2489293"/>
                <a:ext cx="2883680" cy="54098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Back to the Future</a:t>
                </a:r>
                <a:endParaRPr lang="zh-CN" altLang="en-US" dirty="0">
                  <a:latin typeface="Times New Roman" panose="02020603050405020304" pitchFamily="18" charset="0"/>
                  <a:cs typeface="Times New Roman" panose="02020603050405020304" pitchFamily="18" charset="0"/>
                </a:endParaRPr>
              </a:p>
            </p:txBody>
          </p:sp>
          <p:cxnSp>
            <p:nvCxnSpPr>
              <p:cNvPr id="43" name="直接连接符 42">
                <a:extLst>
                  <a:ext uri="{FF2B5EF4-FFF2-40B4-BE49-F238E27FC236}">
                    <a16:creationId xmlns:a16="http://schemas.microsoft.com/office/drawing/2014/main" id="{ADE8309D-2752-4FBE-B465-708F030B1A29}"/>
                  </a:ext>
                </a:extLst>
              </p:cNvPr>
              <p:cNvCxnSpPr>
                <a:cxnSpLocks/>
                <a:stCxn id="50" idx="6"/>
                <a:endCxn id="55" idx="2"/>
              </p:cNvCxnSpPr>
              <p:nvPr/>
            </p:nvCxnSpPr>
            <p:spPr>
              <a:xfrm>
                <a:off x="1070792" y="1980129"/>
                <a:ext cx="1181718" cy="732107"/>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C1741808-EBE1-4B2A-AEA0-6F753BDED4F1}"/>
                  </a:ext>
                </a:extLst>
              </p:cNvPr>
              <p:cNvCxnSpPr>
                <a:cxnSpLocks/>
                <a:stCxn id="49" idx="6"/>
                <a:endCxn id="55" idx="2"/>
              </p:cNvCxnSpPr>
              <p:nvPr/>
            </p:nvCxnSpPr>
            <p:spPr>
              <a:xfrm>
                <a:off x="1070792" y="1124621"/>
                <a:ext cx="1181718" cy="1587615"/>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5C401D7A-118C-4495-BF2B-A2DADD751C5C}"/>
                  </a:ext>
                </a:extLst>
              </p:cNvPr>
              <p:cNvCxnSpPr>
                <a:cxnSpLocks/>
                <a:stCxn id="52" idx="6"/>
                <a:endCxn id="58" idx="2"/>
              </p:cNvCxnSpPr>
              <p:nvPr/>
            </p:nvCxnSpPr>
            <p:spPr>
              <a:xfrm>
                <a:off x="1070082" y="3671504"/>
                <a:ext cx="1181685" cy="316644"/>
              </a:xfrm>
              <a:prstGeom prst="line">
                <a:avLst/>
              </a:prstGeom>
              <a:ln w="28575">
                <a:solidFill>
                  <a:srgbClr val="175493">
                    <a:alpha val="80000"/>
                  </a:srgbClr>
                </a:solidFill>
              </a:ln>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a16="http://schemas.microsoft.com/office/drawing/2014/main" id="{6AA9CD74-E12A-4A98-8444-C972E5D20769}"/>
                  </a:ext>
                </a:extLst>
              </p:cNvPr>
              <p:cNvCxnSpPr>
                <a:cxnSpLocks/>
                <a:stCxn id="51" idx="6"/>
                <a:endCxn id="55" idx="2"/>
              </p:cNvCxnSpPr>
              <p:nvPr/>
            </p:nvCxnSpPr>
            <p:spPr>
              <a:xfrm flipV="1">
                <a:off x="1068539" y="2712236"/>
                <a:ext cx="1183971" cy="109785"/>
              </a:xfrm>
              <a:prstGeom prst="line">
                <a:avLst/>
              </a:prstGeom>
              <a:ln w="28575">
                <a:solidFill>
                  <a:srgbClr val="F3A380"/>
                </a:solidFill>
              </a:ln>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a16="http://schemas.microsoft.com/office/drawing/2014/main" id="{407643A7-CA0B-431F-8148-2BAA54D5E0C6}"/>
                  </a:ext>
                </a:extLst>
              </p:cNvPr>
              <p:cNvCxnSpPr>
                <a:cxnSpLocks/>
                <a:stCxn id="52" idx="6"/>
                <a:endCxn id="55" idx="2"/>
              </p:cNvCxnSpPr>
              <p:nvPr/>
            </p:nvCxnSpPr>
            <p:spPr>
              <a:xfrm flipV="1">
                <a:off x="1070082" y="2712236"/>
                <a:ext cx="1182428" cy="959268"/>
              </a:xfrm>
              <a:prstGeom prst="line">
                <a:avLst/>
              </a:prstGeom>
              <a:ln w="28575">
                <a:solidFill>
                  <a:srgbClr val="6EAED1"/>
                </a:solidFill>
              </a:ln>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52292025-FAC4-415B-881F-343CF56E25A1}"/>
                  </a:ext>
                </a:extLst>
              </p:cNvPr>
              <p:cNvCxnSpPr>
                <a:cxnSpLocks/>
                <a:stCxn id="49" idx="6"/>
                <a:endCxn id="56" idx="2"/>
              </p:cNvCxnSpPr>
              <p:nvPr/>
            </p:nvCxnSpPr>
            <p:spPr>
              <a:xfrm flipV="1">
                <a:off x="1070792" y="802969"/>
                <a:ext cx="1185030" cy="321652"/>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sp>
            <p:nvSpPr>
              <p:cNvPr id="49" name="椭圆 48">
                <a:extLst>
                  <a:ext uri="{FF2B5EF4-FFF2-40B4-BE49-F238E27FC236}">
                    <a16:creationId xmlns:a16="http://schemas.microsoft.com/office/drawing/2014/main" id="{1E5FCF00-0B1B-4550-96D9-F3FCEDF491C3}"/>
                  </a:ext>
                </a:extLst>
              </p:cNvPr>
              <p:cNvSpPr/>
              <p:nvPr/>
            </p:nvSpPr>
            <p:spPr>
              <a:xfrm>
                <a:off x="978763" y="1078606"/>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椭圆 49">
                <a:extLst>
                  <a:ext uri="{FF2B5EF4-FFF2-40B4-BE49-F238E27FC236}">
                    <a16:creationId xmlns:a16="http://schemas.microsoft.com/office/drawing/2014/main" id="{C2175AE8-56D4-4C4B-8A0F-8798C1CB7B52}"/>
                  </a:ext>
                </a:extLst>
              </p:cNvPr>
              <p:cNvSpPr/>
              <p:nvPr/>
            </p:nvSpPr>
            <p:spPr>
              <a:xfrm>
                <a:off x="978763" y="1934114"/>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1" name="椭圆 50">
                <a:extLst>
                  <a:ext uri="{FF2B5EF4-FFF2-40B4-BE49-F238E27FC236}">
                    <a16:creationId xmlns:a16="http://schemas.microsoft.com/office/drawing/2014/main" id="{C55FA53A-1412-4B68-A3F6-77545D34B69D}"/>
                  </a:ext>
                </a:extLst>
              </p:cNvPr>
              <p:cNvSpPr/>
              <p:nvPr/>
            </p:nvSpPr>
            <p:spPr>
              <a:xfrm>
                <a:off x="976510" y="2776006"/>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2" name="椭圆 51">
                <a:extLst>
                  <a:ext uri="{FF2B5EF4-FFF2-40B4-BE49-F238E27FC236}">
                    <a16:creationId xmlns:a16="http://schemas.microsoft.com/office/drawing/2014/main" id="{F6E955F7-B642-4788-B1BE-2C4AC62D9BF5}"/>
                  </a:ext>
                </a:extLst>
              </p:cNvPr>
              <p:cNvSpPr/>
              <p:nvPr/>
            </p:nvSpPr>
            <p:spPr>
              <a:xfrm>
                <a:off x="978053" y="3625489"/>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椭圆 52">
                <a:extLst>
                  <a:ext uri="{FF2B5EF4-FFF2-40B4-BE49-F238E27FC236}">
                    <a16:creationId xmlns:a16="http://schemas.microsoft.com/office/drawing/2014/main" id="{7B64AA35-8DBD-47A4-A057-F0F23EBF7C7D}"/>
                  </a:ext>
                </a:extLst>
              </p:cNvPr>
              <p:cNvSpPr/>
              <p:nvPr/>
            </p:nvSpPr>
            <p:spPr>
              <a:xfrm>
                <a:off x="2253343" y="1391559"/>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4" name="椭圆 53">
                <a:extLst>
                  <a:ext uri="{FF2B5EF4-FFF2-40B4-BE49-F238E27FC236}">
                    <a16:creationId xmlns:a16="http://schemas.microsoft.com/office/drawing/2014/main" id="{9D7638E0-738D-46AA-9C8A-74FA48026846}"/>
                  </a:ext>
                </a:extLst>
              </p:cNvPr>
              <p:cNvSpPr/>
              <p:nvPr/>
            </p:nvSpPr>
            <p:spPr>
              <a:xfrm>
                <a:off x="2252512" y="2025601"/>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5" name="椭圆 54">
                <a:extLst>
                  <a:ext uri="{FF2B5EF4-FFF2-40B4-BE49-F238E27FC236}">
                    <a16:creationId xmlns:a16="http://schemas.microsoft.com/office/drawing/2014/main" id="{34392E3C-72FC-404E-967B-07F2FB36D941}"/>
                  </a:ext>
                </a:extLst>
              </p:cNvPr>
              <p:cNvSpPr/>
              <p:nvPr/>
            </p:nvSpPr>
            <p:spPr>
              <a:xfrm>
                <a:off x="2252510" y="2666221"/>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6" name="椭圆 55">
                <a:extLst>
                  <a:ext uri="{FF2B5EF4-FFF2-40B4-BE49-F238E27FC236}">
                    <a16:creationId xmlns:a16="http://schemas.microsoft.com/office/drawing/2014/main" id="{3F7265D4-7CA0-4FB4-8EBF-23DC6B11276D}"/>
                  </a:ext>
                </a:extLst>
              </p:cNvPr>
              <p:cNvSpPr/>
              <p:nvPr/>
            </p:nvSpPr>
            <p:spPr>
              <a:xfrm>
                <a:off x="2255822" y="756954"/>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7" name="椭圆 56">
                <a:extLst>
                  <a:ext uri="{FF2B5EF4-FFF2-40B4-BE49-F238E27FC236}">
                    <a16:creationId xmlns:a16="http://schemas.microsoft.com/office/drawing/2014/main" id="{B51C0353-38C7-49B0-B063-7C46B6423986}"/>
                  </a:ext>
                </a:extLst>
              </p:cNvPr>
              <p:cNvSpPr/>
              <p:nvPr/>
            </p:nvSpPr>
            <p:spPr>
              <a:xfrm>
                <a:off x="2253619" y="3308918"/>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8" name="椭圆 57">
                <a:extLst>
                  <a:ext uri="{FF2B5EF4-FFF2-40B4-BE49-F238E27FC236}">
                    <a16:creationId xmlns:a16="http://schemas.microsoft.com/office/drawing/2014/main" id="{F754B89A-68A2-44DF-94CC-86F8650371CE}"/>
                  </a:ext>
                </a:extLst>
              </p:cNvPr>
              <p:cNvSpPr/>
              <p:nvPr/>
            </p:nvSpPr>
            <p:spPr>
              <a:xfrm>
                <a:off x="2251767" y="3942133"/>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59" name="图形 58">
                <a:extLst>
                  <a:ext uri="{FF2B5EF4-FFF2-40B4-BE49-F238E27FC236}">
                    <a16:creationId xmlns:a16="http://schemas.microsoft.com/office/drawing/2014/main" id="{0A32915D-870D-4ADA-A9BF-6AAB0B7C5DA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28672" y="566282"/>
                <a:ext cx="472339" cy="472339"/>
              </a:xfrm>
              <a:prstGeom prst="rect">
                <a:avLst/>
              </a:prstGeom>
            </p:spPr>
          </p:pic>
          <p:pic>
            <p:nvPicPr>
              <p:cNvPr id="61" name="图形 60">
                <a:extLst>
                  <a:ext uri="{FF2B5EF4-FFF2-40B4-BE49-F238E27FC236}">
                    <a16:creationId xmlns:a16="http://schemas.microsoft.com/office/drawing/2014/main" id="{7B86D1FF-C316-4946-9A8A-B6A49582B5B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30059" y="1836669"/>
                <a:ext cx="472339" cy="472339"/>
              </a:xfrm>
              <a:prstGeom prst="rect">
                <a:avLst/>
              </a:prstGeom>
            </p:spPr>
          </p:pic>
          <p:pic>
            <p:nvPicPr>
              <p:cNvPr id="62" name="图形 61">
                <a:extLst>
                  <a:ext uri="{FF2B5EF4-FFF2-40B4-BE49-F238E27FC236}">
                    <a16:creationId xmlns:a16="http://schemas.microsoft.com/office/drawing/2014/main" id="{66C6FBC9-DB90-416F-884C-EE73C92A46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32007" y="2477301"/>
                <a:ext cx="472339" cy="472339"/>
              </a:xfrm>
              <a:prstGeom prst="rect">
                <a:avLst/>
              </a:prstGeom>
            </p:spPr>
          </p:pic>
          <p:pic>
            <p:nvPicPr>
              <p:cNvPr id="64" name="图形 63">
                <a:extLst>
                  <a:ext uri="{FF2B5EF4-FFF2-40B4-BE49-F238E27FC236}">
                    <a16:creationId xmlns:a16="http://schemas.microsoft.com/office/drawing/2014/main" id="{2B96F89B-45AA-4CA6-B39E-8090A9C687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30059" y="3113600"/>
                <a:ext cx="472339" cy="472339"/>
              </a:xfrm>
              <a:prstGeom prst="rect">
                <a:avLst/>
              </a:prstGeom>
            </p:spPr>
          </p:pic>
          <p:pic>
            <p:nvPicPr>
              <p:cNvPr id="65" name="图形 64">
                <a:extLst>
                  <a:ext uri="{FF2B5EF4-FFF2-40B4-BE49-F238E27FC236}">
                    <a16:creationId xmlns:a16="http://schemas.microsoft.com/office/drawing/2014/main" id="{B097DDBE-5D84-4583-9E7D-131B5BF4F0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34832" y="3750609"/>
                <a:ext cx="472339" cy="472339"/>
              </a:xfrm>
              <a:prstGeom prst="rect">
                <a:avLst/>
              </a:prstGeom>
            </p:spPr>
          </p:pic>
          <p:pic>
            <p:nvPicPr>
              <p:cNvPr id="66" name="图形 65">
                <a:extLst>
                  <a:ext uri="{FF2B5EF4-FFF2-40B4-BE49-F238E27FC236}">
                    <a16:creationId xmlns:a16="http://schemas.microsoft.com/office/drawing/2014/main" id="{54DCC31F-0EC2-4B02-9261-8AE7A12C18A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31346" y="1206031"/>
                <a:ext cx="472339" cy="472339"/>
              </a:xfrm>
              <a:prstGeom prst="rect">
                <a:avLst/>
              </a:prstGeom>
            </p:spPr>
          </p:pic>
          <p:pic>
            <p:nvPicPr>
              <p:cNvPr id="67" name="图形 66">
                <a:extLst>
                  <a:ext uri="{FF2B5EF4-FFF2-40B4-BE49-F238E27FC236}">
                    <a16:creationId xmlns:a16="http://schemas.microsoft.com/office/drawing/2014/main" id="{91DAF267-8EB2-4EEA-976B-243A1554EF3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0921" y="1710305"/>
                <a:ext cx="538390" cy="538390"/>
              </a:xfrm>
              <a:prstGeom prst="rect">
                <a:avLst/>
              </a:prstGeom>
            </p:spPr>
          </p:pic>
          <p:pic>
            <p:nvPicPr>
              <p:cNvPr id="68" name="图形 67">
                <a:extLst>
                  <a:ext uri="{FF2B5EF4-FFF2-40B4-BE49-F238E27FC236}">
                    <a16:creationId xmlns:a16="http://schemas.microsoft.com/office/drawing/2014/main" id="{80E90446-CE94-4BDD-BC27-5129EEDD61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6305" y="2552120"/>
                <a:ext cx="538390" cy="538390"/>
              </a:xfrm>
              <a:prstGeom prst="rect">
                <a:avLst/>
              </a:prstGeom>
            </p:spPr>
          </p:pic>
          <p:pic>
            <p:nvPicPr>
              <p:cNvPr id="69" name="图形 68">
                <a:extLst>
                  <a:ext uri="{FF2B5EF4-FFF2-40B4-BE49-F238E27FC236}">
                    <a16:creationId xmlns:a16="http://schemas.microsoft.com/office/drawing/2014/main" id="{C23E0D4D-AE08-4A11-97FF-D505897099A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8496" y="858906"/>
                <a:ext cx="538390" cy="538390"/>
              </a:xfrm>
              <a:prstGeom prst="rect">
                <a:avLst/>
              </a:prstGeom>
            </p:spPr>
          </p:pic>
          <p:pic>
            <p:nvPicPr>
              <p:cNvPr id="70" name="图形 69">
                <a:extLst>
                  <a:ext uri="{FF2B5EF4-FFF2-40B4-BE49-F238E27FC236}">
                    <a16:creationId xmlns:a16="http://schemas.microsoft.com/office/drawing/2014/main" id="{60AF670B-0A18-4ACD-8962-E6AF890FCB7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20921" y="3407071"/>
                <a:ext cx="538390" cy="538390"/>
              </a:xfrm>
              <a:prstGeom prst="rect">
                <a:avLst/>
              </a:prstGeom>
            </p:spPr>
          </p:pic>
        </p:grpSp>
        <p:grpSp>
          <p:nvGrpSpPr>
            <p:cNvPr id="71" name="组合 70">
              <a:extLst>
                <a:ext uri="{FF2B5EF4-FFF2-40B4-BE49-F238E27FC236}">
                  <a16:creationId xmlns:a16="http://schemas.microsoft.com/office/drawing/2014/main" id="{9D17F944-F928-49FB-9475-05B0126DB7A7}"/>
                </a:ext>
              </a:extLst>
            </p:cNvPr>
            <p:cNvGrpSpPr/>
            <p:nvPr/>
          </p:nvGrpSpPr>
          <p:grpSpPr>
            <a:xfrm>
              <a:off x="5925183" y="363658"/>
              <a:ext cx="5891410" cy="2828212"/>
              <a:chOff x="5450825" y="390659"/>
              <a:chExt cx="5891410" cy="2828212"/>
            </a:xfrm>
          </p:grpSpPr>
          <p:sp>
            <p:nvSpPr>
              <p:cNvPr id="72" name="矩形: 圆角 71">
                <a:extLst>
                  <a:ext uri="{FF2B5EF4-FFF2-40B4-BE49-F238E27FC236}">
                    <a16:creationId xmlns:a16="http://schemas.microsoft.com/office/drawing/2014/main" id="{C5E1DAA4-1D1E-4760-B8CB-A6D86F07F22E}"/>
                  </a:ext>
                </a:extLst>
              </p:cNvPr>
              <p:cNvSpPr/>
              <p:nvPr/>
            </p:nvSpPr>
            <p:spPr>
              <a:xfrm>
                <a:off x="5450825" y="390659"/>
                <a:ext cx="5377662" cy="2828212"/>
              </a:xfrm>
              <a:prstGeom prst="roundRect">
                <a:avLst/>
              </a:prstGeom>
              <a:solidFill>
                <a:schemeClr val="bg1">
                  <a:lumMod val="95000"/>
                  <a:alpha val="50000"/>
                </a:schemeClr>
              </a:solid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00"/>
              </a:p>
            </p:txBody>
          </p:sp>
          <p:sp>
            <p:nvSpPr>
              <p:cNvPr id="73" name="文本框 72">
                <a:extLst>
                  <a:ext uri="{FF2B5EF4-FFF2-40B4-BE49-F238E27FC236}">
                    <a16:creationId xmlns:a16="http://schemas.microsoft.com/office/drawing/2014/main" id="{804D1F22-A6AE-442A-811F-90E37D077EDF}"/>
                  </a:ext>
                </a:extLst>
              </p:cNvPr>
              <p:cNvSpPr txBox="1"/>
              <p:nvPr/>
            </p:nvSpPr>
            <p:spPr>
              <a:xfrm>
                <a:off x="8234414" y="1903944"/>
                <a:ext cx="3107821" cy="54098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Moonrise Kingdom</a:t>
                </a:r>
                <a:endParaRPr lang="zh-CN" altLang="en-US" dirty="0">
                  <a:latin typeface="Times New Roman" panose="02020603050405020304" pitchFamily="18" charset="0"/>
                  <a:cs typeface="Times New Roman" panose="02020603050405020304" pitchFamily="18" charset="0"/>
                </a:endParaRPr>
              </a:p>
            </p:txBody>
          </p:sp>
          <p:sp>
            <p:nvSpPr>
              <p:cNvPr id="74" name="文本框 73">
                <a:extLst>
                  <a:ext uri="{FF2B5EF4-FFF2-40B4-BE49-F238E27FC236}">
                    <a16:creationId xmlns:a16="http://schemas.microsoft.com/office/drawing/2014/main" id="{CB41C7DA-2A39-4762-AF1F-92698B7CD461}"/>
                  </a:ext>
                </a:extLst>
              </p:cNvPr>
              <p:cNvSpPr txBox="1"/>
              <p:nvPr/>
            </p:nvSpPr>
            <p:spPr>
              <a:xfrm>
                <a:off x="8241484" y="627720"/>
                <a:ext cx="2532976" cy="54098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Aladdin</a:t>
                </a:r>
                <a:endParaRPr lang="zh-CN" altLang="en-US" dirty="0">
                  <a:latin typeface="Times New Roman" panose="02020603050405020304" pitchFamily="18" charset="0"/>
                  <a:cs typeface="Times New Roman" panose="02020603050405020304" pitchFamily="18" charset="0"/>
                </a:endParaRPr>
              </a:p>
            </p:txBody>
          </p:sp>
          <p:cxnSp>
            <p:nvCxnSpPr>
              <p:cNvPr id="75" name="直接连接符 74">
                <a:extLst>
                  <a:ext uri="{FF2B5EF4-FFF2-40B4-BE49-F238E27FC236}">
                    <a16:creationId xmlns:a16="http://schemas.microsoft.com/office/drawing/2014/main" id="{39663440-9452-4F58-8F19-7ABA4E83B6D8}"/>
                  </a:ext>
                </a:extLst>
              </p:cNvPr>
              <p:cNvCxnSpPr>
                <a:cxnSpLocks/>
                <a:stCxn id="88" idx="6"/>
                <a:endCxn id="97" idx="2"/>
              </p:cNvCxnSpPr>
              <p:nvPr/>
            </p:nvCxnSpPr>
            <p:spPr>
              <a:xfrm flipV="1">
                <a:off x="6425011" y="859126"/>
                <a:ext cx="1176294" cy="961322"/>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CF9373F4-15A4-4972-A960-27E14936D17A}"/>
                  </a:ext>
                </a:extLst>
              </p:cNvPr>
              <p:cNvCxnSpPr>
                <a:cxnSpLocks/>
                <a:stCxn id="89" idx="6"/>
                <a:endCxn id="90" idx="2"/>
              </p:cNvCxnSpPr>
              <p:nvPr/>
            </p:nvCxnSpPr>
            <p:spPr>
              <a:xfrm flipV="1">
                <a:off x="6422756" y="1500123"/>
                <a:ext cx="1172811" cy="1171743"/>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a16="http://schemas.microsoft.com/office/drawing/2014/main" id="{E9459D6C-98E5-42DB-845E-ADDFFF466845}"/>
                  </a:ext>
                </a:extLst>
              </p:cNvPr>
              <p:cNvCxnSpPr>
                <a:cxnSpLocks/>
                <a:stCxn id="88" idx="6"/>
                <a:endCxn id="90" idx="2"/>
              </p:cNvCxnSpPr>
              <p:nvPr/>
            </p:nvCxnSpPr>
            <p:spPr>
              <a:xfrm flipV="1">
                <a:off x="6425011" y="1500123"/>
                <a:ext cx="1170556" cy="320325"/>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87E914A1-34AD-4734-B1C0-40123C13BF2F}"/>
                  </a:ext>
                </a:extLst>
              </p:cNvPr>
              <p:cNvCxnSpPr>
                <a:cxnSpLocks/>
                <a:stCxn id="89" idx="6"/>
                <a:endCxn id="97" idx="2"/>
              </p:cNvCxnSpPr>
              <p:nvPr/>
            </p:nvCxnSpPr>
            <p:spPr>
              <a:xfrm flipV="1">
                <a:off x="6422756" y="859126"/>
                <a:ext cx="1178549" cy="1812740"/>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sp>
            <p:nvSpPr>
              <p:cNvPr id="79" name="文本框 78">
                <a:extLst>
                  <a:ext uri="{FF2B5EF4-FFF2-40B4-BE49-F238E27FC236}">
                    <a16:creationId xmlns:a16="http://schemas.microsoft.com/office/drawing/2014/main" id="{0285ABB6-D35D-46EB-96C8-566AA63F205C}"/>
                  </a:ext>
                </a:extLst>
              </p:cNvPr>
              <p:cNvSpPr txBox="1"/>
              <p:nvPr/>
            </p:nvSpPr>
            <p:spPr>
              <a:xfrm>
                <a:off x="8236391" y="2539616"/>
                <a:ext cx="2532976" cy="54098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Back to the Future</a:t>
                </a:r>
                <a:endParaRPr lang="zh-CN" altLang="en-US" dirty="0">
                  <a:latin typeface="Times New Roman" panose="02020603050405020304" pitchFamily="18" charset="0"/>
                  <a:cs typeface="Times New Roman" panose="02020603050405020304" pitchFamily="18" charset="0"/>
                </a:endParaRPr>
              </a:p>
            </p:txBody>
          </p:sp>
          <p:cxnSp>
            <p:nvCxnSpPr>
              <p:cNvPr id="80" name="直接连接符 79">
                <a:extLst>
                  <a:ext uri="{FF2B5EF4-FFF2-40B4-BE49-F238E27FC236}">
                    <a16:creationId xmlns:a16="http://schemas.microsoft.com/office/drawing/2014/main" id="{10E4A41F-C526-4522-ACB5-4B18D55151B9}"/>
                  </a:ext>
                </a:extLst>
              </p:cNvPr>
              <p:cNvCxnSpPr>
                <a:cxnSpLocks/>
                <a:stCxn id="88" idx="6"/>
                <a:endCxn id="92" idx="2"/>
              </p:cNvCxnSpPr>
              <p:nvPr/>
            </p:nvCxnSpPr>
            <p:spPr>
              <a:xfrm>
                <a:off x="6425011" y="1820448"/>
                <a:ext cx="1175595" cy="950891"/>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81" name="直接连接符 80">
                <a:extLst>
                  <a:ext uri="{FF2B5EF4-FFF2-40B4-BE49-F238E27FC236}">
                    <a16:creationId xmlns:a16="http://schemas.microsoft.com/office/drawing/2014/main" id="{CEC06DBB-5A29-4C84-B318-A9A78DC17E8F}"/>
                  </a:ext>
                </a:extLst>
              </p:cNvPr>
              <p:cNvCxnSpPr>
                <a:cxnSpLocks/>
                <a:stCxn id="87" idx="6"/>
                <a:endCxn id="92" idx="2"/>
              </p:cNvCxnSpPr>
              <p:nvPr/>
            </p:nvCxnSpPr>
            <p:spPr>
              <a:xfrm>
                <a:off x="6425011" y="964940"/>
                <a:ext cx="1175595" cy="1806399"/>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sp>
            <p:nvSpPr>
              <p:cNvPr id="82" name="文本框 81">
                <a:extLst>
                  <a:ext uri="{FF2B5EF4-FFF2-40B4-BE49-F238E27FC236}">
                    <a16:creationId xmlns:a16="http://schemas.microsoft.com/office/drawing/2014/main" id="{F7EA61CD-8642-4FE9-B1D9-F01531CE765E}"/>
                  </a:ext>
                </a:extLst>
              </p:cNvPr>
              <p:cNvSpPr txBox="1"/>
              <p:nvPr/>
            </p:nvSpPr>
            <p:spPr>
              <a:xfrm>
                <a:off x="8234414" y="1260908"/>
                <a:ext cx="2091014" cy="54098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Monsters</a:t>
                </a:r>
                <a:endParaRPr lang="zh-CN" altLang="en-US" dirty="0">
                  <a:latin typeface="Times New Roman" panose="02020603050405020304" pitchFamily="18" charset="0"/>
                  <a:cs typeface="Times New Roman" panose="02020603050405020304" pitchFamily="18" charset="0"/>
                </a:endParaRPr>
              </a:p>
            </p:txBody>
          </p:sp>
          <p:cxnSp>
            <p:nvCxnSpPr>
              <p:cNvPr id="83" name="直接连接符 82">
                <a:extLst>
                  <a:ext uri="{FF2B5EF4-FFF2-40B4-BE49-F238E27FC236}">
                    <a16:creationId xmlns:a16="http://schemas.microsoft.com/office/drawing/2014/main" id="{0E9EE925-18A4-4A93-B523-9167D4FE0856}"/>
                  </a:ext>
                </a:extLst>
              </p:cNvPr>
              <p:cNvCxnSpPr>
                <a:cxnSpLocks/>
                <a:stCxn id="88" idx="6"/>
                <a:endCxn id="91" idx="2"/>
              </p:cNvCxnSpPr>
              <p:nvPr/>
            </p:nvCxnSpPr>
            <p:spPr>
              <a:xfrm>
                <a:off x="6425011" y="1820448"/>
                <a:ext cx="1176294" cy="313834"/>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B3147EB3-B7FB-43D4-B9AD-8481891C6AD0}"/>
                  </a:ext>
                </a:extLst>
              </p:cNvPr>
              <p:cNvCxnSpPr>
                <a:cxnSpLocks/>
                <a:stCxn id="89" idx="6"/>
                <a:endCxn id="91" idx="2"/>
              </p:cNvCxnSpPr>
              <p:nvPr/>
            </p:nvCxnSpPr>
            <p:spPr>
              <a:xfrm flipV="1">
                <a:off x="6422756" y="2134282"/>
                <a:ext cx="1178549" cy="537584"/>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7D972912-D1A2-4C92-A9F1-83C1EC93BA54}"/>
                  </a:ext>
                </a:extLst>
              </p:cNvPr>
              <p:cNvCxnSpPr>
                <a:cxnSpLocks/>
                <a:stCxn id="89" idx="6"/>
                <a:endCxn id="92" idx="2"/>
              </p:cNvCxnSpPr>
              <p:nvPr/>
            </p:nvCxnSpPr>
            <p:spPr>
              <a:xfrm>
                <a:off x="6422756" y="2671866"/>
                <a:ext cx="1177850" cy="99473"/>
              </a:xfrm>
              <a:prstGeom prst="line">
                <a:avLst/>
              </a:prstGeom>
              <a:ln w="28575">
                <a:solidFill>
                  <a:srgbClr val="F6BAA1"/>
                </a:solidFill>
              </a:ln>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a16="http://schemas.microsoft.com/office/drawing/2014/main" id="{FC8AB2CA-5F1C-4F1B-A2BC-F0405E6820F3}"/>
                  </a:ext>
                </a:extLst>
              </p:cNvPr>
              <p:cNvCxnSpPr>
                <a:cxnSpLocks/>
                <a:stCxn id="87" idx="6"/>
                <a:endCxn id="90" idx="2"/>
              </p:cNvCxnSpPr>
              <p:nvPr/>
            </p:nvCxnSpPr>
            <p:spPr>
              <a:xfrm>
                <a:off x="6425011" y="964940"/>
                <a:ext cx="1170556" cy="535183"/>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sp>
            <p:nvSpPr>
              <p:cNvPr id="87" name="椭圆 86">
                <a:extLst>
                  <a:ext uri="{FF2B5EF4-FFF2-40B4-BE49-F238E27FC236}">
                    <a16:creationId xmlns:a16="http://schemas.microsoft.com/office/drawing/2014/main" id="{89213E24-9245-4182-8D91-0AEEE5CBD16B}"/>
                  </a:ext>
                </a:extLst>
              </p:cNvPr>
              <p:cNvSpPr/>
              <p:nvPr/>
            </p:nvSpPr>
            <p:spPr>
              <a:xfrm>
                <a:off x="6332982" y="918925"/>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8" name="椭圆 87">
                <a:extLst>
                  <a:ext uri="{FF2B5EF4-FFF2-40B4-BE49-F238E27FC236}">
                    <a16:creationId xmlns:a16="http://schemas.microsoft.com/office/drawing/2014/main" id="{2D9E208B-4EE0-4AC1-861B-7C1261DA9A5C}"/>
                  </a:ext>
                </a:extLst>
              </p:cNvPr>
              <p:cNvSpPr/>
              <p:nvPr/>
            </p:nvSpPr>
            <p:spPr>
              <a:xfrm>
                <a:off x="6332982" y="1774433"/>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9" name="椭圆 88">
                <a:extLst>
                  <a:ext uri="{FF2B5EF4-FFF2-40B4-BE49-F238E27FC236}">
                    <a16:creationId xmlns:a16="http://schemas.microsoft.com/office/drawing/2014/main" id="{0CCA13F2-E40C-430E-93CD-4AC52913AD5F}"/>
                  </a:ext>
                </a:extLst>
              </p:cNvPr>
              <p:cNvSpPr/>
              <p:nvPr/>
            </p:nvSpPr>
            <p:spPr>
              <a:xfrm>
                <a:off x="6330727" y="2625851"/>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0" name="椭圆 89">
                <a:extLst>
                  <a:ext uri="{FF2B5EF4-FFF2-40B4-BE49-F238E27FC236}">
                    <a16:creationId xmlns:a16="http://schemas.microsoft.com/office/drawing/2014/main" id="{1DD4E2E7-4762-4D78-873F-D0A6AB6229A8}"/>
                  </a:ext>
                </a:extLst>
              </p:cNvPr>
              <p:cNvSpPr/>
              <p:nvPr/>
            </p:nvSpPr>
            <p:spPr>
              <a:xfrm>
                <a:off x="7595567" y="1454108"/>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1" name="椭圆 90">
                <a:extLst>
                  <a:ext uri="{FF2B5EF4-FFF2-40B4-BE49-F238E27FC236}">
                    <a16:creationId xmlns:a16="http://schemas.microsoft.com/office/drawing/2014/main" id="{16EB6576-6CB0-4963-82AF-7E6F316DAC0B}"/>
                  </a:ext>
                </a:extLst>
              </p:cNvPr>
              <p:cNvSpPr/>
              <p:nvPr/>
            </p:nvSpPr>
            <p:spPr>
              <a:xfrm>
                <a:off x="7601305" y="2088267"/>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2" name="椭圆 91">
                <a:extLst>
                  <a:ext uri="{FF2B5EF4-FFF2-40B4-BE49-F238E27FC236}">
                    <a16:creationId xmlns:a16="http://schemas.microsoft.com/office/drawing/2014/main" id="{F2BDA80C-D79F-4607-939F-FE3BC25CFEE3}"/>
                  </a:ext>
                </a:extLst>
              </p:cNvPr>
              <p:cNvSpPr/>
              <p:nvPr/>
            </p:nvSpPr>
            <p:spPr>
              <a:xfrm>
                <a:off x="7600606" y="2725324"/>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93" name="图形 92">
                <a:extLst>
                  <a:ext uri="{FF2B5EF4-FFF2-40B4-BE49-F238E27FC236}">
                    <a16:creationId xmlns:a16="http://schemas.microsoft.com/office/drawing/2014/main" id="{6C8EFFE8-23A6-44AE-A9A7-02D85437A36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75032" y="622957"/>
                <a:ext cx="472339" cy="472339"/>
              </a:xfrm>
              <a:prstGeom prst="rect">
                <a:avLst/>
              </a:prstGeom>
            </p:spPr>
          </p:pic>
          <p:pic>
            <p:nvPicPr>
              <p:cNvPr id="94" name="图形 93">
                <a:extLst>
                  <a:ext uri="{FF2B5EF4-FFF2-40B4-BE49-F238E27FC236}">
                    <a16:creationId xmlns:a16="http://schemas.microsoft.com/office/drawing/2014/main" id="{3E0ED8F2-77A5-48CC-BCB4-C0E40A223A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74157" y="1896417"/>
                <a:ext cx="472339" cy="472339"/>
              </a:xfrm>
              <a:prstGeom prst="rect">
                <a:avLst/>
              </a:prstGeom>
            </p:spPr>
          </p:pic>
          <p:pic>
            <p:nvPicPr>
              <p:cNvPr id="95" name="图形 94">
                <a:extLst>
                  <a:ext uri="{FF2B5EF4-FFF2-40B4-BE49-F238E27FC236}">
                    <a16:creationId xmlns:a16="http://schemas.microsoft.com/office/drawing/2014/main" id="{52C9D3CD-0664-4F0F-9734-4076F82326B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71598" y="2525613"/>
                <a:ext cx="472339" cy="472339"/>
              </a:xfrm>
              <a:prstGeom prst="rect">
                <a:avLst/>
              </a:prstGeom>
            </p:spPr>
          </p:pic>
          <p:pic>
            <p:nvPicPr>
              <p:cNvPr id="96" name="图形 95">
                <a:extLst>
                  <a:ext uri="{FF2B5EF4-FFF2-40B4-BE49-F238E27FC236}">
                    <a16:creationId xmlns:a16="http://schemas.microsoft.com/office/drawing/2014/main" id="{6CAD4460-A13A-4328-924C-DD0B732EA7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71595" y="1259541"/>
                <a:ext cx="472339" cy="472339"/>
              </a:xfrm>
              <a:prstGeom prst="rect">
                <a:avLst/>
              </a:prstGeom>
            </p:spPr>
          </p:pic>
          <p:sp>
            <p:nvSpPr>
              <p:cNvPr id="97" name="椭圆 96">
                <a:extLst>
                  <a:ext uri="{FF2B5EF4-FFF2-40B4-BE49-F238E27FC236}">
                    <a16:creationId xmlns:a16="http://schemas.microsoft.com/office/drawing/2014/main" id="{3400964F-96BD-4F85-A69F-9758C690CD36}"/>
                  </a:ext>
                </a:extLst>
              </p:cNvPr>
              <p:cNvSpPr/>
              <p:nvPr/>
            </p:nvSpPr>
            <p:spPr>
              <a:xfrm>
                <a:off x="7601305" y="813111"/>
                <a:ext cx="92029" cy="920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cxnSp>
            <p:nvCxnSpPr>
              <p:cNvPr id="98" name="直接连接符 97">
                <a:extLst>
                  <a:ext uri="{FF2B5EF4-FFF2-40B4-BE49-F238E27FC236}">
                    <a16:creationId xmlns:a16="http://schemas.microsoft.com/office/drawing/2014/main" id="{1DF6097C-9B97-4EE5-B723-C43B65CE41B0}"/>
                  </a:ext>
                </a:extLst>
              </p:cNvPr>
              <p:cNvCxnSpPr>
                <a:cxnSpLocks/>
                <a:stCxn id="87" idx="6"/>
                <a:endCxn id="97" idx="2"/>
              </p:cNvCxnSpPr>
              <p:nvPr/>
            </p:nvCxnSpPr>
            <p:spPr>
              <a:xfrm flipV="1">
                <a:off x="6425011" y="859126"/>
                <a:ext cx="1176294" cy="105814"/>
              </a:xfrm>
              <a:prstGeom prst="line">
                <a:avLst/>
              </a:prstGeom>
              <a:ln w="28575">
                <a:solidFill>
                  <a:srgbClr val="D05448"/>
                </a:solidFill>
              </a:ln>
            </p:spPr>
            <p:style>
              <a:lnRef idx="1">
                <a:schemeClr val="dk1"/>
              </a:lnRef>
              <a:fillRef idx="0">
                <a:schemeClr val="dk1"/>
              </a:fillRef>
              <a:effectRef idx="0">
                <a:schemeClr val="dk1"/>
              </a:effectRef>
              <a:fontRef idx="minor">
                <a:schemeClr val="tx1"/>
              </a:fontRef>
            </p:style>
          </p:cxnSp>
          <p:pic>
            <p:nvPicPr>
              <p:cNvPr id="99" name="图形 98">
                <a:extLst>
                  <a:ext uri="{FF2B5EF4-FFF2-40B4-BE49-F238E27FC236}">
                    <a16:creationId xmlns:a16="http://schemas.microsoft.com/office/drawing/2014/main" id="{63C740E2-C6C8-47E2-9BEC-54B9361FD94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87849" y="1555114"/>
                <a:ext cx="538390" cy="538390"/>
              </a:xfrm>
              <a:prstGeom prst="rect">
                <a:avLst/>
              </a:prstGeom>
            </p:spPr>
          </p:pic>
          <p:pic>
            <p:nvPicPr>
              <p:cNvPr id="100" name="图形 99">
                <a:extLst>
                  <a:ext uri="{FF2B5EF4-FFF2-40B4-BE49-F238E27FC236}">
                    <a16:creationId xmlns:a16="http://schemas.microsoft.com/office/drawing/2014/main" id="{D834A451-9668-4AB5-8669-AA9368699A7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88470" y="2401692"/>
                <a:ext cx="538390" cy="538390"/>
              </a:xfrm>
              <a:prstGeom prst="rect">
                <a:avLst/>
              </a:prstGeom>
            </p:spPr>
          </p:pic>
          <p:pic>
            <p:nvPicPr>
              <p:cNvPr id="101" name="图形 100">
                <a:extLst>
                  <a:ext uri="{FF2B5EF4-FFF2-40B4-BE49-F238E27FC236}">
                    <a16:creationId xmlns:a16="http://schemas.microsoft.com/office/drawing/2014/main" id="{453A6C2E-C475-432A-9CAA-C7DD421E59B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90185" y="698952"/>
                <a:ext cx="538390" cy="538390"/>
              </a:xfrm>
              <a:prstGeom prst="rect">
                <a:avLst/>
              </a:prstGeom>
            </p:spPr>
          </p:pic>
        </p:grpSp>
      </p:grpSp>
    </p:spTree>
    <p:extLst>
      <p:ext uri="{BB962C8B-B14F-4D97-AF65-F5344CB8AC3E}">
        <p14:creationId xmlns:p14="http://schemas.microsoft.com/office/powerpoint/2010/main" val="31941158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r>
              <a:rPr lang="en-US" altLang="zh-CN" dirty="0"/>
              <a:t>Applications</a:t>
            </a:r>
            <a:endParaRPr lang="en" sz="2400" b="1" dirty="0"/>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sp>
        <p:nvSpPr>
          <p:cNvPr id="10" name="矩形 9">
            <a:extLst>
              <a:ext uri="{FF2B5EF4-FFF2-40B4-BE49-F238E27FC236}">
                <a16:creationId xmlns:a16="http://schemas.microsoft.com/office/drawing/2014/main" id="{D92ADF40-3781-44D2-816F-37D6C722CE50}"/>
              </a:ext>
            </a:extLst>
          </p:cNvPr>
          <p:cNvSpPr/>
          <p:nvPr/>
        </p:nvSpPr>
        <p:spPr>
          <a:xfrm>
            <a:off x="361508" y="335868"/>
            <a:ext cx="8782491" cy="86177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endParaRPr lang="en-US" altLang="zh-CN" sz="1800" i="1" dirty="0">
              <a:solidFill>
                <a:schemeClr val="tx1"/>
              </a:solidFill>
            </a:endParaRPr>
          </a:p>
          <a:p>
            <a:endParaRPr lang="en-US" altLang="zh-CN" sz="1600" i="1" dirty="0"/>
          </a:p>
          <a:p>
            <a:pPr marL="285750" indent="-285750">
              <a:buFont typeface="Arial" panose="020B0604020202020204" pitchFamily="34" charset="0"/>
              <a:buChar char="•"/>
            </a:pPr>
            <a:r>
              <a:rPr lang="en-US" altLang="zh-CN" sz="1600" b="1" i="1" dirty="0"/>
              <a:t>Fraud detection in e-commerce platforms (i.e., social networks).</a:t>
            </a:r>
          </a:p>
        </p:txBody>
      </p:sp>
      <p:sp>
        <p:nvSpPr>
          <p:cNvPr id="102" name="文本框 101">
            <a:extLst>
              <a:ext uri="{FF2B5EF4-FFF2-40B4-BE49-F238E27FC236}">
                <a16:creationId xmlns:a16="http://schemas.microsoft.com/office/drawing/2014/main" id="{5D8E3976-9A81-4E42-997F-F88C876522C9}"/>
              </a:ext>
            </a:extLst>
          </p:cNvPr>
          <p:cNvSpPr txBox="1"/>
          <p:nvPr/>
        </p:nvSpPr>
        <p:spPr>
          <a:xfrm>
            <a:off x="4380382" y="1456754"/>
            <a:ext cx="4526458" cy="3108543"/>
          </a:xfrm>
          <a:prstGeom prst="rect">
            <a:avLst/>
          </a:prstGeom>
          <a:noFill/>
        </p:spPr>
        <p:txBody>
          <a:bodyPr wrap="square">
            <a:spAutoFit/>
          </a:bodyPr>
          <a:lstStyle/>
          <a:p>
            <a:pPr marL="285750" indent="-285750">
              <a:buFont typeface="Arial" panose="020B0604020202020204" pitchFamily="34" charset="0"/>
              <a:buChar char="•"/>
            </a:pPr>
            <a:r>
              <a:rPr lang="en-US" altLang="zh-CN" dirty="0"/>
              <a:t>The </a:t>
            </a:r>
            <a:r>
              <a:rPr lang="zh-CN" altLang="en-US" dirty="0"/>
              <a:t>edge weight </a:t>
            </a:r>
            <a:r>
              <a:rPr lang="en-US" altLang="zh-CN" dirty="0"/>
              <a:t>can </a:t>
            </a:r>
            <a:r>
              <a:rPr lang="zh-CN" altLang="en-US" dirty="0"/>
              <a:t>measure the number of purchases or the total transaction amount. </a:t>
            </a:r>
            <a:endParaRPr lang="en-US" altLang="zh-CN" dirty="0"/>
          </a:p>
          <a:p>
            <a:pPr marL="285750" indent="-285750">
              <a:buFont typeface="Arial" panose="020B0604020202020204" pitchFamily="34" charset="0"/>
              <a:buChar char="•"/>
            </a:pPr>
            <a:r>
              <a:rPr lang="zh-CN" altLang="en-US" dirty="0"/>
              <a:t>Since the cost of opening fake accounts is increased with the improvement of fraud detection </a:t>
            </a:r>
            <a:r>
              <a:rPr lang="zh-CN" altLang="en-US" dirty="0">
                <a:solidFill>
                  <a:schemeClr val="tx1"/>
                </a:solidFill>
              </a:rPr>
              <a:t>techniques, frauds cannot rely on many fake accounts </a:t>
            </a:r>
            <a:r>
              <a:rPr lang="en-US" altLang="zh-CN" dirty="0">
                <a:solidFill>
                  <a:schemeClr val="tx1"/>
                </a:solidFill>
              </a:rPr>
              <a:t>[1]. </a:t>
            </a:r>
            <a:r>
              <a:rPr lang="zh-CN" altLang="en-US" dirty="0">
                <a:solidFill>
                  <a:schemeClr val="tx1"/>
                </a:solidFill>
              </a:rPr>
              <a:t>Thus, the number of purchases or the total transaction amount per account is increased</a:t>
            </a:r>
            <a:r>
              <a:rPr lang="en-US" altLang="zh-CN" dirty="0">
                <a:solidFill>
                  <a:schemeClr val="tx1"/>
                </a:solidFill>
              </a:rPr>
              <a:t>. Additionally, f</a:t>
            </a:r>
            <a:r>
              <a:rPr lang="zh-CN" altLang="en-US" dirty="0">
                <a:solidFill>
                  <a:schemeClr val="tx1"/>
                </a:solidFill>
              </a:rPr>
              <a:t>raudsters and the items they promote are prone to form cohesive subgraphs </a:t>
            </a:r>
            <a:r>
              <a:rPr lang="en-US" altLang="zh-CN" dirty="0">
                <a:solidFill>
                  <a:schemeClr val="tx1"/>
                </a:solidFill>
              </a:rPr>
              <a:t>[2,3]</a:t>
            </a:r>
            <a:r>
              <a:rPr lang="zh-CN" altLang="en-US" dirty="0">
                <a:solidFill>
                  <a:schemeClr val="tx1"/>
                </a:solidFill>
              </a:rPr>
              <a:t>. </a:t>
            </a:r>
            <a:endParaRPr lang="en-US" altLang="zh-CN" dirty="0">
              <a:solidFill>
                <a:schemeClr val="tx1"/>
              </a:solidFill>
            </a:endParaRPr>
          </a:p>
          <a:p>
            <a:pPr marL="285750" indent="-285750">
              <a:buFont typeface="Arial" panose="020B0604020202020204" pitchFamily="34" charset="0"/>
              <a:buChar char="•"/>
            </a:pPr>
            <a:r>
              <a:rPr lang="zh-CN" altLang="en-US" dirty="0">
                <a:solidFill>
                  <a:schemeClr val="tx1"/>
                </a:solidFill>
              </a:rPr>
              <a:t>Given a suspicious item or customer as the query vertex, </a:t>
            </a:r>
            <a:r>
              <a:rPr lang="en-US" altLang="zh-CN" dirty="0">
                <a:solidFill>
                  <a:schemeClr val="tx1"/>
                </a:solidFill>
              </a:rPr>
              <a:t>our </a:t>
            </a:r>
            <a:r>
              <a:rPr lang="zh-CN" altLang="en-US" dirty="0">
                <a:solidFill>
                  <a:schemeClr val="tx1"/>
                </a:solidFill>
              </a:rPr>
              <a:t>model allows us to find the most suspicious fraudsters and related items in the </a:t>
            </a:r>
            <a:r>
              <a:rPr lang="zh-CN" altLang="en-US" dirty="0"/>
              <a:t>customer-item bipartite graphs and reduce false positives.</a:t>
            </a:r>
          </a:p>
        </p:txBody>
      </p:sp>
      <p:grpSp>
        <p:nvGrpSpPr>
          <p:cNvPr id="5" name="组合 4">
            <a:extLst>
              <a:ext uri="{FF2B5EF4-FFF2-40B4-BE49-F238E27FC236}">
                <a16:creationId xmlns:a16="http://schemas.microsoft.com/office/drawing/2014/main" id="{48D67B70-9708-4915-804D-1D7BAACB0BD2}"/>
              </a:ext>
            </a:extLst>
          </p:cNvPr>
          <p:cNvGrpSpPr/>
          <p:nvPr/>
        </p:nvGrpSpPr>
        <p:grpSpPr>
          <a:xfrm>
            <a:off x="475129" y="1603086"/>
            <a:ext cx="3921439" cy="1897760"/>
            <a:chOff x="2115552" y="1574897"/>
            <a:chExt cx="5526240" cy="2967772"/>
          </a:xfrm>
        </p:grpSpPr>
        <p:cxnSp>
          <p:nvCxnSpPr>
            <p:cNvPr id="103" name="直接连接符 102">
              <a:extLst>
                <a:ext uri="{FF2B5EF4-FFF2-40B4-BE49-F238E27FC236}">
                  <a16:creationId xmlns:a16="http://schemas.microsoft.com/office/drawing/2014/main" id="{92A318ED-B4BE-4199-936D-63431B2E5AC6}"/>
                </a:ext>
              </a:extLst>
            </p:cNvPr>
            <p:cNvCxnSpPr>
              <a:cxnSpLocks/>
              <a:stCxn id="135" idx="0"/>
              <a:endCxn id="132" idx="4"/>
            </p:cNvCxnSpPr>
            <p:nvPr/>
          </p:nvCxnSpPr>
          <p:spPr>
            <a:xfrm flipV="1">
              <a:off x="3584479" y="2531626"/>
              <a:ext cx="1634447" cy="1009180"/>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449044C1-8454-42D9-BD5F-CB34E6BE6D28}"/>
                </a:ext>
              </a:extLst>
            </p:cNvPr>
            <p:cNvCxnSpPr>
              <a:cxnSpLocks/>
              <a:stCxn id="136" idx="7"/>
              <a:endCxn id="133" idx="4"/>
            </p:cNvCxnSpPr>
            <p:nvPr/>
          </p:nvCxnSpPr>
          <p:spPr>
            <a:xfrm flipV="1">
              <a:off x="4683571" y="2531626"/>
              <a:ext cx="1615355" cy="1015557"/>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BD7C0574-CCA5-4715-9C3F-D094A127E843}"/>
                </a:ext>
              </a:extLst>
            </p:cNvPr>
            <p:cNvCxnSpPr>
              <a:cxnSpLocks/>
              <a:stCxn id="138" idx="0"/>
              <a:endCxn id="133" idx="4"/>
            </p:cNvCxnSpPr>
            <p:nvPr/>
          </p:nvCxnSpPr>
          <p:spPr>
            <a:xfrm flipH="1" flipV="1">
              <a:off x="6298926" y="2531626"/>
              <a:ext cx="525553" cy="1007649"/>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389FD214-F7A1-4D74-A808-5A75C0CAF055}"/>
                </a:ext>
              </a:extLst>
            </p:cNvPr>
            <p:cNvCxnSpPr>
              <a:cxnSpLocks/>
              <a:stCxn id="136" idx="7"/>
              <a:endCxn id="132" idx="4"/>
            </p:cNvCxnSpPr>
            <p:nvPr/>
          </p:nvCxnSpPr>
          <p:spPr>
            <a:xfrm flipV="1">
              <a:off x="4683571" y="2531626"/>
              <a:ext cx="535355" cy="1015557"/>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9A3BFF4B-9B2A-436E-A60F-C1E37CD2C29F}"/>
                </a:ext>
              </a:extLst>
            </p:cNvPr>
            <p:cNvCxnSpPr>
              <a:cxnSpLocks/>
              <a:stCxn id="134" idx="0"/>
              <a:endCxn id="131" idx="4"/>
            </p:cNvCxnSpPr>
            <p:nvPr/>
          </p:nvCxnSpPr>
          <p:spPr>
            <a:xfrm flipV="1">
              <a:off x="2504479" y="2531626"/>
              <a:ext cx="1653539" cy="1007649"/>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4E2FEB3C-3AA7-44B8-896B-2735CD31563B}"/>
                </a:ext>
              </a:extLst>
            </p:cNvPr>
            <p:cNvCxnSpPr>
              <a:cxnSpLocks/>
              <a:stCxn id="134" idx="0"/>
              <a:endCxn id="130" idx="4"/>
            </p:cNvCxnSpPr>
            <p:nvPr/>
          </p:nvCxnSpPr>
          <p:spPr>
            <a:xfrm flipV="1">
              <a:off x="2504479" y="2531626"/>
              <a:ext cx="554447" cy="1007649"/>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5B801969-570A-4429-AC53-C2F897F8C6FD}"/>
                </a:ext>
              </a:extLst>
            </p:cNvPr>
            <p:cNvCxnSpPr>
              <a:cxnSpLocks/>
              <a:stCxn id="137" idx="5"/>
              <a:endCxn id="132" idx="4"/>
            </p:cNvCxnSpPr>
            <p:nvPr/>
          </p:nvCxnSpPr>
          <p:spPr>
            <a:xfrm flipH="1" flipV="1">
              <a:off x="5218926" y="2531626"/>
              <a:ext cx="544645" cy="1054539"/>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71B14961-701F-45ED-9AA4-FB9EB996BDDE}"/>
                </a:ext>
              </a:extLst>
            </p:cNvPr>
            <p:cNvCxnSpPr>
              <a:cxnSpLocks/>
              <a:stCxn id="135" idx="0"/>
              <a:endCxn id="130" idx="4"/>
            </p:cNvCxnSpPr>
            <p:nvPr/>
          </p:nvCxnSpPr>
          <p:spPr>
            <a:xfrm flipH="1" flipV="1">
              <a:off x="3058926" y="2531626"/>
              <a:ext cx="525553" cy="1009180"/>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3BAA413C-4269-4E2F-9869-F5800AC257D0}"/>
                </a:ext>
              </a:extLst>
            </p:cNvPr>
            <p:cNvCxnSpPr>
              <a:cxnSpLocks/>
              <a:stCxn id="135" idx="0"/>
              <a:endCxn id="131" idx="4"/>
            </p:cNvCxnSpPr>
            <p:nvPr/>
          </p:nvCxnSpPr>
          <p:spPr>
            <a:xfrm flipV="1">
              <a:off x="3584479" y="2531626"/>
              <a:ext cx="573539" cy="1009180"/>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1C30C66A-354A-4C5C-BE2A-E9CF913F61F7}"/>
                </a:ext>
              </a:extLst>
            </p:cNvPr>
            <p:cNvCxnSpPr>
              <a:cxnSpLocks/>
              <a:stCxn id="134" idx="7"/>
              <a:endCxn id="132" idx="4"/>
            </p:cNvCxnSpPr>
            <p:nvPr/>
          </p:nvCxnSpPr>
          <p:spPr>
            <a:xfrm flipV="1">
              <a:off x="2523571" y="2531626"/>
              <a:ext cx="2695355" cy="1015557"/>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pic>
          <p:nvPicPr>
            <p:cNvPr id="113" name="图形 124">
              <a:extLst>
                <a:ext uri="{FF2B5EF4-FFF2-40B4-BE49-F238E27FC236}">
                  <a16:creationId xmlns:a16="http://schemas.microsoft.com/office/drawing/2014/main" id="{49823B5E-6829-4843-AB66-426B0EF519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0351" y="1951007"/>
              <a:ext cx="470286" cy="467946"/>
            </a:xfrm>
            <a:prstGeom prst="rect">
              <a:avLst/>
            </a:prstGeom>
          </p:spPr>
        </p:pic>
        <p:pic>
          <p:nvPicPr>
            <p:cNvPr id="114" name="图形 113">
              <a:extLst>
                <a:ext uri="{FF2B5EF4-FFF2-40B4-BE49-F238E27FC236}">
                  <a16:creationId xmlns:a16="http://schemas.microsoft.com/office/drawing/2014/main" id="{F281196B-4DA2-4509-A76C-8FD45A98D0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6261" y="3661506"/>
              <a:ext cx="376436" cy="376436"/>
            </a:xfrm>
            <a:prstGeom prst="rect">
              <a:avLst/>
            </a:prstGeom>
          </p:spPr>
        </p:pic>
        <p:sp>
          <p:nvSpPr>
            <p:cNvPr id="115" name="文本框 114">
              <a:extLst>
                <a:ext uri="{FF2B5EF4-FFF2-40B4-BE49-F238E27FC236}">
                  <a16:creationId xmlns:a16="http://schemas.microsoft.com/office/drawing/2014/main" id="{D80E665C-EE7A-430C-A161-944E5642BB9F}"/>
                </a:ext>
              </a:extLst>
            </p:cNvPr>
            <p:cNvSpPr txBox="1"/>
            <p:nvPr/>
          </p:nvSpPr>
          <p:spPr>
            <a:xfrm>
              <a:off x="2585103" y="1574897"/>
              <a:ext cx="965028" cy="484630"/>
            </a:xfrm>
            <a:prstGeom prst="rect">
              <a:avLst/>
            </a:prstGeom>
            <a:noFill/>
            <a:ln>
              <a:noFill/>
            </a:ln>
          </p:spPr>
          <p:txBody>
            <a:bodyPr wrap="square" rtlCol="0">
              <a:spAutoFit/>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(Adam)</a:t>
              </a:r>
              <a:endParaRPr lang="zh-CN" altLang="en-US" sz="600" dirty="0">
                <a:solidFill>
                  <a:schemeClr val="tx1"/>
                </a:solidFill>
                <a:latin typeface="Times New Roman" panose="02020603050405020304" pitchFamily="18" charset="0"/>
                <a:cs typeface="Times New Roman" panose="02020603050405020304" pitchFamily="18" charset="0"/>
              </a:endParaRPr>
            </a:p>
          </p:txBody>
        </p:sp>
        <p:sp>
          <p:nvSpPr>
            <p:cNvPr id="116" name="文本框 115">
              <a:extLst>
                <a:ext uri="{FF2B5EF4-FFF2-40B4-BE49-F238E27FC236}">
                  <a16:creationId xmlns:a16="http://schemas.microsoft.com/office/drawing/2014/main" id="{2E3C9B26-ACBC-494F-ABB0-0DC29FFE2332}"/>
                </a:ext>
              </a:extLst>
            </p:cNvPr>
            <p:cNvSpPr txBox="1"/>
            <p:nvPr/>
          </p:nvSpPr>
          <p:spPr>
            <a:xfrm>
              <a:off x="3737231" y="1574897"/>
              <a:ext cx="864656" cy="484630"/>
            </a:xfrm>
            <a:prstGeom prst="rect">
              <a:avLst/>
            </a:prstGeom>
            <a:noFill/>
            <a:ln>
              <a:noFill/>
            </a:ln>
          </p:spPr>
          <p:txBody>
            <a:bodyPr wrap="square" rtlCol="0">
              <a:spAutoFit/>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(Mark)</a:t>
              </a:r>
              <a:endParaRPr lang="en-US" altLang="zh-CN" sz="600" dirty="0">
                <a:solidFill>
                  <a:schemeClr val="tx1"/>
                </a:solidFill>
                <a:latin typeface="Times New Roman" panose="02020603050405020304" pitchFamily="18" charset="0"/>
                <a:cs typeface="Times New Roman" panose="02020603050405020304" pitchFamily="18" charset="0"/>
              </a:endParaRPr>
            </a:p>
          </p:txBody>
        </p:sp>
        <p:sp>
          <p:nvSpPr>
            <p:cNvPr id="117" name="文本框 116">
              <a:extLst>
                <a:ext uri="{FF2B5EF4-FFF2-40B4-BE49-F238E27FC236}">
                  <a16:creationId xmlns:a16="http://schemas.microsoft.com/office/drawing/2014/main" id="{39827767-C6EA-4DCE-A682-983FEC9F95A9}"/>
                </a:ext>
              </a:extLst>
            </p:cNvPr>
            <p:cNvSpPr txBox="1"/>
            <p:nvPr/>
          </p:nvSpPr>
          <p:spPr>
            <a:xfrm>
              <a:off x="4745343" y="1574897"/>
              <a:ext cx="949513" cy="484630"/>
            </a:xfrm>
            <a:prstGeom prst="rect">
              <a:avLst/>
            </a:prstGeom>
            <a:noFill/>
            <a:ln>
              <a:noFill/>
            </a:ln>
          </p:spPr>
          <p:txBody>
            <a:bodyPr wrap="square" rtlCol="0">
              <a:spAutoFit/>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a:t>
              </a:r>
              <a:r>
                <a:rPr lang="en-US" altLang="zh-CN" sz="1200" dirty="0" err="1">
                  <a:solidFill>
                    <a:schemeClr val="tx1"/>
                  </a:solidFill>
                  <a:latin typeface="Times New Roman" panose="02020603050405020304" pitchFamily="18" charset="0"/>
                  <a:cs typeface="Times New Roman" panose="02020603050405020304" pitchFamily="18" charset="0"/>
                </a:rPr>
                <a:t>Shego</a:t>
              </a:r>
              <a:r>
                <a:rPr lang="en-US" altLang="zh-CN" sz="1200" dirty="0">
                  <a:solidFill>
                    <a:schemeClr val="tx1"/>
                  </a:solidFill>
                  <a:latin typeface="Times New Roman" panose="02020603050405020304" pitchFamily="18" charset="0"/>
                  <a:cs typeface="Times New Roman" panose="02020603050405020304" pitchFamily="18" charset="0"/>
                </a:rPr>
                <a:t>)</a:t>
              </a:r>
              <a:endParaRPr lang="zh-CN" altLang="en-US" sz="600" dirty="0">
                <a:solidFill>
                  <a:schemeClr val="tx1"/>
                </a:solidFill>
                <a:latin typeface="Times New Roman" panose="02020603050405020304" pitchFamily="18" charset="0"/>
                <a:cs typeface="Times New Roman" panose="02020603050405020304" pitchFamily="18" charset="0"/>
              </a:endParaRPr>
            </a:p>
          </p:txBody>
        </p:sp>
        <p:sp>
          <p:nvSpPr>
            <p:cNvPr id="118" name="文本框 117">
              <a:extLst>
                <a:ext uri="{FF2B5EF4-FFF2-40B4-BE49-F238E27FC236}">
                  <a16:creationId xmlns:a16="http://schemas.microsoft.com/office/drawing/2014/main" id="{05AA1EF2-D633-4D1B-9B1F-719B6956391C}"/>
                </a:ext>
              </a:extLst>
            </p:cNvPr>
            <p:cNvSpPr txBox="1"/>
            <p:nvPr/>
          </p:nvSpPr>
          <p:spPr>
            <a:xfrm>
              <a:off x="5825463" y="1574897"/>
              <a:ext cx="996008" cy="484630"/>
            </a:xfrm>
            <a:prstGeom prst="rect">
              <a:avLst/>
            </a:prstGeom>
            <a:noFill/>
            <a:ln>
              <a:noFill/>
            </a:ln>
          </p:spPr>
          <p:txBody>
            <a:bodyPr wrap="square" rtlCol="0">
              <a:spAutoFit/>
            </a:bodyPr>
            <a:lstStyle/>
            <a:p>
              <a:r>
                <a:rPr lang="en-US" altLang="zh-CN" sz="1200" dirty="0">
                  <a:solidFill>
                    <a:schemeClr val="tx1"/>
                  </a:solidFill>
                  <a:latin typeface="Times New Roman" panose="02020603050405020304" pitchFamily="18" charset="0"/>
                  <a:cs typeface="Times New Roman" panose="02020603050405020304" pitchFamily="18" charset="0"/>
                </a:rPr>
                <a:t>(Taylor)</a:t>
              </a:r>
              <a:endParaRPr lang="zh-CN" altLang="en-US" sz="600" dirty="0">
                <a:solidFill>
                  <a:schemeClr val="tx1"/>
                </a:solidFill>
                <a:latin typeface="Times New Roman" panose="02020603050405020304" pitchFamily="18" charset="0"/>
                <a:cs typeface="Times New Roman" panose="02020603050405020304" pitchFamily="18" charset="0"/>
              </a:endParaRPr>
            </a:p>
          </p:txBody>
        </p:sp>
        <p:sp>
          <p:nvSpPr>
            <p:cNvPr id="119" name="文本框 118">
              <a:extLst>
                <a:ext uri="{FF2B5EF4-FFF2-40B4-BE49-F238E27FC236}">
                  <a16:creationId xmlns:a16="http://schemas.microsoft.com/office/drawing/2014/main" id="{7A0A691C-0FD9-4662-9D9D-198FF484B4DA}"/>
                </a:ext>
              </a:extLst>
            </p:cNvPr>
            <p:cNvSpPr txBox="1"/>
            <p:nvPr/>
          </p:nvSpPr>
          <p:spPr>
            <a:xfrm>
              <a:off x="3267680" y="4058039"/>
              <a:ext cx="807426" cy="484630"/>
            </a:xfrm>
            <a:prstGeom prst="rect">
              <a:avLst/>
            </a:prstGeom>
            <a:noFill/>
            <a:ln>
              <a:noFill/>
            </a:ln>
          </p:spPr>
          <p:txBody>
            <a:bodyPr wrap="square" rtlCol="0">
              <a:spAutoFit/>
            </a:bodyPr>
            <a:lstStyle/>
            <a:p>
              <a:r>
                <a:rPr lang="en-US" altLang="zh-CN" sz="1200" dirty="0">
                  <a:solidFill>
                    <a:schemeClr val="tx1"/>
                  </a:solidFill>
                  <a:latin typeface="Times New Roman" panose="02020603050405020304" pitchFamily="18" charset="0"/>
                  <a:cs typeface="Times New Roman" panose="02020603050405020304" pitchFamily="18" charset="0"/>
                </a:rPr>
                <a:t>(Doll)</a:t>
              </a:r>
              <a:endParaRPr lang="zh-CN" altLang="en-US" sz="600" dirty="0">
                <a:solidFill>
                  <a:schemeClr val="tx1"/>
                </a:solidFill>
                <a:latin typeface="Times New Roman" panose="02020603050405020304" pitchFamily="18" charset="0"/>
                <a:cs typeface="Times New Roman" panose="02020603050405020304" pitchFamily="18" charset="0"/>
              </a:endParaRPr>
            </a:p>
          </p:txBody>
        </p:sp>
        <p:sp>
          <p:nvSpPr>
            <p:cNvPr id="120" name="文本框 119">
              <a:extLst>
                <a:ext uri="{FF2B5EF4-FFF2-40B4-BE49-F238E27FC236}">
                  <a16:creationId xmlns:a16="http://schemas.microsoft.com/office/drawing/2014/main" id="{707E291C-7BD4-40C5-939D-F87CCDC16E04}"/>
                </a:ext>
              </a:extLst>
            </p:cNvPr>
            <p:cNvSpPr txBox="1"/>
            <p:nvPr/>
          </p:nvSpPr>
          <p:spPr>
            <a:xfrm>
              <a:off x="6436033" y="4048745"/>
              <a:ext cx="1205759" cy="484630"/>
            </a:xfrm>
            <a:prstGeom prst="rect">
              <a:avLst/>
            </a:prstGeom>
            <a:noFill/>
            <a:ln>
              <a:noFill/>
            </a:ln>
          </p:spPr>
          <p:txBody>
            <a:bodyPr wrap="square" rtlCol="0">
              <a:spAutoFit/>
            </a:bodyPr>
            <a:lstStyle/>
            <a:p>
              <a:r>
                <a:rPr lang="en-US" altLang="zh-CN" sz="1200" dirty="0">
                  <a:solidFill>
                    <a:schemeClr val="tx1"/>
                  </a:solidFill>
                  <a:latin typeface="Times New Roman" panose="02020603050405020304" pitchFamily="18" charset="0"/>
                  <a:cs typeface="Times New Roman" panose="02020603050405020304" pitchFamily="18" charset="0"/>
                </a:rPr>
                <a:t>(Carpet)</a:t>
              </a:r>
              <a:endParaRPr lang="zh-CN" altLang="en-US" sz="600" dirty="0">
                <a:solidFill>
                  <a:schemeClr val="tx1"/>
                </a:solidFill>
                <a:latin typeface="Times New Roman" panose="02020603050405020304" pitchFamily="18" charset="0"/>
                <a:cs typeface="Times New Roman" panose="02020603050405020304" pitchFamily="18" charset="0"/>
              </a:endParaRPr>
            </a:p>
          </p:txBody>
        </p:sp>
        <p:sp>
          <p:nvSpPr>
            <p:cNvPr id="121" name="文本框 120">
              <a:extLst>
                <a:ext uri="{FF2B5EF4-FFF2-40B4-BE49-F238E27FC236}">
                  <a16:creationId xmlns:a16="http://schemas.microsoft.com/office/drawing/2014/main" id="{59F14E0D-1385-43D9-9E5A-A9EA3E2E456B}"/>
                </a:ext>
              </a:extLst>
            </p:cNvPr>
            <p:cNvSpPr txBox="1"/>
            <p:nvPr/>
          </p:nvSpPr>
          <p:spPr>
            <a:xfrm>
              <a:off x="2115552" y="4058037"/>
              <a:ext cx="927529" cy="484630"/>
            </a:xfrm>
            <a:prstGeom prst="rect">
              <a:avLst/>
            </a:prstGeom>
            <a:noFill/>
            <a:ln>
              <a:noFill/>
            </a:ln>
          </p:spPr>
          <p:txBody>
            <a:bodyPr wrap="square" rtlCol="0">
              <a:spAutoFit/>
            </a:bodyPr>
            <a:lstStyle/>
            <a:p>
              <a:r>
                <a:rPr lang="en-US" altLang="zh-CN" sz="1200" dirty="0">
                  <a:solidFill>
                    <a:schemeClr val="tx1"/>
                  </a:solidFill>
                  <a:latin typeface="Times New Roman" panose="02020603050405020304" pitchFamily="18" charset="0"/>
                  <a:cs typeface="Times New Roman" panose="02020603050405020304" pitchFamily="18" charset="0"/>
                </a:rPr>
                <a:t>(Balm) </a:t>
              </a:r>
              <a:endParaRPr lang="zh-CN" altLang="en-US" sz="600" dirty="0">
                <a:solidFill>
                  <a:schemeClr val="tx1"/>
                </a:solidFill>
                <a:latin typeface="Times New Roman" panose="02020603050405020304" pitchFamily="18" charset="0"/>
                <a:cs typeface="Times New Roman" panose="02020603050405020304" pitchFamily="18" charset="0"/>
              </a:endParaRPr>
            </a:p>
          </p:txBody>
        </p:sp>
        <p:sp>
          <p:nvSpPr>
            <p:cNvPr id="122" name="文本框 121">
              <a:extLst>
                <a:ext uri="{FF2B5EF4-FFF2-40B4-BE49-F238E27FC236}">
                  <a16:creationId xmlns:a16="http://schemas.microsoft.com/office/drawing/2014/main" id="{5FFB997D-DC10-4A3B-A2DF-3EC17FCDEA2B}"/>
                </a:ext>
              </a:extLst>
            </p:cNvPr>
            <p:cNvSpPr txBox="1"/>
            <p:nvPr/>
          </p:nvSpPr>
          <p:spPr>
            <a:xfrm>
              <a:off x="5427920" y="4048745"/>
              <a:ext cx="1080120" cy="484630"/>
            </a:xfrm>
            <a:prstGeom prst="rect">
              <a:avLst/>
            </a:prstGeom>
            <a:noFill/>
            <a:ln>
              <a:noFill/>
            </a:ln>
          </p:spPr>
          <p:txBody>
            <a:bodyPr wrap="square" rtlCol="0">
              <a:spAutoFit/>
            </a:bodyPr>
            <a:lstStyle/>
            <a:p>
              <a:r>
                <a:rPr lang="en-US" altLang="zh-CN" sz="1200" dirty="0">
                  <a:solidFill>
                    <a:schemeClr val="tx1"/>
                  </a:solidFill>
                  <a:latin typeface="Times New Roman" panose="02020603050405020304" pitchFamily="18" charset="0"/>
                  <a:cs typeface="Times New Roman" panose="02020603050405020304" pitchFamily="18" charset="0"/>
                </a:rPr>
                <a:t>(Wine)</a:t>
              </a:r>
              <a:endParaRPr lang="zh-CN" altLang="en-US" sz="600" dirty="0">
                <a:solidFill>
                  <a:schemeClr val="tx1"/>
                </a:solidFill>
                <a:latin typeface="Times New Roman" panose="02020603050405020304" pitchFamily="18" charset="0"/>
                <a:cs typeface="Times New Roman" panose="02020603050405020304" pitchFamily="18" charset="0"/>
              </a:endParaRPr>
            </a:p>
          </p:txBody>
        </p:sp>
        <p:sp>
          <p:nvSpPr>
            <p:cNvPr id="123" name="文本框 122">
              <a:extLst>
                <a:ext uri="{FF2B5EF4-FFF2-40B4-BE49-F238E27FC236}">
                  <a16:creationId xmlns:a16="http://schemas.microsoft.com/office/drawing/2014/main" id="{EC21092A-1075-4796-93DD-645ECAAD3E46}"/>
                </a:ext>
              </a:extLst>
            </p:cNvPr>
            <p:cNvSpPr txBox="1"/>
            <p:nvPr/>
          </p:nvSpPr>
          <p:spPr>
            <a:xfrm>
              <a:off x="4385549" y="4058037"/>
              <a:ext cx="754338" cy="484630"/>
            </a:xfrm>
            <a:prstGeom prst="rect">
              <a:avLst/>
            </a:prstGeom>
            <a:noFill/>
            <a:ln>
              <a:noFill/>
            </a:ln>
          </p:spPr>
          <p:txBody>
            <a:bodyPr wrap="square" rtlCol="0">
              <a:spAutoFit/>
            </a:bodyPr>
            <a:lstStyle/>
            <a:p>
              <a:r>
                <a:rPr lang="en-US" altLang="zh-CN" sz="1200" dirty="0">
                  <a:solidFill>
                    <a:schemeClr val="tx1"/>
                  </a:solidFill>
                  <a:latin typeface="Times New Roman" panose="02020603050405020304" pitchFamily="18" charset="0"/>
                  <a:cs typeface="Times New Roman" panose="02020603050405020304" pitchFamily="18" charset="0"/>
                </a:rPr>
                <a:t>(Hat)</a:t>
              </a:r>
              <a:endParaRPr lang="zh-CN" altLang="en-US" sz="600" dirty="0">
                <a:solidFill>
                  <a:schemeClr val="tx1"/>
                </a:solidFill>
                <a:latin typeface="Times New Roman" panose="02020603050405020304" pitchFamily="18" charset="0"/>
                <a:cs typeface="Times New Roman" panose="02020603050405020304" pitchFamily="18" charset="0"/>
              </a:endParaRPr>
            </a:p>
          </p:txBody>
        </p:sp>
        <p:pic>
          <p:nvPicPr>
            <p:cNvPr id="124" name="图形 124">
              <a:extLst>
                <a:ext uri="{FF2B5EF4-FFF2-40B4-BE49-F238E27FC236}">
                  <a16:creationId xmlns:a16="http://schemas.microsoft.com/office/drawing/2014/main" id="{2E08D766-ED75-43A1-88F9-C913644E97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8664" y="1948322"/>
              <a:ext cx="470286" cy="467946"/>
            </a:xfrm>
            <a:prstGeom prst="rect">
              <a:avLst/>
            </a:prstGeom>
          </p:spPr>
        </p:pic>
        <p:pic>
          <p:nvPicPr>
            <p:cNvPr id="125" name="图形 124">
              <a:extLst>
                <a:ext uri="{FF2B5EF4-FFF2-40B4-BE49-F238E27FC236}">
                  <a16:creationId xmlns:a16="http://schemas.microsoft.com/office/drawing/2014/main" id="{82789ABB-3737-420A-AE5C-9D93DF324F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437" y="1948322"/>
              <a:ext cx="470286" cy="467946"/>
            </a:xfrm>
            <a:prstGeom prst="rect">
              <a:avLst/>
            </a:prstGeom>
          </p:spPr>
        </p:pic>
        <p:pic>
          <p:nvPicPr>
            <p:cNvPr id="126" name="图形 124">
              <a:extLst>
                <a:ext uri="{FF2B5EF4-FFF2-40B4-BE49-F238E27FC236}">
                  <a16:creationId xmlns:a16="http://schemas.microsoft.com/office/drawing/2014/main" id="{AA2A4D6A-B6FE-4484-BD4C-0992E043C7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8279" y="1950849"/>
              <a:ext cx="470286" cy="467946"/>
            </a:xfrm>
            <a:prstGeom prst="rect">
              <a:avLst/>
            </a:prstGeom>
          </p:spPr>
        </p:pic>
        <p:pic>
          <p:nvPicPr>
            <p:cNvPr id="127" name="图形 126">
              <a:extLst>
                <a:ext uri="{FF2B5EF4-FFF2-40B4-BE49-F238E27FC236}">
                  <a16:creationId xmlns:a16="http://schemas.microsoft.com/office/drawing/2014/main" id="{D721E284-BC73-41DA-911D-A6248F2C2C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8704" y="3661506"/>
              <a:ext cx="376436" cy="376436"/>
            </a:xfrm>
            <a:prstGeom prst="rect">
              <a:avLst/>
            </a:prstGeom>
          </p:spPr>
        </p:pic>
        <p:pic>
          <p:nvPicPr>
            <p:cNvPr id="128" name="图形 127">
              <a:extLst>
                <a:ext uri="{FF2B5EF4-FFF2-40B4-BE49-F238E27FC236}">
                  <a16:creationId xmlns:a16="http://schemas.microsoft.com/office/drawing/2014/main" id="{65CC5EF3-1EBC-4318-A7A6-A088163EDD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82298" y="3661506"/>
              <a:ext cx="376436" cy="376436"/>
            </a:xfrm>
            <a:prstGeom prst="rect">
              <a:avLst/>
            </a:prstGeom>
          </p:spPr>
        </p:pic>
        <p:pic>
          <p:nvPicPr>
            <p:cNvPr id="129" name="图形 128">
              <a:extLst>
                <a:ext uri="{FF2B5EF4-FFF2-40B4-BE49-F238E27FC236}">
                  <a16:creationId xmlns:a16="http://schemas.microsoft.com/office/drawing/2014/main" id="{53507807-BB5D-44A4-A201-9BF567D8BD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6261" y="3661506"/>
              <a:ext cx="376436" cy="376436"/>
            </a:xfrm>
            <a:prstGeom prst="rect">
              <a:avLst/>
            </a:prstGeom>
          </p:spPr>
        </p:pic>
        <p:sp>
          <p:nvSpPr>
            <p:cNvPr id="130" name="椭圆 129">
              <a:extLst>
                <a:ext uri="{FF2B5EF4-FFF2-40B4-BE49-F238E27FC236}">
                  <a16:creationId xmlns:a16="http://schemas.microsoft.com/office/drawing/2014/main" id="{5144B0B2-C558-4DF2-87B8-48089B2BF5B9}"/>
                </a:ext>
              </a:extLst>
            </p:cNvPr>
            <p:cNvSpPr/>
            <p:nvPr/>
          </p:nvSpPr>
          <p:spPr>
            <a:xfrm>
              <a:off x="3031926" y="2477626"/>
              <a:ext cx="54000" cy="54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31" name="椭圆 130">
              <a:extLst>
                <a:ext uri="{FF2B5EF4-FFF2-40B4-BE49-F238E27FC236}">
                  <a16:creationId xmlns:a16="http://schemas.microsoft.com/office/drawing/2014/main" id="{81B75555-16C2-489E-8D97-49C46715CD0F}"/>
                </a:ext>
              </a:extLst>
            </p:cNvPr>
            <p:cNvSpPr/>
            <p:nvPr/>
          </p:nvSpPr>
          <p:spPr>
            <a:xfrm>
              <a:off x="4131018" y="2477626"/>
              <a:ext cx="54000" cy="54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32" name="椭圆 131">
              <a:extLst>
                <a:ext uri="{FF2B5EF4-FFF2-40B4-BE49-F238E27FC236}">
                  <a16:creationId xmlns:a16="http://schemas.microsoft.com/office/drawing/2014/main" id="{B67806C8-4A87-4F09-ADE8-411B29477745}"/>
                </a:ext>
              </a:extLst>
            </p:cNvPr>
            <p:cNvSpPr/>
            <p:nvPr/>
          </p:nvSpPr>
          <p:spPr>
            <a:xfrm>
              <a:off x="5191926" y="2477626"/>
              <a:ext cx="54000" cy="54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33" name="椭圆 132">
              <a:extLst>
                <a:ext uri="{FF2B5EF4-FFF2-40B4-BE49-F238E27FC236}">
                  <a16:creationId xmlns:a16="http://schemas.microsoft.com/office/drawing/2014/main" id="{3F5EFE9D-CA9E-4DD0-85A7-134CAA6D8AF1}"/>
                </a:ext>
              </a:extLst>
            </p:cNvPr>
            <p:cNvSpPr/>
            <p:nvPr/>
          </p:nvSpPr>
          <p:spPr>
            <a:xfrm>
              <a:off x="6271926" y="2477626"/>
              <a:ext cx="54000" cy="54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34" name="椭圆 133">
              <a:extLst>
                <a:ext uri="{FF2B5EF4-FFF2-40B4-BE49-F238E27FC236}">
                  <a16:creationId xmlns:a16="http://schemas.microsoft.com/office/drawing/2014/main" id="{AA9CB634-0D74-4856-87FE-19E14864BCC8}"/>
                </a:ext>
              </a:extLst>
            </p:cNvPr>
            <p:cNvSpPr/>
            <p:nvPr/>
          </p:nvSpPr>
          <p:spPr>
            <a:xfrm>
              <a:off x="2477479" y="3539275"/>
              <a:ext cx="54000" cy="54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35" name="椭圆 134">
              <a:extLst>
                <a:ext uri="{FF2B5EF4-FFF2-40B4-BE49-F238E27FC236}">
                  <a16:creationId xmlns:a16="http://schemas.microsoft.com/office/drawing/2014/main" id="{B40F2037-D6EC-42D0-836B-E648367AA413}"/>
                </a:ext>
              </a:extLst>
            </p:cNvPr>
            <p:cNvSpPr/>
            <p:nvPr/>
          </p:nvSpPr>
          <p:spPr>
            <a:xfrm>
              <a:off x="3557479" y="3540806"/>
              <a:ext cx="54000" cy="54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36" name="椭圆 135">
              <a:extLst>
                <a:ext uri="{FF2B5EF4-FFF2-40B4-BE49-F238E27FC236}">
                  <a16:creationId xmlns:a16="http://schemas.microsoft.com/office/drawing/2014/main" id="{57F911F7-95DF-4B38-B59D-DB52C384190E}"/>
                </a:ext>
              </a:extLst>
            </p:cNvPr>
            <p:cNvSpPr/>
            <p:nvPr/>
          </p:nvSpPr>
          <p:spPr>
            <a:xfrm>
              <a:off x="4637479" y="3539275"/>
              <a:ext cx="54000" cy="54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37" name="椭圆 136">
              <a:extLst>
                <a:ext uri="{FF2B5EF4-FFF2-40B4-BE49-F238E27FC236}">
                  <a16:creationId xmlns:a16="http://schemas.microsoft.com/office/drawing/2014/main" id="{94A93575-817C-4FFC-89EE-7128778CDE66}"/>
                </a:ext>
              </a:extLst>
            </p:cNvPr>
            <p:cNvSpPr/>
            <p:nvPr/>
          </p:nvSpPr>
          <p:spPr>
            <a:xfrm>
              <a:off x="5717479" y="3540073"/>
              <a:ext cx="54000" cy="54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38" name="椭圆 137">
              <a:extLst>
                <a:ext uri="{FF2B5EF4-FFF2-40B4-BE49-F238E27FC236}">
                  <a16:creationId xmlns:a16="http://schemas.microsoft.com/office/drawing/2014/main" id="{A0902B22-2DD2-4561-9C2E-5A46AD82272A}"/>
                </a:ext>
              </a:extLst>
            </p:cNvPr>
            <p:cNvSpPr/>
            <p:nvPr/>
          </p:nvSpPr>
          <p:spPr>
            <a:xfrm>
              <a:off x="6797479" y="3539275"/>
              <a:ext cx="54000" cy="54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pic>
          <p:nvPicPr>
            <p:cNvPr id="139" name="图形 138">
              <a:extLst>
                <a:ext uri="{FF2B5EF4-FFF2-40B4-BE49-F238E27FC236}">
                  <a16:creationId xmlns:a16="http://schemas.microsoft.com/office/drawing/2014/main" id="{0F0ABEBF-5AD7-4157-9C98-01AD6CFAC4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36261" y="3661506"/>
              <a:ext cx="376436" cy="376436"/>
            </a:xfrm>
            <a:prstGeom prst="rect">
              <a:avLst/>
            </a:prstGeom>
          </p:spPr>
        </p:pic>
        <p:cxnSp>
          <p:nvCxnSpPr>
            <p:cNvPr id="140" name="直接连接符 139">
              <a:extLst>
                <a:ext uri="{FF2B5EF4-FFF2-40B4-BE49-F238E27FC236}">
                  <a16:creationId xmlns:a16="http://schemas.microsoft.com/office/drawing/2014/main" id="{056FBBED-3AB4-4A27-B0C0-1430D1A43851}"/>
                </a:ext>
              </a:extLst>
            </p:cNvPr>
            <p:cNvCxnSpPr>
              <a:cxnSpLocks/>
              <a:stCxn id="137" idx="7"/>
              <a:endCxn id="133" idx="4"/>
            </p:cNvCxnSpPr>
            <p:nvPr/>
          </p:nvCxnSpPr>
          <p:spPr>
            <a:xfrm flipV="1">
              <a:off x="5763571" y="2531626"/>
              <a:ext cx="535355" cy="1016355"/>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grpSp>
      <p:sp>
        <p:nvSpPr>
          <p:cNvPr id="142" name="文本框 141">
            <a:extLst>
              <a:ext uri="{FF2B5EF4-FFF2-40B4-BE49-F238E27FC236}">
                <a16:creationId xmlns:a16="http://schemas.microsoft.com/office/drawing/2014/main" id="{3A6839FF-08CC-41A1-B69A-CB5957D65931}"/>
              </a:ext>
            </a:extLst>
          </p:cNvPr>
          <p:cNvSpPr txBox="1"/>
          <p:nvPr/>
        </p:nvSpPr>
        <p:spPr>
          <a:xfrm>
            <a:off x="973945" y="3420675"/>
            <a:ext cx="2976143" cy="307777"/>
          </a:xfrm>
          <a:prstGeom prst="rect">
            <a:avLst/>
          </a:prstGeom>
          <a:noFill/>
        </p:spPr>
        <p:txBody>
          <a:bodyPr wrap="square">
            <a:spAutoFit/>
          </a:bodyPr>
          <a:lstStyle/>
          <a:p>
            <a:r>
              <a:rPr lang="en-US" altLang="zh-CN" dirty="0"/>
              <a:t>A </a:t>
            </a:r>
            <a:r>
              <a:rPr lang="zh-CN" altLang="en-US" dirty="0"/>
              <a:t>customer-item bipartite graph </a:t>
            </a:r>
          </a:p>
        </p:txBody>
      </p:sp>
      <p:sp>
        <p:nvSpPr>
          <p:cNvPr id="143" name="文本框 142">
            <a:extLst>
              <a:ext uri="{FF2B5EF4-FFF2-40B4-BE49-F238E27FC236}">
                <a16:creationId xmlns:a16="http://schemas.microsoft.com/office/drawing/2014/main" id="{75AE1B1F-8140-4CBC-9E99-C82784CC640F}"/>
              </a:ext>
            </a:extLst>
          </p:cNvPr>
          <p:cNvSpPr txBox="1"/>
          <p:nvPr/>
        </p:nvSpPr>
        <p:spPr>
          <a:xfrm>
            <a:off x="661024" y="2312381"/>
            <a:ext cx="364202"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10</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144" name="文本框 143">
            <a:extLst>
              <a:ext uri="{FF2B5EF4-FFF2-40B4-BE49-F238E27FC236}">
                <a16:creationId xmlns:a16="http://schemas.microsoft.com/office/drawing/2014/main" id="{B1EA6D75-F678-47D6-A70F-52214FDB21D4}"/>
              </a:ext>
            </a:extLst>
          </p:cNvPr>
          <p:cNvSpPr txBox="1"/>
          <p:nvPr/>
        </p:nvSpPr>
        <p:spPr>
          <a:xfrm>
            <a:off x="1161974" y="2185641"/>
            <a:ext cx="364202"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10</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145" name="文本框 144">
            <a:extLst>
              <a:ext uri="{FF2B5EF4-FFF2-40B4-BE49-F238E27FC236}">
                <a16:creationId xmlns:a16="http://schemas.microsoft.com/office/drawing/2014/main" id="{F5C77B5F-37B4-432C-B496-A17C88A96603}"/>
              </a:ext>
            </a:extLst>
          </p:cNvPr>
          <p:cNvSpPr txBox="1"/>
          <p:nvPr/>
        </p:nvSpPr>
        <p:spPr>
          <a:xfrm>
            <a:off x="1406907" y="2142329"/>
            <a:ext cx="364202"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10</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146" name="文本框 145">
            <a:extLst>
              <a:ext uri="{FF2B5EF4-FFF2-40B4-BE49-F238E27FC236}">
                <a16:creationId xmlns:a16="http://schemas.microsoft.com/office/drawing/2014/main" id="{A8688558-D171-475C-8E3B-CB4048E1C442}"/>
              </a:ext>
            </a:extLst>
          </p:cNvPr>
          <p:cNvSpPr txBox="1"/>
          <p:nvPr/>
        </p:nvSpPr>
        <p:spPr>
          <a:xfrm>
            <a:off x="1762858" y="2207458"/>
            <a:ext cx="364202"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10</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147" name="文本框 146">
            <a:extLst>
              <a:ext uri="{FF2B5EF4-FFF2-40B4-BE49-F238E27FC236}">
                <a16:creationId xmlns:a16="http://schemas.microsoft.com/office/drawing/2014/main" id="{EA8B4DB3-07CF-43FC-8111-6C2DDE922594}"/>
              </a:ext>
            </a:extLst>
          </p:cNvPr>
          <p:cNvSpPr txBox="1"/>
          <p:nvPr/>
        </p:nvSpPr>
        <p:spPr>
          <a:xfrm>
            <a:off x="1892455" y="2507749"/>
            <a:ext cx="364202"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10</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148" name="文本框 147">
            <a:extLst>
              <a:ext uri="{FF2B5EF4-FFF2-40B4-BE49-F238E27FC236}">
                <a16:creationId xmlns:a16="http://schemas.microsoft.com/office/drawing/2014/main" id="{4BADF33A-2B64-498F-9D4C-29831D80D920}"/>
              </a:ext>
            </a:extLst>
          </p:cNvPr>
          <p:cNvSpPr txBox="1"/>
          <p:nvPr/>
        </p:nvSpPr>
        <p:spPr>
          <a:xfrm>
            <a:off x="2058695" y="2111528"/>
            <a:ext cx="364202"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10</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149" name="文本框 148">
            <a:extLst>
              <a:ext uri="{FF2B5EF4-FFF2-40B4-BE49-F238E27FC236}">
                <a16:creationId xmlns:a16="http://schemas.microsoft.com/office/drawing/2014/main" id="{99EE4757-0E3C-4243-AE51-1C811312D273}"/>
              </a:ext>
            </a:extLst>
          </p:cNvPr>
          <p:cNvSpPr txBox="1"/>
          <p:nvPr/>
        </p:nvSpPr>
        <p:spPr>
          <a:xfrm>
            <a:off x="2444752" y="2352322"/>
            <a:ext cx="274434"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150" name="文本框 149">
            <a:extLst>
              <a:ext uri="{FF2B5EF4-FFF2-40B4-BE49-F238E27FC236}">
                <a16:creationId xmlns:a16="http://schemas.microsoft.com/office/drawing/2014/main" id="{CAFBF17D-5A59-47A5-A882-9284BA2205BC}"/>
              </a:ext>
            </a:extLst>
          </p:cNvPr>
          <p:cNvSpPr txBox="1"/>
          <p:nvPr/>
        </p:nvSpPr>
        <p:spPr>
          <a:xfrm>
            <a:off x="2659752" y="2166364"/>
            <a:ext cx="274434"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151" name="文本框 150">
            <a:extLst>
              <a:ext uri="{FF2B5EF4-FFF2-40B4-BE49-F238E27FC236}">
                <a16:creationId xmlns:a16="http://schemas.microsoft.com/office/drawing/2014/main" id="{6844E56C-7D3B-41A7-8D3C-E1DBB5147925}"/>
              </a:ext>
            </a:extLst>
          </p:cNvPr>
          <p:cNvSpPr txBox="1"/>
          <p:nvPr/>
        </p:nvSpPr>
        <p:spPr>
          <a:xfrm>
            <a:off x="2912938" y="2159857"/>
            <a:ext cx="274434"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152" name="文本框 151">
            <a:extLst>
              <a:ext uri="{FF2B5EF4-FFF2-40B4-BE49-F238E27FC236}">
                <a16:creationId xmlns:a16="http://schemas.microsoft.com/office/drawing/2014/main" id="{E66C5D74-FB60-4121-BCCF-B25430FA6FB8}"/>
              </a:ext>
            </a:extLst>
          </p:cNvPr>
          <p:cNvSpPr txBox="1"/>
          <p:nvPr/>
        </p:nvSpPr>
        <p:spPr>
          <a:xfrm>
            <a:off x="3152740" y="2438522"/>
            <a:ext cx="274434"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a:t>
            </a:r>
            <a:endParaRPr lang="zh-CN" altLang="en-US" dirty="0">
              <a:solidFill>
                <a:srgbClr val="153B71"/>
              </a:solidFill>
              <a:latin typeface="Times New Roman" panose="02020603050405020304" pitchFamily="18" charset="0"/>
              <a:cs typeface="Times New Roman" panose="02020603050405020304" pitchFamily="18" charset="0"/>
            </a:endParaRPr>
          </a:p>
        </p:txBody>
      </p:sp>
      <p:sp>
        <p:nvSpPr>
          <p:cNvPr id="153" name="文本框 152">
            <a:extLst>
              <a:ext uri="{FF2B5EF4-FFF2-40B4-BE49-F238E27FC236}">
                <a16:creationId xmlns:a16="http://schemas.microsoft.com/office/drawing/2014/main" id="{0B22E347-A7FB-48ED-A62E-87B059EFD0D1}"/>
              </a:ext>
            </a:extLst>
          </p:cNvPr>
          <p:cNvSpPr txBox="1"/>
          <p:nvPr/>
        </p:nvSpPr>
        <p:spPr>
          <a:xfrm>
            <a:off x="3525053" y="2290569"/>
            <a:ext cx="274434" cy="307777"/>
          </a:xfrm>
          <a:prstGeom prst="rect">
            <a:avLst/>
          </a:prstGeom>
          <a:noFill/>
        </p:spPr>
        <p:txBody>
          <a:bodyPr wrap="none" rtlCol="0">
            <a:spAutoFit/>
          </a:bodyPr>
          <a:lstStyle/>
          <a:p>
            <a:r>
              <a:rPr lang="en-US" altLang="zh-CN" dirty="0">
                <a:solidFill>
                  <a:srgbClr val="153B71"/>
                </a:solidFill>
                <a:latin typeface="Times New Roman" panose="02020603050405020304" pitchFamily="18" charset="0"/>
                <a:cs typeface="Times New Roman" panose="02020603050405020304" pitchFamily="18" charset="0"/>
              </a:rPr>
              <a:t>1</a:t>
            </a:r>
            <a:endParaRPr lang="zh-CN" altLang="en-US" dirty="0">
              <a:solidFill>
                <a:srgbClr val="153B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2293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7.9|0.8|10.7|0.7|1.5|1.1"/>
</p:tagLst>
</file>

<file path=ppt/tags/tag2.xml><?xml version="1.0" encoding="utf-8"?>
<p:tagLst xmlns:a="http://schemas.openxmlformats.org/drawingml/2006/main" xmlns:r="http://schemas.openxmlformats.org/officeDocument/2006/relationships" xmlns:p="http://schemas.openxmlformats.org/presentationml/2006/main">
  <p:tag name="TIMING" val="|6.4|1|4.1|1|0.7"/>
</p:tagLst>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49518</TotalTime>
  <Words>4400</Words>
  <Application>Microsoft Office PowerPoint</Application>
  <PresentationFormat>全屏显示(16:9)</PresentationFormat>
  <Paragraphs>481</Paragraphs>
  <Slides>32</Slides>
  <Notes>32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CMMI10</vt:lpstr>
      <vt:lpstr>CMMI7</vt:lpstr>
      <vt:lpstr>CMR10</vt:lpstr>
      <vt:lpstr>CMR7</vt:lpstr>
      <vt:lpstr>CMSS10</vt:lpstr>
      <vt:lpstr>NimbusRomNo9L-Regu</vt:lpstr>
      <vt:lpstr>NimbusRomNo9L-ReguItal</vt:lpstr>
      <vt:lpstr>等线</vt:lpstr>
      <vt:lpstr>Arial</vt:lpstr>
      <vt:lpstr>Cambria Math</vt:lpstr>
      <vt:lpstr>Times New Roman</vt:lpstr>
      <vt:lpstr>Wingdings</vt:lpstr>
      <vt:lpstr>simple-light-2</vt:lpstr>
      <vt:lpstr>Efficient and Effective Community Search on Large-scale Bipartite Graphs</vt:lpstr>
      <vt:lpstr>Outline</vt:lpstr>
      <vt:lpstr>Introduction</vt:lpstr>
      <vt:lpstr>Introduction</vt:lpstr>
      <vt:lpstr>Introduction</vt:lpstr>
      <vt:lpstr>Introduction</vt:lpstr>
      <vt:lpstr>Introduction</vt:lpstr>
      <vt:lpstr>Applications</vt:lpstr>
      <vt:lpstr>Applications</vt:lpstr>
      <vt:lpstr>Related Works</vt:lpstr>
      <vt:lpstr>Problem Definition</vt:lpstr>
      <vt:lpstr>Problem Definition</vt:lpstr>
      <vt:lpstr>Challenges</vt:lpstr>
      <vt:lpstr>Solutions</vt:lpstr>
      <vt:lpstr>Basic Index I_bs</vt:lpstr>
      <vt:lpstr>Optimal retrieval of C_(α,β) (q) based on I_bs</vt:lpstr>
      <vt:lpstr>Basic Index I_bs</vt:lpstr>
      <vt:lpstr>Solutions</vt:lpstr>
      <vt:lpstr>Degeneracy-bounded Index I_δ</vt:lpstr>
      <vt:lpstr>Optimal retrieval of C_(α,β)  based on I_δ</vt:lpstr>
      <vt:lpstr>Analysis of I_δ</vt:lpstr>
      <vt:lpstr>Solutions</vt:lpstr>
      <vt:lpstr>SCS-Peel</vt:lpstr>
      <vt:lpstr>SCS-Expand</vt:lpstr>
      <vt:lpstr>Experiments</vt:lpstr>
      <vt:lpstr>Performance Study</vt:lpstr>
      <vt:lpstr>Performance Study</vt:lpstr>
      <vt:lpstr>PowerPoint 演示文稿</vt:lpstr>
      <vt:lpstr>Performance Study</vt:lpstr>
      <vt:lpstr>Conclusion</vt:lpstr>
      <vt:lpstr>Thank You!  Q&amp;A</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Community Search over Large Spatial Graphs</dc:title>
  <dc:creator>kael</dc:creator>
  <cp:lastModifiedBy>Kai Wang</cp:lastModifiedBy>
  <cp:revision>1331</cp:revision>
  <cp:lastPrinted>2018-04-06T03:57:51Z</cp:lastPrinted>
  <dcterms:modified xsi:type="dcterms:W3CDTF">2021-03-29T00:50:08Z</dcterms:modified>
</cp:coreProperties>
</file>