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9"/>
  </p:notesMasterIdLst>
  <p:handoutMasterIdLst>
    <p:handoutMasterId r:id="rId30"/>
  </p:handoutMasterIdLst>
  <p:sldIdLst>
    <p:sldId id="1191" r:id="rId2"/>
    <p:sldId id="1248" r:id="rId3"/>
    <p:sldId id="1274" r:id="rId4"/>
    <p:sldId id="1253" r:id="rId5"/>
    <p:sldId id="1269" r:id="rId6"/>
    <p:sldId id="1252" r:id="rId7"/>
    <p:sldId id="1249" r:id="rId8"/>
    <p:sldId id="1254" r:id="rId9"/>
    <p:sldId id="1220" r:id="rId10"/>
    <p:sldId id="1270" r:id="rId11"/>
    <p:sldId id="1255" r:id="rId12"/>
    <p:sldId id="1231" r:id="rId13"/>
    <p:sldId id="1257" r:id="rId14"/>
    <p:sldId id="1256" r:id="rId15"/>
    <p:sldId id="1258" r:id="rId16"/>
    <p:sldId id="1259" r:id="rId17"/>
    <p:sldId id="1260" r:id="rId18"/>
    <p:sldId id="1272" r:id="rId19"/>
    <p:sldId id="1273" r:id="rId20"/>
    <p:sldId id="1261" r:id="rId21"/>
    <p:sldId id="1262" r:id="rId22"/>
    <p:sldId id="1263" r:id="rId23"/>
    <p:sldId id="1264" r:id="rId24"/>
    <p:sldId id="1265" r:id="rId25"/>
    <p:sldId id="1266" r:id="rId26"/>
    <p:sldId id="1267" r:id="rId27"/>
    <p:sldId id="1275" r:id="rId28"/>
  </p:sldIdLst>
  <p:sldSz cx="12192000" cy="6858000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00FF00"/>
    <a:srgbClr val="FF00FF"/>
    <a:srgbClr val="00FFFF"/>
    <a:srgbClr val="009900"/>
    <a:srgbClr val="CCFFCC"/>
    <a:srgbClr val="AC8300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7430" autoAdjust="0"/>
  </p:normalViewPr>
  <p:slideViewPr>
    <p:cSldViewPr snapToGrid="0">
      <p:cViewPr varScale="1">
        <p:scale>
          <a:sx n="80" d="100"/>
          <a:sy n="80" d="100"/>
        </p:scale>
        <p:origin x="175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8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5" y="360"/>
      </p:cViewPr>
      <p:guideLst>
        <p:guide orient="horz" pos="3130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kumimoji="0" sz="1200">
                <a:ea typeface="+mn-ea"/>
              </a:defRPr>
            </a:lvl1pPr>
          </a:lstStyle>
          <a:p>
            <a:pPr>
              <a:defRPr/>
            </a:pPr>
            <a:fld id="{F8DA08FB-396A-4FDE-9A8F-C0EE092CBA91}" type="datetimeFigureOut">
              <a:rPr lang="zh-HK" altLang="en-US"/>
              <a:pPr>
                <a:defRPr/>
              </a:pPr>
              <a:t>20/12/2021</a:t>
            </a:fld>
            <a:endParaRPr lang="zh-HK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5689" y="9441369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kumimoji="0" sz="1200">
                <a:ea typeface="+mn-ea"/>
              </a:defRPr>
            </a:lvl1pPr>
          </a:lstStyle>
          <a:p>
            <a:pPr>
              <a:defRPr/>
            </a:pPr>
            <a:fld id="{0713070A-4837-4B04-94BF-660EF37BF0B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0586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BDC9642B-2D19-44D5-B4D7-7B857FC2B4D0}" type="datetimeFigureOut">
              <a:rPr lang="zh-HK" altLang="en-US" smtClean="0"/>
              <a:t>20/12/2021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40" tIns="44170" rIns="88340" bIns="4417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416" y="4720684"/>
            <a:ext cx="5446369" cy="4472471"/>
          </a:xfrm>
          <a:prstGeom prst="rect">
            <a:avLst/>
          </a:prstGeom>
        </p:spPr>
        <p:txBody>
          <a:bodyPr vert="horz" lIns="88340" tIns="44170" rIns="88340" bIns="44170" rtlCol="0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1369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689" y="9441369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25A3A36E-F30A-441F-8DFF-649CAF64F6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6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8613" y="666750"/>
            <a:ext cx="5918200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57583" y="4218090"/>
            <a:ext cx="5260663" cy="3996085"/>
          </a:xfrm>
          <a:prstGeom prst="rect">
            <a:avLst/>
          </a:prstGeom>
        </p:spPr>
        <p:txBody>
          <a:bodyPr spcFirstLastPara="1" wrap="square" lIns="88326" tIns="88326" rIns="88326" bIns="88326" anchor="t" anchorCtr="0">
            <a:noAutofit/>
          </a:bodyPr>
          <a:lstStyle/>
          <a:p>
            <a:pPr marL="110425">
              <a:lnSpc>
                <a:spcPct val="115000"/>
              </a:lnSpc>
              <a:buClr>
                <a:schemeClr val="dk2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9650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HK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HK" dirty="0"/>
                  <a:t>The key issues summarized from the </a:t>
                </a:r>
              </a:p>
              <a:p>
                <a:endParaRPr lang="en-HK" dirty="0"/>
              </a:p>
              <a:p>
                <a:r>
                  <a:rPr lang="en-HK" dirty="0"/>
                  <a:t>We need some techniques to achieve the following.</a:t>
                </a:r>
              </a:p>
              <a:p>
                <a:endParaRPr lang="en-HK" dirty="0"/>
              </a:p>
              <a:p>
                <a:pPr lvl="1"/>
                <a:r>
                  <a:rPr lang="en-HK" sz="2000" dirty="0"/>
                  <a:t>We need to design an algorithm that not only outputs each updated triangle only once sequentially but can also do so for parallel execution. </a:t>
                </a:r>
              </a:p>
              <a:p>
                <a:pPr lvl="1"/>
                <a:endParaRPr lang="en-HK" sz="2000" dirty="0"/>
              </a:p>
              <a:p>
                <a:pPr lvl="1"/>
                <a:r>
                  <a:rPr lang="en-HK" sz="2000" dirty="0"/>
                  <a:t>Moreover, Since update batches are often smaller than the whole graph, we prefer to compute the intersection for updated edges exclusively. We need  to find a way to list every triangle correctly while only iterating through updated edges. </a:t>
                </a:r>
                <a:br>
                  <a:rPr lang="en-HK" sz="2000" dirty="0"/>
                </a:br>
                <a:endParaRPr lang="en-HK" sz="2000" dirty="0"/>
              </a:p>
              <a:p>
                <a:r>
                  <a:rPr lang="en-HK" dirty="0"/>
                  <a:t>The existing algorithms, with the orientation techniques developed, can be used to solve the first issue when processing batches, but cannot do well for the second.</a:t>
                </a:r>
                <a:br>
                  <a:rPr lang="en-HK" dirty="0"/>
                </a:br>
                <a:endParaRPr lang="en-HK" dirty="0"/>
              </a:p>
              <a:p>
                <a:r>
                  <a:rPr lang="en-HK" dirty="0"/>
                  <a:t>In addition to the direction of the initially undirected edges in an oriented graph, we need to consider whether an edge is a newly updated edge from </a:t>
                </a:r>
                <a:r>
                  <a:rPr lang="en-HK" i="0" dirty="0">
                    <a:latin typeface="Cambria Math" panose="02040503050406030204" pitchFamily="18" charset="0"/>
                  </a:rPr>
                  <a:t>𝐵</a:t>
                </a:r>
                <a:r>
                  <a:rPr lang="en-HK" dirty="0"/>
                  <a:t> or an edge originally from graph </a:t>
                </a:r>
                <a:r>
                  <a:rPr lang="en-HK" i="0" dirty="0">
                    <a:latin typeface="Cambria Math" panose="02040503050406030204" pitchFamily="18" charset="0"/>
                  </a:rPr>
                  <a:t>𝐺</a:t>
                </a:r>
                <a:r>
                  <a:rPr lang="en-HK" dirty="0"/>
                  <a:t>.</a:t>
                </a:r>
                <a:endParaRPr lang="en-US" dirty="0"/>
              </a:p>
              <a:p>
                <a:endParaRPr lang="en-HK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3A36E-F30A-441F-8DFF-649CAF64F65E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5217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19716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16648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HK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HK" dirty="0">
                    <a:ea typeface="+mn-lt"/>
                    <a:cs typeface="+mn-lt"/>
                  </a:rPr>
                  <a:t>For ∆1:  For each triangle in ∆1, we </a:t>
                </a:r>
                <a:br>
                  <a:rPr lang="en-HK" dirty="0">
                    <a:ea typeface="+mn-lt"/>
                    <a:cs typeface="+mn-lt"/>
                  </a:rPr>
                </a:br>
                <a:r>
                  <a:rPr lang="en-HK" dirty="0">
                    <a:ea typeface="+mn-lt"/>
                    <a:cs typeface="+mn-lt"/>
                  </a:rPr>
                  <a:t>choose the</a:t>
                </a:r>
                <a:r>
                  <a:rPr lang="en-HK" dirty="0"/>
                  <a:t> </a:t>
                </a:r>
                <a:r>
                  <a:rPr lang="en-HK" dirty="0">
                    <a:ea typeface="+mn-lt"/>
                    <a:cs typeface="+mn-lt"/>
                  </a:rPr>
                  <a:t>starting vertex of the new </a:t>
                </a:r>
                <a:br>
                  <a:rPr lang="en-HK" dirty="0">
                    <a:ea typeface="+mn-lt"/>
                    <a:cs typeface="+mn-lt"/>
                  </a:rPr>
                </a:br>
                <a:r>
                  <a:rPr lang="en-HK" dirty="0">
                    <a:ea typeface="+mn-lt"/>
                    <a:cs typeface="+mn-lt"/>
                  </a:rPr>
                  <a:t>edge and the new edge as the pivot </a:t>
                </a:r>
                <a:br>
                  <a:rPr lang="en-HK" dirty="0">
                    <a:ea typeface="+mn-lt"/>
                    <a:cs typeface="+mn-lt"/>
                  </a:rPr>
                </a:br>
                <a:r>
                  <a:rPr lang="en-HK" dirty="0">
                    <a:ea typeface="+mn-lt"/>
                    <a:cs typeface="+mn-lt"/>
                  </a:rPr>
                  <a:t>vertex and pivot edge, respectively. </a:t>
                </a:r>
              </a:p>
              <a:p>
                <a:pPr>
                  <a:spcBef>
                    <a:spcPts val="1200"/>
                  </a:spcBef>
                </a:pPr>
                <a:endParaRPr lang="en-HK" dirty="0">
                  <a:ea typeface="+mn-lt"/>
                  <a:cs typeface="+mn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HK" dirty="0">
                    <a:ea typeface="+mn-lt"/>
                    <a:cs typeface="+mn-lt"/>
                  </a:rPr>
                  <a:t>6 instances when 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(</a:t>
                </a:r>
                <a:r>
                  <a:rPr lang="en-HK" i="0" dirty="0" err="1">
                    <a:latin typeface="Cambria Math" panose="02040503050406030204" pitchFamily="18" charset="0"/>
                    <a:ea typeface="+mn-lt"/>
                    <a:cs typeface="+mn-lt"/>
                  </a:rPr>
                  <a:t>𝑥,𝑦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) </a:t>
                </a:r>
                <a:r>
                  <a:rPr lang="en-HK" dirty="0">
                    <a:ea typeface="+mn-lt"/>
                    <a:cs typeface="+mn-lt"/>
                  </a:rPr>
                  <a:t>is the pivot edge,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2000" dirty="0">
                    <a:ea typeface="+mn-lt"/>
                    <a:cs typeface="+mn-lt"/>
                  </a:rPr>
                  <a:t>case (a) – © shows</a:t>
                </a:r>
                <a:r>
                  <a:rPr lang="en-HK" sz="2000" baseline="0" dirty="0">
                    <a:ea typeface="+mn-lt"/>
                    <a:cs typeface="+mn-lt"/>
                  </a:rPr>
                  <a:t> when </a:t>
                </a:r>
                <a:r>
                  <a:rPr lang="en-HK" sz="2000" dirty="0">
                    <a:ea typeface="+mn-lt"/>
                    <a:cs typeface="+mn-lt"/>
                  </a:rPr>
                  <a:t>pivot vertex is </a:t>
                </a:r>
                <a:r>
                  <a:rPr lang="en-HK" sz="2000" i="0" dirty="0">
                    <a:latin typeface="Cambria Math" panose="02040503050406030204" pitchFamily="18" charset="0"/>
                    <a:ea typeface="+mn-lt"/>
                    <a:cs typeface="+mn-lt"/>
                  </a:rPr>
                  <a:t>𝑥</a:t>
                </a:r>
                <a:r>
                  <a:rPr lang="en-HK" sz="2000" dirty="0">
                    <a:ea typeface="+mn-lt"/>
                    <a:cs typeface="+mn-lt"/>
                  </a:rPr>
                  <a:t>, 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2000" dirty="0">
                    <a:ea typeface="+mn-lt"/>
                    <a:cs typeface="+mn-lt"/>
                  </a:rPr>
                  <a:t>case (d) – (f) shows when pivot vertex is y</a:t>
                </a:r>
                <a:br>
                  <a:rPr lang="en-HK" sz="2000" dirty="0">
                    <a:ea typeface="+mn-lt"/>
                    <a:cs typeface="+mn-lt"/>
                  </a:rPr>
                </a:br>
                <a:endParaRPr lang="en-HK" sz="2000" dirty="0">
                  <a:ea typeface="+mn-lt"/>
                  <a:cs typeface="+mn-lt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2000" dirty="0">
                    <a:ea typeface="+mn-lt"/>
                    <a:cs typeface="+mn-lt"/>
                  </a:rPr>
                  <a:t>This covers all the possible configurations for any triangle with one new edge we can encounter</a:t>
                </a:r>
                <a:endParaRPr lang="en-HK" dirty="0">
                  <a:ea typeface="+mn-lt"/>
                  <a:cs typeface="+mn-lt"/>
                </a:endParaRPr>
              </a:p>
              <a:p>
                <a:pPr>
                  <a:spcBef>
                    <a:spcPts val="1200"/>
                  </a:spcBef>
                </a:pPr>
                <a:endParaRPr lang="en-HK" b="1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dirty="0">
                    <a:ea typeface="+mn-lt"/>
                    <a:cs typeface="+mn-lt"/>
                  </a:rPr>
                  <a:t>We as</a:t>
                </a:r>
                <a:r>
                  <a:rPr lang="en-HK" baseline="0" dirty="0">
                    <a:ea typeface="+mn-lt"/>
                    <a:cs typeface="+mn-lt"/>
                  </a:rPr>
                  <a:t>k the viewer to be aware that </a:t>
                </a:r>
                <a:r>
                  <a:rPr kumimoji="0" lang="en-HK" b="1" i="0" kern="0" dirty="0">
                    <a:latin typeface="Cambria Math" panose="02040503050406030204" pitchFamily="18" charset="0"/>
                  </a:rPr>
                  <a:t>⟨𝒖,𝒗⟩</a:t>
                </a:r>
                <a:r>
                  <a:rPr lang="en-HK" dirty="0">
                    <a:ea typeface="+mn-lt"/>
                    <a:cs typeface="+mn-lt"/>
                  </a:rPr>
                  <a:t> in</a:t>
                </a:r>
                <a:r>
                  <a:rPr lang="en-HK" baseline="0" dirty="0">
                    <a:ea typeface="+mn-lt"/>
                    <a:cs typeface="+mn-lt"/>
                  </a:rPr>
                  <a:t> this case is</a:t>
                </a:r>
                <a:r>
                  <a:rPr lang="en-HK" dirty="0">
                    <a:ea typeface="+mn-lt"/>
                    <a:cs typeface="+mn-lt"/>
                  </a:rPr>
                  <a:t> </a:t>
                </a:r>
                <a:r>
                  <a:rPr lang="en-HK" b="1" dirty="0">
                    <a:ea typeface="+mn-lt"/>
                    <a:cs typeface="+mn-lt"/>
                  </a:rPr>
                  <a:t>always</a:t>
                </a:r>
                <a:r>
                  <a:rPr lang="en-HK" dirty="0">
                    <a:ea typeface="+mn-lt"/>
                    <a:cs typeface="+mn-lt"/>
                  </a:rPr>
                  <a:t> an updated edge.</a:t>
                </a:r>
                <a:r>
                  <a:rPr lang="en-HK" baseline="0" dirty="0">
                    <a:ea typeface="+mn-lt"/>
                    <a:cs typeface="+mn-lt"/>
                  </a:rPr>
                  <a:t> </a:t>
                </a:r>
                <a:endParaRPr lang="en-HK" dirty="0">
                  <a:ea typeface="+mn-lt"/>
                  <a:cs typeface="+mn-lt"/>
                </a:endParaRPr>
              </a:p>
              <a:p>
                <a:pPr>
                  <a:spcBef>
                    <a:spcPts val="1200"/>
                  </a:spcBef>
                </a:pPr>
                <a:endParaRPr lang="en-HK" b="1" dirty="0"/>
              </a:p>
              <a:p>
                <a:endParaRPr kumimoji="0" lang="en-HK" kern="0" dirty="0"/>
              </a:p>
              <a:p>
                <a:endParaRPr lang="en-HK" dirty="0">
                  <a:cs typeface="Calibri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353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HK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HK" dirty="0">
                    <a:ea typeface="+mn-lt"/>
                    <a:cs typeface="+mn-lt"/>
                  </a:rPr>
                  <a:t>For ∆2: For eac</a:t>
                </a:r>
                <a:r>
                  <a:rPr lang="en-HK" u="sng" dirty="0">
                    <a:ea typeface="+mn-lt"/>
                    <a:cs typeface="+mn-lt"/>
                  </a:rPr>
                  <a:t>h</a:t>
                </a:r>
                <a:r>
                  <a:rPr lang="en-HK" dirty="0">
                    <a:ea typeface="+mn-lt"/>
                    <a:cs typeface="+mn-lt"/>
                  </a:rPr>
                  <a:t> triangle in ∆2, we choose the vertex 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𝑥</a:t>
                </a:r>
                <a:r>
                  <a:rPr lang="en-HK" dirty="0">
                    <a:ea typeface="+mn-lt"/>
                    <a:cs typeface="+mn-lt"/>
                  </a:rPr>
                  <a:t> with two new edges as the pivot vertex. The edge 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𝑥</a:t>
                </a:r>
                <a:r>
                  <a:rPr lang="en-HK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+mn-lt"/>
                  </a:rPr>
                  <a:t>→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𝑦</a:t>
                </a:r>
                <a:r>
                  <a:rPr lang="en-HK" dirty="0">
                    <a:ea typeface="+mn-lt"/>
                    <a:cs typeface="+mn-lt"/>
                  </a:rPr>
                  <a:t> or 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𝑦</a:t>
                </a:r>
                <a:r>
                  <a:rPr lang="en-HK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+mn-lt"/>
                  </a:rPr>
                  <a:t>→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𝑥 </a:t>
                </a:r>
                <a:r>
                  <a:rPr lang="en-HK" dirty="0">
                    <a:ea typeface="+mn-lt"/>
                    <a:cs typeface="+mn-lt"/>
                  </a:rPr>
                  <a:t>is used as pivot edge where y is the starting vertex of the original edge.</a:t>
                </a:r>
              </a:p>
              <a:p>
                <a:pPr>
                  <a:spcBef>
                    <a:spcPts val="1200"/>
                  </a:spcBef>
                </a:pPr>
                <a:r>
                  <a:rPr lang="en-HK" dirty="0">
                    <a:ea typeface="+mn-lt"/>
                    <a:cs typeface="+mn-lt"/>
                  </a:rPr>
                  <a:t>This pattern in practice refers to 6 specific valid instances (a)-(e) for two new edge triangles when the pivot vertex is 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𝑥</a:t>
                </a:r>
                <a:r>
                  <a:rPr lang="en-HK" dirty="0">
                    <a:ea typeface="+mn-lt"/>
                    <a:cs typeface="+mn-lt"/>
                  </a:rPr>
                  <a:t>.</a:t>
                </a:r>
              </a:p>
              <a:p>
                <a:pPr marL="0" indent="0">
                  <a:buNone/>
                </a:pPr>
                <a:endParaRPr lang="en-HK" dirty="0">
                  <a:ea typeface="+mn-lt"/>
                  <a:cs typeface="+mn-lt"/>
                </a:endParaRPr>
              </a:p>
              <a:p>
                <a:pPr>
                  <a:spcBef>
                    <a:spcPts val="1200"/>
                  </a:spcBef>
                </a:pPr>
                <a:endParaRPr lang="en-HK" b="1" dirty="0"/>
              </a:p>
              <a:p>
                <a:endParaRPr kumimoji="0" lang="en-HK" kern="0" dirty="0"/>
              </a:p>
              <a:p>
                <a:endParaRPr lang="en-HK" dirty="0">
                  <a:cs typeface="Calibri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544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HK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HK" dirty="0">
                    <a:ea typeface="+mn-lt"/>
                    <a:cs typeface="+mn-lt"/>
                  </a:rPr>
                  <a:t>For ∆3: For each triangle in ∆3, we choose the vertex 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𝑥</a:t>
                </a:r>
                <a:r>
                  <a:rPr lang="en-HK" dirty="0">
                    <a:ea typeface="+mn-lt"/>
                    <a:cs typeface="+mn-lt"/>
                  </a:rPr>
                  <a:t> with two out-going new edges as the pivot vertex. The edge 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𝑥</a:t>
                </a:r>
                <a:r>
                  <a:rPr lang="en-HK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+mn-lt"/>
                  </a:rPr>
                  <a:t>→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𝑦</a:t>
                </a:r>
                <a:r>
                  <a:rPr lang="en-HK" dirty="0">
                    <a:ea typeface="+mn-lt"/>
                    <a:cs typeface="+mn-lt"/>
                  </a:rPr>
                  <a:t> is used as pivot edge where the vertex 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𝑦</a:t>
                </a:r>
                <a:r>
                  <a:rPr lang="en-HK" dirty="0">
                    <a:ea typeface="+mn-lt"/>
                    <a:cs typeface="+mn-lt"/>
                  </a:rPr>
                  <a:t> has one in-going edge and one out-going edge. </a:t>
                </a:r>
                <a:endParaRPr lang="en-HK" b="1" dirty="0"/>
              </a:p>
              <a:p>
                <a:endParaRPr kumimoji="0" lang="en-HK" kern="0" dirty="0"/>
              </a:p>
              <a:p>
                <a:r>
                  <a:rPr kumimoji="0" lang="en-HK" kern="0" dirty="0"/>
                  <a:t>There are two specific instances for when </a:t>
                </a:r>
                <a:r>
                  <a:rPr kumimoji="0" lang="en-HK" i="0" kern="0" dirty="0">
                    <a:latin typeface="Cambria Math" panose="02040503050406030204" pitchFamily="18" charset="0"/>
                  </a:rPr>
                  <a:t>𝑥</a:t>
                </a:r>
                <a:r>
                  <a:rPr kumimoji="0" lang="en-HK" kern="0" dirty="0"/>
                  <a:t> is the pivot vertex. </a:t>
                </a:r>
              </a:p>
              <a:p>
                <a:endParaRPr lang="en-HK" dirty="0">
                  <a:cs typeface="Calibri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835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40912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HK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HK" dirty="0"/>
                  <a:t>Although our algorithm DPTL produces the correct solutions by considering intersections on the updated edges only </a:t>
                </a:r>
              </a:p>
              <a:p>
                <a:endParaRPr lang="en-HK" dirty="0"/>
              </a:p>
              <a:p>
                <a:r>
                  <a:rPr lang="en-HK" dirty="0"/>
                  <a:t>When analysed as a serial algorithm, DPTL is not efficient enough</a:t>
                </a:r>
              </a:p>
              <a:p>
                <a:pPr marL="608965" indent="-456565"/>
                <a:r>
                  <a:rPr lang="en-HK" dirty="0"/>
                  <a:t>As it shares the same time complexity with the naive algorithm. </a:t>
                </a:r>
                <a:br>
                  <a:rPr lang="en-HK" dirty="0"/>
                </a:br>
                <a:br>
                  <a:rPr lang="en-HK" dirty="0"/>
                </a:br>
                <a:r>
                  <a:rPr lang="en-HK" b="1" kern="0" dirty="0"/>
                  <a:t>Hashing</a:t>
                </a:r>
                <a:r>
                  <a:rPr lang="en-HK" kern="0" dirty="0"/>
                  <a:t> methods exist for calculating intersection computation.</a:t>
                </a:r>
              </a:p>
              <a:p>
                <a:pPr marL="1218550" lvl="1" indent="-456565"/>
                <a:r>
                  <a:rPr lang="en-HK" sz="2000" kern="0" dirty="0"/>
                  <a:t>In theory, we want to achieve </a:t>
                </a:r>
                <a:r>
                  <a:rPr lang="el-GR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Θ(</a:t>
                </a:r>
                <a:r>
                  <a:rPr lang="en-HK" sz="2000" b="1" i="0" dirty="0">
                    <a:solidFill>
                      <a:srgbClr val="000000"/>
                    </a:solidFill>
                    <a:effectLst/>
                    <a:latin typeface="CMR10"/>
                  </a:rPr>
                  <a:t>min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(</a:t>
                </a:r>
                <a:r>
                  <a:rPr lang="en-HK" sz="2000" b="0" i="1" dirty="0" err="1">
                    <a:solidFill>
                      <a:srgbClr val="000000"/>
                    </a:solidFill>
                    <a:effectLst/>
                    <a:latin typeface="CMMI10"/>
                  </a:rPr>
                  <a:t>deg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(</a:t>
                </a:r>
                <a:r>
                  <a:rPr lang="en-HK" sz="2000" b="0" i="1" dirty="0">
                    <a:solidFill>
                      <a:srgbClr val="000000"/>
                    </a:solidFill>
                    <a:effectLst/>
                    <a:latin typeface="CMMI10"/>
                  </a:rPr>
                  <a:t>u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)</a:t>
                </a:r>
                <a:r>
                  <a:rPr lang="en-HK" sz="2000" b="0" i="1" dirty="0">
                    <a:solidFill>
                      <a:srgbClr val="000000"/>
                    </a:solidFill>
                    <a:effectLst/>
                    <a:latin typeface="CMMI10"/>
                  </a:rPr>
                  <a:t>; </a:t>
                </a:r>
                <a:r>
                  <a:rPr lang="en-HK" sz="2000" b="0" i="1" dirty="0" err="1">
                    <a:solidFill>
                      <a:srgbClr val="000000"/>
                    </a:solidFill>
                    <a:effectLst/>
                    <a:latin typeface="CMMI10"/>
                  </a:rPr>
                  <a:t>deg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(</a:t>
                </a:r>
                <a:r>
                  <a:rPr lang="en-HK" sz="2000" b="0" i="1" dirty="0">
                    <a:solidFill>
                      <a:srgbClr val="000000"/>
                    </a:solidFill>
                    <a:effectLst/>
                    <a:latin typeface="CMMI10"/>
                  </a:rPr>
                  <a:t>v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)))</a:t>
                </a:r>
                <a:r>
                  <a:rPr lang="en-HK" sz="2000" dirty="0"/>
                  <a:t> hash based intersection</a:t>
                </a:r>
              </a:p>
              <a:p>
                <a:pPr marL="1218550" lvl="1" indent="-456565"/>
                <a:r>
                  <a:rPr lang="en-HK" sz="2000" kern="0" dirty="0"/>
                  <a:t>Building a hash-table for each updated edge is not affordable</a:t>
                </a:r>
              </a:p>
              <a:p>
                <a:pPr marL="1218550" lvl="1" indent="-456565"/>
                <a:r>
                  <a:rPr lang="en-HK" sz="2000" kern="0" dirty="0"/>
                  <a:t>Better to build a hash-table once per pivot vertex u, and process all pivot edges </a:t>
                </a:r>
                <a:r>
                  <a:rPr lang="en-HK" sz="2000" i="0" kern="0" dirty="0">
                    <a:latin typeface="Cambria Math" panose="02040503050406030204" pitchFamily="18" charset="0"/>
                  </a:rPr>
                  <a:t>𝑢</a:t>
                </a:r>
                <a:r>
                  <a:rPr lang="en-HK" sz="2000" i="0" kern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HK" sz="2000" i="0" kern="0" dirty="0">
                    <a:latin typeface="Cambria Math" panose="02040503050406030204" pitchFamily="18" charset="0"/>
                  </a:rPr>
                  <a:t>𝑣</a:t>
                </a:r>
                <a:r>
                  <a:rPr lang="en-HK" sz="2000" kern="0" dirty="0"/>
                  <a:t> since, by using orientation technique, we already ensured that </a:t>
                </a:r>
                <a:r>
                  <a:rPr lang="en-HK" sz="2000" i="0" kern="0" dirty="0">
                    <a:latin typeface="Cambria Math" panose="02040503050406030204" pitchFamily="18" charset="0"/>
                  </a:rPr>
                  <a:t>deg⁡(𝑢)≥</a:t>
                </a:r>
                <a:r>
                  <a:rPr lang="en-HK" sz="2000" i="0" kern="0" dirty="0" err="1">
                    <a:latin typeface="Cambria Math" panose="02040503050406030204" pitchFamily="18" charset="0"/>
                  </a:rPr>
                  <a:t>deg</a:t>
                </a:r>
                <a:r>
                  <a:rPr lang="en-HK" sz="2000" i="0" kern="0" dirty="0">
                    <a:latin typeface="Cambria Math" panose="02040503050406030204" pitchFamily="18" charset="0"/>
                  </a:rPr>
                  <a:t>⁡(𝑣)</a:t>
                </a:r>
                <a:r>
                  <a:rPr lang="en-HK" sz="2000" kern="0" dirty="0"/>
                  <a:t> for each edge </a:t>
                </a:r>
                <a:r>
                  <a:rPr lang="en-HK" sz="2000" i="0" kern="0" dirty="0">
                    <a:latin typeface="Cambria Math" panose="02040503050406030204" pitchFamily="18" charset="0"/>
                  </a:rPr>
                  <a:t>𝑢</a:t>
                </a:r>
                <a:r>
                  <a:rPr lang="en-HK" sz="2000" i="0" kern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HK" sz="2000" i="0" kern="0" dirty="0">
                    <a:latin typeface="Cambria Math" panose="02040503050406030204" pitchFamily="18" charset="0"/>
                  </a:rPr>
                  <a:t>𝑣</a:t>
                </a:r>
                <a:r>
                  <a:rPr lang="en-HK" sz="2000" kern="0" dirty="0"/>
                  <a:t>.</a:t>
                </a:r>
                <a:endParaRPr lang="en-HK" sz="2000" kern="0" dirty="0">
                  <a:latin typeface="CMMI10"/>
                </a:endParaRPr>
              </a:p>
              <a:p>
                <a:endParaRPr lang="en-HK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707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32c11295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8613" y="666750"/>
            <a:ext cx="5918200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Google Shape;120;g532c112953_0_3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57583" y="4218090"/>
                <a:ext cx="5260663" cy="3996085"/>
              </a:xfrm>
              <a:prstGeom prst="rect">
                <a:avLst/>
              </a:prstGeom>
            </p:spPr>
            <p:txBody>
              <a:bodyPr spcFirstLastPara="1" wrap="square" lIns="88326" tIns="88326" rIns="88326" bIns="88326" anchor="t" anchorCtr="0">
                <a:noAutofit/>
              </a:bodyPr>
              <a:lstStyle/>
              <a:p>
                <a:pPr marL="588321" indent="-441087"/>
                <a:endParaRPr lang="en-HK" dirty="0"/>
              </a:p>
            </p:txBody>
          </p:sp>
        </mc:Choice>
        <mc:Fallback xmlns="">
          <p:sp>
            <p:nvSpPr>
              <p:cNvPr id="120" name="Google Shape;120;g532c112953_0_3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57583" y="4218090"/>
                <a:ext cx="5260663" cy="3996085"/>
              </a:xfrm>
              <a:prstGeom prst="rect">
                <a:avLst/>
              </a:prstGeom>
            </p:spPr>
            <p:txBody>
              <a:bodyPr spcFirstLastPara="1" wrap="square" lIns="88326" tIns="88326" rIns="88326" bIns="88326" anchor="t" anchorCtr="0">
                <a:noAutofit/>
              </a:bodyPr>
              <a:lstStyle/>
              <a:p>
                <a:pPr marL="588321" indent="-441087" defTabSz="883402">
                  <a:defRPr/>
                </a:pPr>
                <a:endParaRPr lang="en-HK" kern="0" dirty="0">
                  <a:latin typeface="CMMI10"/>
                </a:endParaRPr>
              </a:p>
              <a:p>
                <a:pPr marL="588321" marR="0" lvl="0" indent="-441087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kern="0" dirty="0"/>
                  <a:t>In theory, the minimum lookup should be readily achievable if we only use edge </a:t>
                </a:r>
                <a:r>
                  <a:rPr lang="en-HK" i="0" kern="0" dirty="0">
                    <a:latin typeface="Cambria Math" panose="02040503050406030204" pitchFamily="18" charset="0"/>
                  </a:rPr>
                  <a:t>𝑢</a:t>
                </a:r>
                <a:r>
                  <a:rPr lang="en-HK" i="0" kern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HK" i="0" kern="0" dirty="0">
                    <a:latin typeface="Cambria Math" panose="02040503050406030204" pitchFamily="18" charset="0"/>
                  </a:rPr>
                  <a:t>𝑣</a:t>
                </a:r>
                <a:r>
                  <a:rPr lang="en-HK" kern="0" dirty="0"/>
                  <a:t> as the pivot edge for pivot vertex </a:t>
                </a:r>
                <a:r>
                  <a:rPr lang="en-HK" i="0" kern="0" dirty="0">
                    <a:latin typeface="Cambria Math" panose="02040503050406030204" pitchFamily="18" charset="0"/>
                  </a:rPr>
                  <a:t>𝑢</a:t>
                </a:r>
                <a:r>
                  <a:rPr lang="en-HK" kern="0" dirty="0"/>
                  <a:t>, and edge </a:t>
                </a:r>
                <a:r>
                  <a:rPr lang="en-HK" kern="0" dirty="0" err="1"/>
                  <a:t>v</a:t>
                </a:r>
                <a:r>
                  <a:rPr lang="en-HK" kern="0" baseline="0" dirty="0" err="1"/>
                  <a:t>→u</a:t>
                </a:r>
                <a:r>
                  <a:rPr lang="en-HK" kern="0" dirty="0"/>
                  <a:t> as pivot edge for pivot vertex </a:t>
                </a:r>
                <a:r>
                  <a:rPr lang="en-HK" i="0" kern="0" dirty="0">
                    <a:latin typeface="Cambria Math" panose="02040503050406030204" pitchFamily="18" charset="0"/>
                  </a:rPr>
                  <a:t>𝑣</a:t>
                </a:r>
                <a:r>
                  <a:rPr lang="en-HK" kern="0" dirty="0"/>
                  <a:t>.</a:t>
                </a:r>
              </a:p>
              <a:p>
                <a:pPr marL="588321" marR="0" lvl="0" indent="-441087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HK" kern="0" dirty="0"/>
              </a:p>
              <a:p>
                <a:pPr marL="588321" marR="0" lvl="0" indent="-441087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1200" kern="0" dirty="0"/>
                  <a:t>In theory, we want to achieve </a:t>
                </a:r>
                <a:r>
                  <a:rPr lang="el-GR" sz="1200" dirty="0">
                    <a:solidFill>
                      <a:srgbClr val="000000"/>
                    </a:solidFill>
                    <a:latin typeface="CMR10"/>
                  </a:rPr>
                  <a:t>Θ(</a:t>
                </a:r>
                <a:r>
                  <a:rPr lang="en-HK" sz="1200" b="1" dirty="0">
                    <a:solidFill>
                      <a:srgbClr val="000000"/>
                    </a:solidFill>
                    <a:latin typeface="CMR10"/>
                  </a:rPr>
                  <a:t>min</a:t>
                </a:r>
                <a:r>
                  <a:rPr lang="en-HK" sz="1200" dirty="0">
                    <a:solidFill>
                      <a:srgbClr val="000000"/>
                    </a:solidFill>
                    <a:latin typeface="CMR10"/>
                  </a:rPr>
                  <a:t>(</a:t>
                </a:r>
                <a:r>
                  <a:rPr lang="en-HK" sz="1200" i="1" dirty="0" err="1">
                    <a:solidFill>
                      <a:srgbClr val="000000"/>
                    </a:solidFill>
                    <a:latin typeface="CMMI10"/>
                  </a:rPr>
                  <a:t>deg</a:t>
                </a:r>
                <a:r>
                  <a:rPr lang="en-HK" sz="1200" dirty="0">
                    <a:solidFill>
                      <a:srgbClr val="000000"/>
                    </a:solidFill>
                    <a:latin typeface="CMR10"/>
                  </a:rPr>
                  <a:t>(</a:t>
                </a:r>
                <a:r>
                  <a:rPr lang="en-HK" sz="1200" i="1" dirty="0">
                    <a:solidFill>
                      <a:srgbClr val="000000"/>
                    </a:solidFill>
                    <a:latin typeface="CMMI10"/>
                  </a:rPr>
                  <a:t>u</a:t>
                </a:r>
                <a:r>
                  <a:rPr lang="en-HK" sz="1200" dirty="0">
                    <a:solidFill>
                      <a:srgbClr val="000000"/>
                    </a:solidFill>
                    <a:latin typeface="CMR10"/>
                  </a:rPr>
                  <a:t>)</a:t>
                </a:r>
                <a:r>
                  <a:rPr lang="en-HK" sz="1200" i="1" dirty="0">
                    <a:solidFill>
                      <a:srgbClr val="000000"/>
                    </a:solidFill>
                    <a:latin typeface="CMMI10"/>
                  </a:rPr>
                  <a:t>; </a:t>
                </a:r>
                <a:r>
                  <a:rPr lang="en-HK" sz="1200" i="1" dirty="0" err="1">
                    <a:solidFill>
                      <a:srgbClr val="000000"/>
                    </a:solidFill>
                    <a:latin typeface="CMMI10"/>
                  </a:rPr>
                  <a:t>deg</a:t>
                </a:r>
                <a:r>
                  <a:rPr lang="en-HK" sz="1200" dirty="0">
                    <a:solidFill>
                      <a:srgbClr val="000000"/>
                    </a:solidFill>
                    <a:latin typeface="CMR10"/>
                  </a:rPr>
                  <a:t>(</a:t>
                </a:r>
                <a:r>
                  <a:rPr lang="en-HK" sz="1200" i="1" dirty="0">
                    <a:solidFill>
                      <a:srgbClr val="000000"/>
                    </a:solidFill>
                    <a:latin typeface="CMMI10"/>
                  </a:rPr>
                  <a:t>v</a:t>
                </a:r>
                <a:r>
                  <a:rPr lang="en-HK" sz="1200" dirty="0">
                    <a:solidFill>
                      <a:srgbClr val="000000"/>
                    </a:solidFill>
                    <a:latin typeface="CMR10"/>
                  </a:rPr>
                  <a:t>)))</a:t>
                </a:r>
                <a:r>
                  <a:rPr lang="en-HK" sz="1200" dirty="0"/>
                  <a:t> hash based intersection by building hash-tables on vertex u s </a:t>
                </a:r>
              </a:p>
              <a:p>
                <a:pPr marL="588321" indent="-441087"/>
                <a:endParaRPr lang="en-HK" kern="0" dirty="0"/>
              </a:p>
              <a:p>
                <a:pPr marL="588321" indent="-441087"/>
                <a:r>
                  <a:rPr lang="en-HK" kern="0" dirty="0"/>
                  <a:t>The key issue is, despite the oriented graphs property</a:t>
                </a:r>
              </a:p>
              <a:p>
                <a:pPr marL="588321" indent="-441087"/>
                <a:r>
                  <a:rPr lang="en-HK" kern="0" dirty="0"/>
                  <a:t>The strategy for listing </a:t>
                </a:r>
                <a:r>
                  <a:rPr lang="en-HK" kern="0" baseline="0" dirty="0"/>
                  <a:t> </a:t>
                </a:r>
                <a:r>
                  <a:rPr lang="en-HK" kern="0" dirty="0"/>
                  <a:t>DPTLs</a:t>
                </a:r>
                <a:r>
                  <a:rPr lang="en-HK" kern="0" baseline="0" dirty="0"/>
                  <a:t> second c</a:t>
                </a:r>
                <a:r>
                  <a:rPr lang="en-HK" kern="0" dirty="0"/>
                  <a:t>ase</a:t>
                </a:r>
                <a:r>
                  <a:rPr lang="en-HK" kern="0" baseline="0" dirty="0"/>
                  <a:t> </a:t>
                </a:r>
                <a:r>
                  <a:rPr lang="en-HK" kern="0" dirty="0"/>
                  <a:t>does not ensure that </a:t>
                </a:r>
                <a:r>
                  <a:rPr lang="en-HK" i="0" kern="0" dirty="0">
                    <a:latin typeface="Cambria Math" panose="02040503050406030204" pitchFamily="18" charset="0"/>
                  </a:rPr>
                  <a:t>deg</a:t>
                </a:r>
                <a:r>
                  <a:rPr lang="en-HK" b="0" i="0" kern="0" dirty="0">
                    <a:latin typeface="Cambria Math" panose="02040503050406030204" pitchFamily="18" charset="0"/>
                  </a:rPr>
                  <a:t>(</a:t>
                </a:r>
                <a:r>
                  <a:rPr lang="en-HK" i="0" kern="0" dirty="0">
                    <a:latin typeface="Cambria Math" panose="02040503050406030204" pitchFamily="18" charset="0"/>
                  </a:rPr>
                  <a:t>𝑢)≥</a:t>
                </a:r>
                <a:r>
                  <a:rPr lang="en-HK" i="0" kern="0" dirty="0" err="1">
                    <a:latin typeface="Cambria Math" panose="02040503050406030204" pitchFamily="18" charset="0"/>
                  </a:rPr>
                  <a:t>deg</a:t>
                </a:r>
                <a:r>
                  <a:rPr lang="en-HK" i="0" kern="0" dirty="0">
                    <a:latin typeface="Cambria Math" panose="02040503050406030204" pitchFamily="18" charset="0"/>
                  </a:rPr>
                  <a:t>⁡(𝑣)</a:t>
                </a:r>
                <a:r>
                  <a:rPr lang="en-HK" kern="0" dirty="0"/>
                  <a:t> for every pivot edge </a:t>
                </a:r>
                <a:r>
                  <a:rPr lang="en-HK" i="0" kern="0" dirty="0">
                    <a:latin typeface="Cambria Math" panose="02040503050406030204" pitchFamily="18" charset="0"/>
                  </a:rPr>
                  <a:t>(𝑢, 𝑣)</a:t>
                </a:r>
                <a:r>
                  <a:rPr lang="en-HK" kern="0" dirty="0"/>
                  <a:t> given pivot vertex </a:t>
                </a:r>
                <a:r>
                  <a:rPr lang="en-HK" i="0" kern="0" dirty="0">
                    <a:latin typeface="Cambria Math" panose="02040503050406030204" pitchFamily="18" charset="0"/>
                  </a:rPr>
                  <a:t>𝑢</a:t>
                </a:r>
                <a:r>
                  <a:rPr lang="en-HK" kern="0" dirty="0"/>
                  <a:t>.</a:t>
                </a:r>
              </a:p>
              <a:p>
                <a:pPr marL="1177241" lvl="1" indent="-441087" defTabSz="883402"/>
                <a:r>
                  <a:rPr lang="en-HK" sz="1900" kern="0" dirty="0"/>
                  <a:t>By definition, vertex </a:t>
                </a:r>
                <a:r>
                  <a:rPr lang="en-HK" sz="1900" i="0" kern="0" dirty="0">
                    <a:latin typeface="Cambria Math" panose="02040503050406030204" pitchFamily="18" charset="0"/>
                  </a:rPr>
                  <a:t>𝑢</a:t>
                </a:r>
                <a:r>
                  <a:rPr lang="en-HK" sz="1900" kern="0" dirty="0"/>
                  <a:t> is always the pivot vertex. - </a:t>
                </a:r>
                <a:r>
                  <a:rPr lang="en-HK" sz="1900" dirty="0">
                    <a:ea typeface="+mn-lt"/>
                    <a:cs typeface="+mn-lt"/>
                  </a:rPr>
                  <a:t>For each pivot edge, the pivot vertex is the starting vertex </a:t>
                </a:r>
              </a:p>
              <a:p>
                <a:pPr marL="1177241" lvl="1" indent="-441087"/>
                <a:endParaRPr lang="en-HK" sz="1900" kern="0" dirty="0"/>
              </a:p>
              <a:p>
                <a:pPr marL="1177241" lvl="1" indent="-441087"/>
                <a:r>
                  <a:rPr lang="en-HK" sz="1900" kern="0" dirty="0"/>
                  <a:t>This means that it</a:t>
                </a:r>
                <a:r>
                  <a:rPr lang="en-HK" sz="1900" kern="0" baseline="0" dirty="0"/>
                  <a:t> is possible for us to </a:t>
                </a:r>
                <a:r>
                  <a:rPr lang="en-HK" sz="1900" kern="0" dirty="0"/>
                  <a:t>use the edge </a:t>
                </a:r>
                <a:r>
                  <a:rPr lang="en-HK" sz="1900" i="0" kern="0" dirty="0">
                    <a:latin typeface="Cambria Math" panose="02040503050406030204" pitchFamily="18" charset="0"/>
                  </a:rPr>
                  <a:t>𝑢</a:t>
                </a:r>
                <a:r>
                  <a:rPr lang="en-HK" sz="1900" i="0" kern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←</a:t>
                </a:r>
                <a:r>
                  <a:rPr lang="en-HK" sz="1900" i="0" kern="0" dirty="0">
                    <a:latin typeface="Cambria Math" panose="02040503050406030204" pitchFamily="18" charset="0"/>
                  </a:rPr>
                  <a:t>𝑣</a:t>
                </a:r>
                <a:r>
                  <a:rPr lang="en-HK" sz="1900" kern="0" dirty="0"/>
                  <a:t> as a pivot edg</a:t>
                </a:r>
                <a:r>
                  <a:rPr lang="en-HK" sz="1900" kern="0" baseline="0" dirty="0"/>
                  <a:t>e when </a:t>
                </a:r>
                <a:r>
                  <a:rPr lang="en-HK" sz="1900" i="0" kern="0" dirty="0">
                    <a:latin typeface="Cambria Math" panose="02040503050406030204" pitchFamily="18" charset="0"/>
                  </a:rPr>
                  <a:t>𝑢</a:t>
                </a:r>
                <a:r>
                  <a:rPr lang="en-HK" sz="1900" kern="0" dirty="0"/>
                  <a:t> is the lesser degree vertex by definition</a:t>
                </a:r>
                <a:r>
                  <a:rPr lang="en-HK" sz="1900" kern="0" baseline="0" dirty="0"/>
                  <a:t> (see case b, c, e and f for example)</a:t>
                </a:r>
              </a:p>
              <a:p>
                <a:pPr marL="1177241" lvl="1" indent="-441087"/>
                <a:endParaRPr lang="en-HK" sz="1900" kern="0" dirty="0"/>
              </a:p>
              <a:p>
                <a:pPr marL="1177241" lvl="1" indent="-441087"/>
                <a:r>
                  <a:rPr lang="en-HK" sz="1900" dirty="0"/>
                  <a:t>If so, the hash table initialized to u with the smaller degree, any the set-intersection operation will take the maximum cost in terms of lookups .</a:t>
                </a:r>
              </a:p>
              <a:p>
                <a:pPr marL="736154" lvl="1"/>
                <a:endParaRPr lang="en-HK" kern="0" dirty="0"/>
              </a:p>
              <a:p>
                <a:pPr marL="588321" indent="-441087"/>
                <a:endParaRPr lang="en-HK" kern="0" dirty="0">
                  <a:latin typeface="CMMI1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642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32c11295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8613" y="666750"/>
            <a:ext cx="5918200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32c112953_0_30:notes"/>
          <p:cNvSpPr txBox="1">
            <a:spLocks noGrp="1"/>
          </p:cNvSpPr>
          <p:nvPr>
            <p:ph type="body" idx="1"/>
          </p:nvPr>
        </p:nvSpPr>
        <p:spPr>
          <a:xfrm>
            <a:off x="657583" y="4218090"/>
            <a:ext cx="5260663" cy="3996085"/>
          </a:xfrm>
          <a:prstGeom prst="rect">
            <a:avLst/>
          </a:prstGeom>
        </p:spPr>
        <p:txBody>
          <a:bodyPr spcFirstLastPara="1" wrap="square" lIns="88326" tIns="88326" rIns="88326" bIns="8832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16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469160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32c11295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8613" y="666750"/>
            <a:ext cx="5918200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32c112953_0_30:notes"/>
          <p:cNvSpPr txBox="1">
            <a:spLocks noGrp="1"/>
          </p:cNvSpPr>
          <p:nvPr>
            <p:ph type="body" idx="1"/>
          </p:nvPr>
        </p:nvSpPr>
        <p:spPr>
          <a:xfrm>
            <a:off x="657583" y="4218090"/>
            <a:ext cx="5260663" cy="3996085"/>
          </a:xfrm>
          <a:prstGeom prst="rect">
            <a:avLst/>
          </a:prstGeom>
        </p:spPr>
        <p:txBody>
          <a:bodyPr spcFirstLastPara="1" wrap="square" lIns="88326" tIns="88326" rIns="88326" bIns="88326" anchor="t" anchorCtr="0">
            <a:noAutofit/>
          </a:bodyPr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87434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88321" indent="-441087" defTabSz="883402">
                  <a:defRPr/>
                </a:pPr>
                <a:endParaRPr lang="en-HK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8965" marR="0" lvl="0" indent="-45656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kern="1200" dirty="0"/>
                  <a:t>To adapt, we needed to </a:t>
                </a:r>
                <a:r>
                  <a:rPr lang="en-HK" kern="0" dirty="0"/>
                  <a:t>re-design the process strategy for DPTL.</a:t>
                </a:r>
                <a:br>
                  <a:rPr lang="en-HK" kern="0" dirty="0"/>
                </a:br>
                <a:endParaRPr lang="en-HK" kern="0" dirty="0"/>
              </a:p>
              <a:p>
                <a:pPr marL="608965" marR="0" lvl="0" indent="-45656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kern="0" dirty="0"/>
                  <a:t>In our final algorithm DTPL+, we consider Case 2 in two scenarios</a:t>
                </a:r>
              </a:p>
              <a:p>
                <a:pPr marL="1218550" lvl="1" indent="-456565"/>
                <a:r>
                  <a:rPr lang="en-HK" sz="2000" kern="0" dirty="0"/>
                  <a:t>Case 2.1: we choose vertex </a:t>
                </a:r>
                <a:r>
                  <a:rPr lang="en-HK" sz="2000" i="0" kern="0" dirty="0">
                    <a:latin typeface="Cambria Math" panose="02040503050406030204" pitchFamily="18" charset="0"/>
                  </a:rPr>
                  <a:t>𝑢</a:t>
                </a:r>
                <a:r>
                  <a:rPr lang="en-HK" sz="2000" kern="0" dirty="0"/>
                  <a:t> as the pivot vertex and </a:t>
                </a:r>
                <a:r>
                  <a:rPr lang="en-HK" sz="2000" i="0" kern="0" dirty="0">
                    <a:latin typeface="Cambria Math" panose="02040503050406030204" pitchFamily="18" charset="0"/>
                  </a:rPr>
                  <a:t>𝑢</a:t>
                </a:r>
                <a:r>
                  <a:rPr lang="en-HK" sz="2000" i="0" kern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HK" sz="2000" i="0" kern="0" dirty="0">
                    <a:latin typeface="Cambria Math" panose="02040503050406030204" pitchFamily="18" charset="0"/>
                  </a:rPr>
                  <a:t>𝑣</a:t>
                </a:r>
                <a:r>
                  <a:rPr lang="en-HK" sz="2000" kern="0" dirty="0"/>
                  <a:t> as the pivot edge </a:t>
                </a:r>
              </a:p>
              <a:p>
                <a:pPr marL="1218550" lvl="1" indent="-456565"/>
                <a:r>
                  <a:rPr lang="en-HK" sz="2000" kern="0" dirty="0"/>
                  <a:t>Case 2.2: we chose vertex </a:t>
                </a:r>
                <a:r>
                  <a:rPr lang="en-HK" sz="2000" i="0" kern="0" dirty="0">
                    <a:latin typeface="Cambria Math" panose="02040503050406030204" pitchFamily="18" charset="0"/>
                  </a:rPr>
                  <a:t>𝑣</a:t>
                </a:r>
                <a:r>
                  <a:rPr lang="en-HK" sz="2000" kern="0" dirty="0"/>
                  <a:t> as the pivot vertex </a:t>
                </a:r>
              </a:p>
              <a:p>
                <a:endParaRPr lang="en-HK" dirty="0"/>
              </a:p>
              <a:p>
                <a:r>
                  <a:rPr lang="en-HK" dirty="0"/>
                  <a:t>This way </a:t>
                </a:r>
                <a:r>
                  <a:rPr lang="en-HK" kern="0" dirty="0"/>
                  <a:t>ensures that </a:t>
                </a:r>
                <a:r>
                  <a:rPr lang="en-HK" i="0" kern="0" dirty="0">
                    <a:latin typeface="Cambria Math" panose="02040503050406030204" pitchFamily="18" charset="0"/>
                  </a:rPr>
                  <a:t>deg(𝑢)≥</a:t>
                </a:r>
                <a:r>
                  <a:rPr lang="en-HK" i="0" kern="0" dirty="0" err="1">
                    <a:latin typeface="Cambria Math" panose="02040503050406030204" pitchFamily="18" charset="0"/>
                  </a:rPr>
                  <a:t>deg</a:t>
                </a:r>
                <a:r>
                  <a:rPr lang="en-HK" i="0" kern="0" dirty="0">
                    <a:latin typeface="Cambria Math" panose="02040503050406030204" pitchFamily="18" charset="0"/>
                  </a:rPr>
                  <a:t>(𝑣)</a:t>
                </a:r>
                <a:r>
                  <a:rPr lang="en-HK" kern="0" dirty="0"/>
                  <a:t> is always true for pivot vertex u, and pivot edge </a:t>
                </a:r>
                <a:r>
                  <a:rPr kumimoji="0" lang="en-HK" b="1" i="0" kern="0" dirty="0">
                    <a:latin typeface="Cambria Math" panose="02040503050406030204" pitchFamily="18" charset="0"/>
                  </a:rPr>
                  <a:t>⟨𝒖,𝒗⟩</a:t>
                </a:r>
                <a:r>
                  <a:rPr lang="en-HK" kern="0" dirty="0"/>
                  <a:t>.</a:t>
                </a:r>
              </a:p>
              <a:p>
                <a:r>
                  <a:rPr lang="en-HK" kern="0" dirty="0"/>
                  <a:t>And the intersection will always be the minimum of the two endpoint degrees </a:t>
                </a:r>
                <a:endParaRPr lang="en-HK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022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9810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1604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40159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54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620"/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27486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620"/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9187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8244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3A36E-F30A-441F-8DFF-649CAF64F65E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663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HK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HK" dirty="0"/>
                  <a:t>Before we continue, we want to discuss a concept which we touch in our baseline solution. </a:t>
                </a:r>
              </a:p>
              <a:p>
                <a:endParaRPr lang="en-HK" dirty="0"/>
              </a:p>
              <a:p>
                <a:r>
                  <a:rPr lang="en-HK" dirty="0"/>
                  <a:t>It is called an influenced graph, and we use it to refer to the subgraph of G induced by the vertices in the update batch B plus it’s neighbouring vertices in G </a:t>
                </a:r>
              </a:p>
              <a:p>
                <a:endParaRPr lang="en-HK" dirty="0"/>
              </a:p>
              <a:p>
                <a:r>
                  <a:rPr lang="en-HK" b="1" i="1" dirty="0">
                    <a:ea typeface="+mn-lt"/>
                    <a:cs typeface="+mn-lt"/>
                  </a:rPr>
                  <a:t>Influenced graph</a:t>
                </a:r>
                <a:r>
                  <a:rPr lang="en-HK" b="1" dirty="0">
                    <a:ea typeface="+mn-lt"/>
                    <a:cs typeface="+mn-lt"/>
                  </a:rPr>
                  <a:t>: </a:t>
                </a:r>
                <a:r>
                  <a:rPr lang="en-HK" b="0" dirty="0">
                    <a:ea typeface="+mn-lt"/>
                    <a:cs typeface="+mn-lt"/>
                  </a:rPr>
                  <a:t>Is</a:t>
                </a:r>
                <a:r>
                  <a:rPr lang="en-HK" b="0" baseline="0" dirty="0">
                    <a:ea typeface="+mn-lt"/>
                    <a:cs typeface="+mn-lt"/>
                  </a:rPr>
                  <a:t> a</a:t>
                </a:r>
                <a:r>
                  <a:rPr lang="en-HK" dirty="0">
                    <a:ea typeface="+mn-lt"/>
                    <a:cs typeface="+mn-lt"/>
                  </a:rPr>
                  <a:t>n induced subgraph of 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𝐺</a:t>
                </a:r>
                <a:r>
                  <a:rPr lang="en-HK" dirty="0">
                    <a:ea typeface="+mn-lt"/>
                    <a:cs typeface="+mn-lt"/>
                  </a:rPr>
                  <a:t> where the</a:t>
                </a:r>
                <a:r>
                  <a:rPr lang="en-HK" baseline="0" dirty="0">
                    <a:ea typeface="+mn-lt"/>
                    <a:cs typeface="+mn-lt"/>
                  </a:rPr>
                  <a:t> </a:t>
                </a:r>
                <a:r>
                  <a:rPr lang="en-HK" dirty="0">
                    <a:ea typeface="+mn-lt"/>
                    <a:cs typeface="+mn-lt"/>
                  </a:rPr>
                  <a:t>set of vertices is the endpoints of edges from a batch-update</a:t>
                </a:r>
                <a:endParaRPr lang="en-HK" b="1" dirty="0"/>
              </a:p>
              <a:p>
                <a:endParaRPr lang="en-HK" dirty="0"/>
              </a:p>
              <a:p>
                <a:r>
                  <a:rPr lang="en-HK" dirty="0"/>
                  <a:t>For example, consider the graph </a:t>
                </a:r>
                <a:r>
                  <a:rPr lang="en-HK" dirty="0" err="1"/>
                  <a:t>a,b,c,d,e</a:t>
                </a:r>
                <a:r>
                  <a:rPr lang="en-HK" dirty="0"/>
                  <a:t> a update batch containing one new edge for vertices b and d. </a:t>
                </a:r>
              </a:p>
              <a:p>
                <a:r>
                  <a:rPr lang="en-HK" dirty="0"/>
                  <a:t>The </a:t>
                </a:r>
                <a:r>
                  <a:rPr lang="en-HK" dirty="0" err="1"/>
                  <a:t>indfluenced</a:t>
                </a:r>
                <a:r>
                  <a:rPr lang="en-HK" dirty="0"/>
                  <a:t> graph would be the neighbours of b, d,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3A36E-F30A-441F-8DFF-649CAF64F65E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451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50447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02">
              <a:defRPr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3700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29074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66750"/>
            <a:ext cx="5918200" cy="33289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HK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52396" indent="0">
                  <a:buFont typeface="Wingdings" pitchFamily="2" charset="2"/>
                  <a:buNone/>
                </a:pPr>
                <a:r>
                  <a:rPr kumimoji="0" lang="en-HK" b="1" kern="0" dirty="0"/>
                  <a:t>A different effective solution to this problem could be to use </a:t>
                </a:r>
                <a:r>
                  <a:rPr lang="en-HK" dirty="0">
                    <a:ea typeface="+mn-lt"/>
                    <a:cs typeface="+mn-lt"/>
                  </a:rPr>
                  <a:t>a state-of-the-art static triangle listing algorithm against the influenced graph. In our paper, we user </a:t>
                </a:r>
              </a:p>
              <a:p>
                <a:pPr marL="152396" indent="0">
                  <a:buFont typeface="Wingdings" pitchFamily="2" charset="2"/>
                  <a:buNone/>
                </a:pPr>
                <a:endParaRPr lang="en-US" b="1" i="1" dirty="0">
                  <a:ea typeface="+mn-lt"/>
                  <a:cs typeface="+mn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HK" b="1" dirty="0">
                    <a:ea typeface="+mn-lt"/>
                    <a:cs typeface="+mn-lt"/>
                  </a:rPr>
                  <a:t>Advantage: </a:t>
                </a:r>
                <a:r>
                  <a:rPr lang="en-HK" dirty="0">
                    <a:ea typeface="+mn-lt"/>
                    <a:cs typeface="+mn-lt"/>
                  </a:rPr>
                  <a:t>parallel implementations are readily available and are efficient.</a:t>
                </a:r>
              </a:p>
              <a:p>
                <a:pPr>
                  <a:spcBef>
                    <a:spcPts val="1200"/>
                  </a:spcBef>
                </a:pPr>
                <a:endParaRPr lang="en-HK" b="1" dirty="0">
                  <a:ea typeface="+mn-lt"/>
                  <a:cs typeface="+mn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HK" b="1" dirty="0">
                    <a:ea typeface="+mn-lt"/>
                    <a:cs typeface="+mn-lt"/>
                  </a:rPr>
                  <a:t>Disadvantage:</a:t>
                </a:r>
                <a:r>
                  <a:rPr lang="en-HK" dirty="0">
                    <a:ea typeface="+mn-lt"/>
                    <a:cs typeface="+mn-lt"/>
                  </a:rPr>
                  <a:t> It encounters existing triangles from the original graph </a:t>
                </a:r>
                <a:r>
                  <a:rPr lang="en-HK" i="0" dirty="0">
                    <a:latin typeface="Cambria Math" panose="02040503050406030204" pitchFamily="18" charset="0"/>
                    <a:ea typeface="+mn-lt"/>
                    <a:cs typeface="+mn-lt"/>
                  </a:rPr>
                  <a:t>𝐺</a:t>
                </a:r>
                <a:r>
                  <a:rPr lang="en-HK" dirty="0">
                    <a:ea typeface="+mn-lt"/>
                    <a:cs typeface="+mn-lt"/>
                  </a:rPr>
                  <a:t> during the computation. It must compute the intersection for all edges in the influenced graph, which includes original edges that do not participate in the formation of any new/updated triangle solutions.</a:t>
                </a:r>
                <a:endParaRPr lang="en-HK" dirty="0"/>
              </a:p>
              <a:p>
                <a:endParaRPr lang="en-HK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40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BA46-6FD5-4F8C-BD63-C0E82003FE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68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805B0-63BE-4C04-8CF2-B646B3F11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90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36266-8CEF-4310-BA25-2F773A6FE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25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B1FC3-6EB9-414B-AFBD-2E85F2E80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70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zh-HK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D729-4A51-428B-B56D-ECFAC0311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9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674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8EC3-626C-4659-A944-EC381697E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7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8B303-4C79-4399-B9D9-A03CFF9F1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7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5BE4-5780-428C-9782-8B62D6027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23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BFD0-5187-449C-B0A5-1D59DA043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06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7562-1151-43D5-8BE6-DDC6661E5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9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49B33-E3E4-4B5D-987C-3F8342C1F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2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5E9CD-0AE6-4719-858C-5520A4CF4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44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E64BC-CAF4-4270-A88F-3E78A0952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2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j-lt"/>
                <a:ea typeface="+mn-ea"/>
              </a:defRPr>
            </a:lvl1pPr>
          </a:lstStyle>
          <a:p>
            <a:pPr>
              <a:defRPr/>
            </a:pPr>
            <a:fld id="{2D61EF0E-555D-41C2-ABFA-3E19E8C62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5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4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9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jpeg"/><Relationship Id="rId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emf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04977" y="1439174"/>
            <a:ext cx="10785800" cy="182372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5400" dirty="0"/>
              <a:t>DPTL+: Efficient Parallel Triangle Listing on Batch-Dynamic Graphs</a:t>
            </a:r>
            <a:endParaRPr lang="en-US" sz="5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514600" y="3645085"/>
            <a:ext cx="8541400" cy="208296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br>
              <a:rPr lang="en-US" sz="2400"/>
            </a:br>
            <a:r>
              <a:rPr lang="en-US" sz="2000"/>
              <a:t>Michael Yu</a:t>
            </a:r>
            <a:r>
              <a:rPr lang="en-US" sz="2000" baseline="30000"/>
              <a:t>1</a:t>
            </a:r>
            <a:r>
              <a:rPr lang="en-US" sz="2000"/>
              <a:t>, Lu Qin</a:t>
            </a:r>
            <a:r>
              <a:rPr lang="en-US" sz="2000" baseline="30000"/>
              <a:t>2</a:t>
            </a:r>
            <a:r>
              <a:rPr lang="en-US" sz="2000"/>
              <a:t>, Ying Zhang</a:t>
            </a:r>
            <a:r>
              <a:rPr lang="en-US" sz="2000" baseline="30000"/>
              <a:t>2</a:t>
            </a:r>
            <a:r>
              <a:rPr lang="en-US" sz="2000"/>
              <a:t>, Wenjie Zhang</a:t>
            </a:r>
            <a:r>
              <a:rPr lang="en-US" sz="2000" baseline="30000"/>
              <a:t>1</a:t>
            </a:r>
            <a:r>
              <a:rPr lang="en-US" sz="2000"/>
              <a:t>, Xuemin Lin</a:t>
            </a:r>
            <a:r>
              <a:rPr lang="en-US" sz="2000" baseline="30000"/>
              <a:t>1</a:t>
            </a:r>
            <a:br>
              <a:rPr lang="en-US" sz="2000" baseline="30000"/>
            </a:br>
            <a:r>
              <a:rPr lang="en-US" sz="2000" baseline="30000"/>
              <a:t>1</a:t>
            </a:r>
            <a:r>
              <a:rPr lang="en-US" sz="2000"/>
              <a:t> University of New South Wales</a:t>
            </a:r>
            <a:br>
              <a:rPr lang="en-US" sz="2000"/>
            </a:br>
            <a:r>
              <a:rPr lang="en-US" sz="2000" baseline="30000"/>
              <a:t>2</a:t>
            </a:r>
            <a:r>
              <a:rPr lang="en-US" sz="2000"/>
              <a:t> University of Technology Sydney</a:t>
            </a: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837946"/>
            <a:ext cx="2015876" cy="85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https://www.acoss.org.au/wp-content/uploads/2017/12/Black-UTS-logo-Title-HI-R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0676" y="5618151"/>
            <a:ext cx="1700439" cy="1075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8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11" y="236898"/>
            <a:ext cx="11360800" cy="763600"/>
          </a:xfrm>
        </p:spPr>
        <p:txBody>
          <a:bodyPr/>
          <a:lstStyle/>
          <a:p>
            <a:r>
              <a:rPr lang="en-HK" dirty="0"/>
              <a:t>The Key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We need some </a:t>
            </a:r>
            <a:r>
              <a:rPr lang="en-HK" b="1" dirty="0"/>
              <a:t>techniques</a:t>
            </a:r>
            <a:r>
              <a:rPr lang="en-HK" dirty="0"/>
              <a:t> to achieve the following.</a:t>
            </a:r>
          </a:p>
          <a:p>
            <a:pPr lvl="1"/>
            <a:r>
              <a:rPr lang="en-HK" sz="2000" dirty="0"/>
              <a:t>List each updated triangle only once in parallel</a:t>
            </a:r>
          </a:p>
          <a:p>
            <a:pPr lvl="1"/>
            <a:r>
              <a:rPr lang="en-HK" sz="2000" dirty="0"/>
              <a:t>Only compute the intersection for updated edges in B exclusively.</a:t>
            </a:r>
            <a:br>
              <a:rPr lang="en-HK" sz="2000" dirty="0"/>
            </a:br>
            <a:endParaRPr lang="en-HK" sz="2000" dirty="0"/>
          </a:p>
          <a:p>
            <a:r>
              <a:rPr lang="en-HK" dirty="0"/>
              <a:t>The existing algorithms, with the orientation techniques developed, can achieve the first but cannot do well for the second.</a:t>
            </a:r>
            <a:br>
              <a:rPr lang="en-HK" dirty="0"/>
            </a:b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8988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44" y="307943"/>
            <a:ext cx="10809111" cy="763600"/>
          </a:xfrm>
        </p:spPr>
        <p:txBody>
          <a:bodyPr/>
          <a:lstStyle/>
          <a:p>
            <a:r>
              <a:rPr lang="en-HK" sz="4400" dirty="0"/>
              <a:t>Only Compute for the Updated Edges </a:t>
            </a:r>
            <a:r>
              <a:rPr lang="en-HK" dirty="0">
                <a:ea typeface="+mj-lt"/>
                <a:cs typeface="+mj-lt"/>
              </a:rPr>
              <a:t> </a:t>
            </a:r>
            <a:endParaRPr lang="en-US" dirty="0">
              <a:ea typeface="+mj-lt"/>
              <a:cs typeface="+mj-lt"/>
            </a:endParaRPr>
          </a:p>
          <a:p>
            <a:endParaRPr lang="en-HK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 txBox="1">
            <a:spLocks/>
          </p:cNvSpPr>
          <p:nvPr/>
        </p:nvSpPr>
        <p:spPr bwMode="auto">
          <a:xfrm>
            <a:off x="816350" y="1192696"/>
            <a:ext cx="9253625" cy="27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609585" lvl="0" indent="-457189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○"/>
              <a:defRPr>
                <a:solidFill>
                  <a:schemeClr val="tx1"/>
                </a:solidFill>
                <a:latin typeface="+mn-lt"/>
              </a:defRPr>
            </a:lvl2pPr>
            <a:lvl3pPr marL="1828754" lvl="2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1600">
                <a:solidFill>
                  <a:schemeClr val="tx1"/>
                </a:solidFill>
                <a:latin typeface="+mn-lt"/>
              </a:defRPr>
            </a:lvl3pPr>
            <a:lvl4pPr marL="2438339" lvl="3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●"/>
              <a:defRPr sz="1400">
                <a:solidFill>
                  <a:schemeClr val="tx1"/>
                </a:solidFill>
                <a:latin typeface="+mn-lt"/>
              </a:defRPr>
            </a:lvl4pPr>
            <a:lvl5pPr marL="3047924" lvl="4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1200">
                <a:solidFill>
                  <a:schemeClr val="tx1"/>
                </a:solidFill>
                <a:latin typeface="+mn-lt"/>
              </a:defRPr>
            </a:lvl5pPr>
            <a:lvl6pPr marL="3657509" lvl="5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6pPr>
            <a:lvl7pPr marL="4267093" lvl="6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4876678" lvl="7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2000">
                <a:solidFill>
                  <a:schemeClr val="tx1"/>
                </a:solidFill>
                <a:latin typeface="+mn-lt"/>
              </a:defRPr>
            </a:lvl8pPr>
            <a:lvl9pPr marL="5486263" lvl="8" indent="-423323" algn="l" rtl="0" fontAlgn="base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HK" b="1" dirty="0"/>
              <a:t>AOT* uses the orientation technique.</a:t>
            </a:r>
          </a:p>
          <a:p>
            <a:pPr lvl="1">
              <a:spcBef>
                <a:spcPts val="1200"/>
              </a:spcBef>
            </a:pPr>
            <a:r>
              <a:rPr lang="en-HK" sz="2000" dirty="0"/>
              <a:t>Lists triangle on the oriented graph </a:t>
            </a:r>
          </a:p>
          <a:p>
            <a:pPr lvl="1">
              <a:spcBef>
                <a:spcPts val="1200"/>
              </a:spcBef>
            </a:pPr>
            <a:r>
              <a:rPr lang="en-HK" sz="2000" dirty="0"/>
              <a:t>There is only one type of edge (original)</a:t>
            </a:r>
          </a:p>
          <a:p>
            <a:pPr lvl="1">
              <a:spcBef>
                <a:spcPts val="1200"/>
              </a:spcBef>
            </a:pPr>
            <a:r>
              <a:rPr lang="en-HK" sz="2000" dirty="0"/>
              <a:t>All triangles can be listed by iterating all edges and taking the intersection of just the </a:t>
            </a:r>
            <a:r>
              <a:rPr lang="en-HK" sz="2000" dirty="0">
                <a:solidFill>
                  <a:srgbClr val="0070C0"/>
                </a:solidFill>
              </a:rPr>
              <a:t>out-neighbourhoods</a:t>
            </a:r>
            <a:r>
              <a:rPr lang="en-HK" sz="2000" dirty="0"/>
              <a:t> (since cyclic triangles are impossible)</a:t>
            </a:r>
          </a:p>
          <a:p>
            <a:pPr lvl="1">
              <a:spcBef>
                <a:spcPts val="1200"/>
              </a:spcBef>
            </a:pPr>
            <a:r>
              <a:rPr lang="en-HK" sz="2000" dirty="0"/>
              <a:t>Solutions are complete, and non duplicating</a:t>
            </a:r>
            <a:br>
              <a:rPr lang="en-HK" sz="2000" dirty="0">
                <a:ea typeface="+mn-ea"/>
              </a:rPr>
            </a:br>
            <a:endParaRPr lang="en-HK" sz="2000" dirty="0">
              <a:ea typeface="+mn-lt"/>
              <a:cs typeface="+mn-lt"/>
            </a:endParaRPr>
          </a:p>
          <a:p>
            <a:pPr>
              <a:spcBef>
                <a:spcPts val="1200"/>
              </a:spcBef>
            </a:pPr>
            <a:r>
              <a:rPr lang="en-HK" dirty="0">
                <a:ea typeface="+mn-lt"/>
                <a:cs typeface="+mn-lt"/>
              </a:rPr>
              <a:t>Following this orientation method, we have iterate through all edges. Including original edges as well as updated edges. If we only iterate update edges, </a:t>
            </a:r>
            <a:r>
              <a:rPr lang="en-HK" dirty="0">
                <a:solidFill>
                  <a:srgbClr val="C00000"/>
                </a:solidFill>
                <a:ea typeface="+mn-lt"/>
                <a:cs typeface="+mn-lt"/>
              </a:rPr>
              <a:t>we will miss some updated-triangle solutions.</a:t>
            </a:r>
            <a:endParaRPr lang="en-H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4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68338"/>
            <a:ext cx="9719000" cy="763600"/>
          </a:xfrm>
        </p:spPr>
        <p:txBody>
          <a:bodyPr/>
          <a:lstStyle/>
          <a:p>
            <a:r>
              <a:rPr lang="en-HK" dirty="0"/>
              <a:t>Dynamic Triangles Processing (1) 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 txBox="1">
            <a:spLocks/>
          </p:cNvSpPr>
          <p:nvPr/>
        </p:nvSpPr>
        <p:spPr bwMode="auto">
          <a:xfrm>
            <a:off x="565736" y="1087556"/>
            <a:ext cx="10738368" cy="298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609585" lvl="0" indent="-457189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○"/>
              <a:defRPr>
                <a:solidFill>
                  <a:schemeClr val="tx1"/>
                </a:solidFill>
                <a:latin typeface="+mn-lt"/>
              </a:defRPr>
            </a:lvl2pPr>
            <a:lvl3pPr marL="1828754" lvl="2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1600">
                <a:solidFill>
                  <a:schemeClr val="tx1"/>
                </a:solidFill>
                <a:latin typeface="+mn-lt"/>
              </a:defRPr>
            </a:lvl3pPr>
            <a:lvl4pPr marL="2438339" lvl="3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●"/>
              <a:defRPr sz="1400">
                <a:solidFill>
                  <a:schemeClr val="tx1"/>
                </a:solidFill>
                <a:latin typeface="+mn-lt"/>
              </a:defRPr>
            </a:lvl4pPr>
            <a:lvl5pPr marL="3047924" lvl="4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1200">
                <a:solidFill>
                  <a:schemeClr val="tx1"/>
                </a:solidFill>
                <a:latin typeface="+mn-lt"/>
              </a:defRPr>
            </a:lvl5pPr>
            <a:lvl6pPr marL="3657509" lvl="5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6pPr>
            <a:lvl7pPr marL="4267093" lvl="6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4876678" lvl="7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2000">
                <a:solidFill>
                  <a:schemeClr val="tx1"/>
                </a:solidFill>
                <a:latin typeface="+mn-lt"/>
              </a:defRPr>
            </a:lvl8pPr>
            <a:lvl9pPr marL="5486263" lvl="8" indent="-423323" algn="l" rtl="0" fontAlgn="base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HK" dirty="0">
                <a:ea typeface="+mn-lt"/>
                <a:cs typeface="+mn-lt"/>
              </a:rPr>
              <a:t>We define three triangle types that consider the combination of original and new edges: </a:t>
            </a:r>
            <a:r>
              <a:rPr lang="en-HK" dirty="0">
                <a:solidFill>
                  <a:srgbClr val="0070C0"/>
                </a:solidFill>
                <a:ea typeface="+mn-lt"/>
                <a:cs typeface="+mn-lt"/>
              </a:rPr>
              <a:t>∆1, ∆2</a:t>
            </a:r>
            <a:r>
              <a:rPr lang="en-HK" dirty="0">
                <a:ea typeface="+mn-lt"/>
                <a:cs typeface="+mn-lt"/>
              </a:rPr>
              <a:t>, and </a:t>
            </a:r>
            <a:r>
              <a:rPr lang="en-HK" dirty="0">
                <a:solidFill>
                  <a:srgbClr val="0070C0"/>
                </a:solidFill>
                <a:ea typeface="+mn-lt"/>
                <a:cs typeface="+mn-lt"/>
              </a:rPr>
              <a:t>∆3</a:t>
            </a:r>
            <a:r>
              <a:rPr lang="en-HK" dirty="0">
                <a:ea typeface="+mn-lt"/>
                <a:cs typeface="+mn-lt"/>
              </a:rPr>
              <a:t>, referring to updated triangles with one, two and three new edges, respectively.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1200"/>
              </a:spcBef>
            </a:pPr>
            <a:r>
              <a:rPr lang="en-HK" dirty="0">
                <a:ea typeface="+mn-lt"/>
                <a:cs typeface="+mn-lt"/>
              </a:rPr>
              <a:t>Each triangle solution must belong to exactly one of the three. Note that the pivot edge is always an updated edge. 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1200"/>
              </a:spcBef>
            </a:pPr>
            <a:r>
              <a:rPr lang="en-HK" dirty="0">
                <a:ea typeface="+mn-lt"/>
                <a:cs typeface="+mn-lt"/>
              </a:rPr>
              <a:t>With the basic orientation technique, we list all triangles without duplicates in parallel. </a:t>
            </a:r>
          </a:p>
          <a:p>
            <a:pPr marL="0" indent="0">
              <a:buNone/>
            </a:pPr>
            <a:endParaRPr lang="en-HK" dirty="0">
              <a:ea typeface="+mn-lt"/>
              <a:cs typeface="+mn-lt"/>
            </a:endParaRPr>
          </a:p>
          <a:p>
            <a:pPr>
              <a:spcBef>
                <a:spcPts val="1200"/>
              </a:spcBef>
            </a:pPr>
            <a:endParaRPr lang="en-HK" b="1" dirty="0"/>
          </a:p>
          <a:p>
            <a:endParaRPr kumimoji="0" lang="en-HK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72B6A-BC5B-4747-A9B3-81AC56D5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864" y="3589021"/>
            <a:ext cx="8049983" cy="25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68338"/>
            <a:ext cx="9719000" cy="763600"/>
          </a:xfrm>
        </p:spPr>
        <p:txBody>
          <a:bodyPr/>
          <a:lstStyle/>
          <a:p>
            <a:r>
              <a:rPr lang="en-HK" dirty="0"/>
              <a:t>Dynamic Triangles Processing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4997" y="1026596"/>
                <a:ext cx="5839034" cy="4410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HK" dirty="0">
                    <a:ea typeface="+mn-lt"/>
                    <a:cs typeface="+mn-lt"/>
                  </a:rPr>
                  <a:t>For each triangle in ∆1, we choose the</a:t>
                </a:r>
                <a:r>
                  <a:rPr lang="en-HK" dirty="0"/>
                  <a:t> </a:t>
                </a:r>
                <a:r>
                  <a:rPr lang="en-HK" b="1" dirty="0">
                    <a:ea typeface="+mn-lt"/>
                    <a:cs typeface="+mn-lt"/>
                  </a:rPr>
                  <a:t>starting vertex of the new edge </a:t>
                </a:r>
                <a:r>
                  <a:rPr lang="en-HK" dirty="0">
                    <a:ea typeface="+mn-lt"/>
                    <a:cs typeface="+mn-lt"/>
                  </a:rPr>
                  <a:t>and the new edge as the pivot vertex and pivot edge, respectively.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HK" dirty="0">
                    <a:ea typeface="+mn-lt"/>
                    <a:cs typeface="+mn-lt"/>
                  </a:rPr>
                  <a:t>6 instances when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HK" i="1" dirty="0" err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  <m:r>
                      <a:rPr lang="en-HK" i="1" dirty="0" err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,</m:t>
                    </m:r>
                    <m:r>
                      <a:rPr lang="en-HK" i="1" dirty="0" err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𝑦</m:t>
                    </m:r>
                    <m:r>
                      <a:rPr lang="en-HK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) </m:t>
                    </m:r>
                  </m:oMath>
                </a14:m>
                <a:r>
                  <a:rPr lang="en-HK" dirty="0">
                    <a:ea typeface="+mn-lt"/>
                    <a:cs typeface="+mn-lt"/>
                  </a:rPr>
                  <a:t>is the pivot edge,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HK" sz="2000" dirty="0">
                    <a:ea typeface="+mn-lt"/>
                    <a:cs typeface="+mn-lt"/>
                  </a:rPr>
                  <a:t>When pivot vertex is </a:t>
                </a:r>
                <a14:m>
                  <m:oMath xmlns:m="http://schemas.openxmlformats.org/officeDocument/2006/math">
                    <m:r>
                      <a:rPr lang="en-HK" sz="200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</m:oMath>
                </a14:m>
                <a:r>
                  <a:rPr lang="en-HK" sz="2000" dirty="0">
                    <a:ea typeface="+mn-lt"/>
                    <a:cs typeface="+mn-lt"/>
                  </a:rPr>
                  <a:t>, (a) – (c)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HK" sz="2000" dirty="0">
                    <a:ea typeface="+mn-lt"/>
                    <a:cs typeface="+mn-lt"/>
                  </a:rPr>
                  <a:t>When pivot vertex is y, (d) – (f)</a:t>
                </a:r>
              </a:p>
              <a:p>
                <a:pPr>
                  <a:spcBef>
                    <a:spcPts val="1200"/>
                  </a:spcBef>
                </a:pPr>
                <a:r>
                  <a:rPr lang="en-HK" sz="2000" dirty="0">
                    <a:ea typeface="+mn-lt"/>
                    <a:cs typeface="+mn-lt"/>
                  </a:rPr>
                  <a:t>Note: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HK" sz="2000" b="1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HK" sz="2000" b="1" i="1" kern="0" dirty="0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kumimoji="0" lang="en-HK" sz="2000" b="1" i="1" kern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HK" sz="2000" b="1" i="1" kern="0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HK" sz="2000" dirty="0">
                    <a:ea typeface="+mn-lt"/>
                    <a:cs typeface="+mn-lt"/>
                  </a:rPr>
                  <a:t> is </a:t>
                </a:r>
                <a:r>
                  <a:rPr lang="en-HK" sz="2000" b="1" dirty="0">
                    <a:ea typeface="+mn-lt"/>
                    <a:cs typeface="+mn-lt"/>
                  </a:rPr>
                  <a:t>always</a:t>
                </a:r>
                <a:r>
                  <a:rPr lang="en-HK" sz="2000" dirty="0">
                    <a:ea typeface="+mn-lt"/>
                    <a:cs typeface="+mn-lt"/>
                  </a:rPr>
                  <a:t> an updated edge.</a:t>
                </a:r>
                <a:r>
                  <a:rPr lang="en-HK" sz="2200" dirty="0">
                    <a:ea typeface="+mn-lt"/>
                    <a:cs typeface="+mn-lt"/>
                  </a:rPr>
                  <a:t> </a:t>
                </a:r>
              </a:p>
              <a:p>
                <a:pPr marL="152396" indent="0">
                  <a:spcBef>
                    <a:spcPts val="1200"/>
                  </a:spcBef>
                  <a:buNone/>
                </a:pPr>
                <a:endParaRPr lang="en-HK" dirty="0">
                  <a:ea typeface="+mn-lt"/>
                  <a:cs typeface="+mn-lt"/>
                </a:endParaRPr>
              </a:p>
              <a:p>
                <a:pPr>
                  <a:spcBef>
                    <a:spcPts val="1200"/>
                  </a:spcBef>
                </a:pPr>
                <a:endParaRPr lang="en-HK" b="1" dirty="0"/>
              </a:p>
              <a:p>
                <a:endParaRPr kumimoji="0" lang="en-HK" kern="0" dirty="0"/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997" y="1026596"/>
                <a:ext cx="5839034" cy="4410133"/>
              </a:xfrm>
              <a:prstGeom prst="rect">
                <a:avLst/>
              </a:prstGeom>
              <a:blipFill>
                <a:blip r:embed="rId5"/>
                <a:stretch>
                  <a:fillRect r="-19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9860EC9-D4D5-4866-8200-234D53D6B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617" y="931938"/>
            <a:ext cx="5351511" cy="2852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8F61A6-359A-46BE-9F43-2D21C8689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9306" y="4053339"/>
            <a:ext cx="6582694" cy="204816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0E7A9FE-D942-4A83-BBA0-FDC87C8D9330}"/>
              </a:ext>
            </a:extLst>
          </p:cNvPr>
          <p:cNvSpPr/>
          <p:nvPr/>
        </p:nvSpPr>
        <p:spPr bwMode="auto">
          <a:xfrm>
            <a:off x="5609306" y="4053339"/>
            <a:ext cx="2093343" cy="20645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AC376B-2813-4E11-BCEE-230C0B0ED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306" y="4053339"/>
            <a:ext cx="6582694" cy="2048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68338"/>
            <a:ext cx="9719000" cy="763600"/>
          </a:xfrm>
        </p:spPr>
        <p:txBody>
          <a:bodyPr/>
          <a:lstStyle/>
          <a:p>
            <a:r>
              <a:rPr lang="en-HK" dirty="0"/>
              <a:t>Dynamic Triangles Processing (3) 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054870-AAAD-4367-9B6B-BC4480156B08}"/>
              </a:ext>
            </a:extLst>
          </p:cNvPr>
          <p:cNvSpPr/>
          <p:nvPr/>
        </p:nvSpPr>
        <p:spPr bwMode="auto">
          <a:xfrm>
            <a:off x="7790516" y="4053339"/>
            <a:ext cx="2093343" cy="20645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65737" y="1087556"/>
                <a:ext cx="4816170" cy="4410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HK" dirty="0">
                    <a:ea typeface="+mn-lt"/>
                    <a:cs typeface="+mn-lt"/>
                  </a:rPr>
                  <a:t>For eac</a:t>
                </a:r>
                <a:r>
                  <a:rPr lang="en-HK" u="sng" dirty="0">
                    <a:ea typeface="+mn-lt"/>
                    <a:cs typeface="+mn-lt"/>
                  </a:rPr>
                  <a:t>h</a:t>
                </a:r>
                <a:r>
                  <a:rPr lang="en-HK" dirty="0">
                    <a:ea typeface="+mn-lt"/>
                    <a:cs typeface="+mn-lt"/>
                  </a:rPr>
                  <a:t> triangle in ∆2, we choose the vertex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</m:oMath>
                </a14:m>
                <a:r>
                  <a:rPr lang="en-HK" dirty="0">
                    <a:ea typeface="+mn-lt"/>
                    <a:cs typeface="+mn-lt"/>
                  </a:rPr>
                  <a:t> </a:t>
                </a:r>
                <a:r>
                  <a:rPr lang="en-HK" b="1" dirty="0">
                    <a:ea typeface="+mn-lt"/>
                    <a:cs typeface="+mn-lt"/>
                  </a:rPr>
                  <a:t>with two new edges </a:t>
                </a:r>
                <a:r>
                  <a:rPr lang="en-HK" dirty="0">
                    <a:ea typeface="+mn-lt"/>
                    <a:cs typeface="+mn-lt"/>
                  </a:rPr>
                  <a:t>as the pivot vertex.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HK" dirty="0">
                    <a:ea typeface="+mn-lt"/>
                    <a:cs typeface="+mn-lt"/>
                  </a:rPr>
                  <a:t>The edge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  <m:r>
                      <a:rPr lang="en-HK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lt"/>
                      </a:rPr>
                      <m:t>→</m:t>
                    </m:r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𝑦</m:t>
                    </m:r>
                  </m:oMath>
                </a14:m>
                <a:r>
                  <a:rPr lang="en-HK" dirty="0">
                    <a:ea typeface="+mn-lt"/>
                    <a:cs typeface="+mn-lt"/>
                  </a:rPr>
                  <a:t> or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𝑦</m:t>
                    </m:r>
                    <m:r>
                      <a:rPr lang="en-HK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lt"/>
                      </a:rPr>
                      <m:t>→</m:t>
                    </m:r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 </m:t>
                    </m:r>
                  </m:oMath>
                </a14:m>
                <a:r>
                  <a:rPr lang="en-HK" dirty="0">
                    <a:ea typeface="+mn-lt"/>
                    <a:cs typeface="+mn-lt"/>
                  </a:rPr>
                  <a:t>is used as pivot edge where y is the starting vertex of the original edge.</a:t>
                </a:r>
              </a:p>
              <a:p>
                <a:pPr>
                  <a:spcBef>
                    <a:spcPts val="1200"/>
                  </a:spcBef>
                </a:pPr>
                <a:r>
                  <a:rPr lang="en-HK" dirty="0">
                    <a:ea typeface="+mn-lt"/>
                    <a:cs typeface="+mn-lt"/>
                  </a:rPr>
                  <a:t>This pattern in practice refers to 6 specific valid instances (a)-(e) for two new edge triangles when the pivot vertex is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</m:oMath>
                </a14:m>
                <a:r>
                  <a:rPr lang="en-HK" dirty="0">
                    <a:ea typeface="+mn-lt"/>
                    <a:cs typeface="+mn-lt"/>
                  </a:rPr>
                  <a:t>.</a:t>
                </a:r>
              </a:p>
              <a:p>
                <a:pPr marL="0" indent="0">
                  <a:buNone/>
                </a:pPr>
                <a:endParaRPr lang="en-HK" dirty="0">
                  <a:ea typeface="+mn-lt"/>
                  <a:cs typeface="+mn-lt"/>
                </a:endParaRPr>
              </a:p>
              <a:p>
                <a:pPr>
                  <a:spcBef>
                    <a:spcPts val="1200"/>
                  </a:spcBef>
                </a:pPr>
                <a:endParaRPr lang="en-HK" b="1" dirty="0"/>
              </a:p>
              <a:p>
                <a:endParaRPr kumimoji="0" lang="en-HK" kern="0" dirty="0"/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737" y="1087556"/>
                <a:ext cx="4816170" cy="4410133"/>
              </a:xfrm>
              <a:prstGeom prst="rect">
                <a:avLst/>
              </a:prstGeom>
              <a:blipFill>
                <a:blip r:embed="rId6"/>
                <a:stretch>
                  <a:fillRect r="-21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AFBBDE5-F6D5-4E0C-AA91-93A750712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417" y="1087556"/>
            <a:ext cx="5490775" cy="25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0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01BEB9-39A5-43FA-AE47-D0CC923B6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306" y="4053339"/>
            <a:ext cx="6582694" cy="2048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68338"/>
            <a:ext cx="9719000" cy="763600"/>
          </a:xfrm>
        </p:spPr>
        <p:txBody>
          <a:bodyPr/>
          <a:lstStyle/>
          <a:p>
            <a:r>
              <a:rPr lang="en-HK" dirty="0"/>
              <a:t>Dynamic Triangles Processing (4) 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054870-AAAD-4367-9B6B-BC4480156B08}"/>
              </a:ext>
            </a:extLst>
          </p:cNvPr>
          <p:cNvSpPr/>
          <p:nvPr/>
        </p:nvSpPr>
        <p:spPr bwMode="auto">
          <a:xfrm>
            <a:off x="9961497" y="4053339"/>
            <a:ext cx="2093343" cy="20645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65737" y="1087556"/>
                <a:ext cx="4816170" cy="4410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HK" dirty="0">
                    <a:ea typeface="+mn-lt"/>
                    <a:cs typeface="+mn-lt"/>
                  </a:rPr>
                  <a:t>For each triangle in ∆3, we choose the vertex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</m:oMath>
                </a14:m>
                <a:r>
                  <a:rPr lang="en-HK" dirty="0">
                    <a:ea typeface="+mn-lt"/>
                    <a:cs typeface="+mn-lt"/>
                  </a:rPr>
                  <a:t> with </a:t>
                </a:r>
                <a:r>
                  <a:rPr lang="en-HK" b="1" dirty="0">
                    <a:ea typeface="+mn-lt"/>
                    <a:cs typeface="+mn-lt"/>
                  </a:rPr>
                  <a:t>two out-going new </a:t>
                </a:r>
                <a:r>
                  <a:rPr lang="en-HK" dirty="0">
                    <a:ea typeface="+mn-lt"/>
                    <a:cs typeface="+mn-lt"/>
                  </a:rPr>
                  <a:t>edges as the pivot vertex.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HK" dirty="0">
                    <a:ea typeface="+mn-lt"/>
                    <a:cs typeface="+mn-lt"/>
                  </a:rPr>
                  <a:t>The edge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  <m:r>
                      <a:rPr lang="en-HK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lt"/>
                      </a:rPr>
                      <m:t>→</m:t>
                    </m:r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𝑦</m:t>
                    </m:r>
                  </m:oMath>
                </a14:m>
                <a:r>
                  <a:rPr lang="en-HK" dirty="0">
                    <a:ea typeface="+mn-lt"/>
                    <a:cs typeface="+mn-lt"/>
                  </a:rPr>
                  <a:t> is used as pivot edge where the vertex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𝑦</m:t>
                    </m:r>
                  </m:oMath>
                </a14:m>
                <a:r>
                  <a:rPr lang="en-HK" dirty="0">
                    <a:ea typeface="+mn-lt"/>
                    <a:cs typeface="+mn-lt"/>
                  </a:rPr>
                  <a:t> has</a:t>
                </a:r>
                <a:r>
                  <a:rPr lang="en-HK" b="1" dirty="0">
                    <a:ea typeface="+mn-lt"/>
                    <a:cs typeface="+mn-lt"/>
                  </a:rPr>
                  <a:t> one in-going </a:t>
                </a:r>
                <a:r>
                  <a:rPr lang="en-HK" dirty="0">
                    <a:ea typeface="+mn-lt"/>
                    <a:cs typeface="+mn-lt"/>
                  </a:rPr>
                  <a:t>edge</a:t>
                </a:r>
                <a:r>
                  <a:rPr lang="en-HK" b="1" dirty="0">
                    <a:ea typeface="+mn-lt"/>
                    <a:cs typeface="+mn-lt"/>
                  </a:rPr>
                  <a:t> </a:t>
                </a:r>
                <a:r>
                  <a:rPr lang="en-HK" dirty="0">
                    <a:ea typeface="+mn-lt"/>
                    <a:cs typeface="+mn-lt"/>
                  </a:rPr>
                  <a:t>and</a:t>
                </a:r>
                <a:r>
                  <a:rPr lang="en-HK" b="1" dirty="0">
                    <a:ea typeface="+mn-lt"/>
                    <a:cs typeface="+mn-lt"/>
                  </a:rPr>
                  <a:t> one out-going </a:t>
                </a:r>
                <a:r>
                  <a:rPr lang="en-HK" dirty="0">
                    <a:ea typeface="+mn-lt"/>
                    <a:cs typeface="+mn-lt"/>
                  </a:rPr>
                  <a:t>edge. </a:t>
                </a:r>
                <a:endParaRPr lang="en-HK" b="1" dirty="0"/>
              </a:p>
              <a:p>
                <a:endParaRPr kumimoji="0" lang="en-HK" kern="0" dirty="0"/>
              </a:p>
              <a:p>
                <a:r>
                  <a:rPr kumimoji="0" lang="en-HK" kern="0" dirty="0"/>
                  <a:t>There are two specific instances for when </a:t>
                </a:r>
                <a14:m>
                  <m:oMath xmlns:m="http://schemas.openxmlformats.org/officeDocument/2006/math">
                    <m:r>
                      <a:rPr kumimoji="0" lang="en-HK" i="1" kern="0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HK" kern="0" dirty="0"/>
                  <a:t> is the pivot vertex. </a:t>
                </a: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737" y="1087556"/>
                <a:ext cx="4816170" cy="4410133"/>
              </a:xfrm>
              <a:prstGeom prst="rect">
                <a:avLst/>
              </a:prstGeom>
              <a:blipFill>
                <a:blip r:embed="rId6"/>
                <a:stretch>
                  <a:fillRect r="-20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97600CC-4A5E-4D4B-B7B6-4F5510A67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3566" y="1772086"/>
            <a:ext cx="4816170" cy="17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3200"/>
            <a:ext cx="9719000" cy="763600"/>
          </a:xfrm>
        </p:spPr>
        <p:txBody>
          <a:bodyPr/>
          <a:lstStyle/>
          <a:p>
            <a:r>
              <a:rPr lang="en-HK"/>
              <a:t>DPTL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8E6668-242E-4DB4-AE1A-A2C7BC00A72B}"/>
              </a:ext>
            </a:extLst>
          </p:cNvPr>
          <p:cNvGrpSpPr/>
          <p:nvPr/>
        </p:nvGrpSpPr>
        <p:grpSpPr>
          <a:xfrm>
            <a:off x="6857251" y="1032946"/>
            <a:ext cx="4123426" cy="4669561"/>
            <a:chOff x="6363419" y="1144541"/>
            <a:chExt cx="4123426" cy="4669561"/>
          </a:xfrm>
        </p:grpSpPr>
        <p:pic>
          <p:nvPicPr>
            <p:cNvPr id="4" name="Picture 4" descr="Text&#10;&#10;Description automatically generated">
              <a:extLst>
                <a:ext uri="{FF2B5EF4-FFF2-40B4-BE49-F238E27FC236}">
                  <a16:creationId xmlns:a16="http://schemas.microsoft.com/office/drawing/2014/main" id="{84FC6E65-73ED-4330-9FAE-1E7CFD6CB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3419" y="1144541"/>
              <a:ext cx="4123426" cy="466956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4EC595-21A5-40C6-A06E-95AA8E19F465}"/>
                </a:ext>
              </a:extLst>
            </p:cNvPr>
            <p:cNvSpPr/>
            <p:nvPr/>
          </p:nvSpPr>
          <p:spPr bwMode="auto">
            <a:xfrm>
              <a:off x="6688347" y="2324818"/>
              <a:ext cx="2093343" cy="113006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8010C5-42E7-4C5F-9EB6-426776FDAC7B}"/>
                </a:ext>
              </a:extLst>
            </p:cNvPr>
            <p:cNvSpPr/>
            <p:nvPr/>
          </p:nvSpPr>
          <p:spPr bwMode="auto">
            <a:xfrm>
              <a:off x="6688346" y="3431875"/>
              <a:ext cx="2093343" cy="111568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12EF35-8E91-49C4-8C93-2643293B7DDE}"/>
                </a:ext>
              </a:extLst>
            </p:cNvPr>
            <p:cNvSpPr/>
            <p:nvPr/>
          </p:nvSpPr>
          <p:spPr bwMode="auto">
            <a:xfrm>
              <a:off x="6688347" y="4538932"/>
              <a:ext cx="2093343" cy="111568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 txBox="1">
            <a:spLocks/>
          </p:cNvSpPr>
          <p:nvPr/>
        </p:nvSpPr>
        <p:spPr bwMode="auto">
          <a:xfrm>
            <a:off x="660852" y="1066800"/>
            <a:ext cx="5580922" cy="441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609585" lvl="0" indent="-457189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○"/>
              <a:defRPr>
                <a:solidFill>
                  <a:schemeClr val="tx1"/>
                </a:solidFill>
                <a:latin typeface="+mn-lt"/>
              </a:defRPr>
            </a:lvl2pPr>
            <a:lvl3pPr marL="1828754" lvl="2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1600">
                <a:solidFill>
                  <a:schemeClr val="tx1"/>
                </a:solidFill>
                <a:latin typeface="+mn-lt"/>
              </a:defRPr>
            </a:lvl3pPr>
            <a:lvl4pPr marL="2438339" lvl="3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●"/>
              <a:defRPr sz="1400">
                <a:solidFill>
                  <a:schemeClr val="tx1"/>
                </a:solidFill>
                <a:latin typeface="+mn-lt"/>
              </a:defRPr>
            </a:lvl4pPr>
            <a:lvl5pPr marL="3047924" lvl="4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1200">
                <a:solidFill>
                  <a:schemeClr val="tx1"/>
                </a:solidFill>
                <a:latin typeface="+mn-lt"/>
              </a:defRPr>
            </a:lvl5pPr>
            <a:lvl6pPr marL="3657509" lvl="5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6pPr>
            <a:lvl7pPr marL="4267093" lvl="6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4876678" lvl="7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2000">
                <a:solidFill>
                  <a:schemeClr val="tx1"/>
                </a:solidFill>
                <a:latin typeface="+mn-lt"/>
              </a:defRPr>
            </a:lvl8pPr>
            <a:lvl9pPr marL="5486263" lvl="8" indent="-423323" algn="l" rtl="0" fontAlgn="base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HK" dirty="0">
                <a:ea typeface="+mn-lt"/>
                <a:cs typeface="+mn-lt"/>
              </a:rPr>
              <a:t>We only need to iterate updated edges in B exclusively</a:t>
            </a:r>
            <a:r>
              <a:rPr lang="en-US" dirty="0">
                <a:ea typeface="+mn-lt"/>
                <a:cs typeface="+mn-lt"/>
              </a:rPr>
              <a:t>.</a:t>
            </a:r>
            <a:r>
              <a:rPr lang="en-HK" dirty="0">
                <a:ea typeface="+mn-lt"/>
                <a:cs typeface="+mn-lt"/>
              </a:rPr>
              <a:t> The definitions make it possible to execute in parallel by processing different pivot edges per thread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1200"/>
              </a:spcBef>
            </a:pPr>
            <a:r>
              <a:rPr lang="en-US" dirty="0">
                <a:ea typeface="+mn-lt"/>
                <a:cs typeface="Arial"/>
              </a:rPr>
              <a:t>There are 3 patterns that in total cover 42 cases for </a:t>
            </a:r>
            <a:r>
              <a:rPr lang="en-HK" i="1" dirty="0">
                <a:ea typeface="+mn-lt"/>
                <a:cs typeface="+mn-lt"/>
              </a:rPr>
              <a:t>Pivot Edge and Pivot Vertex Assignment</a:t>
            </a:r>
            <a:r>
              <a:rPr lang="en-HK" dirty="0">
                <a:ea typeface="+mn-lt"/>
                <a:cs typeface="+mn-lt"/>
              </a:rPr>
              <a:t>.</a:t>
            </a:r>
            <a:endParaRPr lang="en-HK" dirty="0">
              <a:cs typeface="Arial"/>
            </a:endParaRPr>
          </a:p>
          <a:p>
            <a:pPr>
              <a:spcBef>
                <a:spcPts val="1200"/>
              </a:spcBef>
            </a:pPr>
            <a:r>
              <a:rPr lang="en-HK" dirty="0">
                <a:cs typeface="Arial"/>
              </a:rPr>
              <a:t>We can list all triangles by listing all the triangle cases in each pivot vertex.</a:t>
            </a:r>
          </a:p>
          <a:p>
            <a:pPr>
              <a:spcBef>
                <a:spcPts val="1200"/>
              </a:spcBef>
            </a:pPr>
            <a:r>
              <a:rPr lang="en-HK" b="1" dirty="0">
                <a:ea typeface="+mn-lt"/>
                <a:cs typeface="+mn-lt"/>
              </a:rPr>
              <a:t>DPTL </a:t>
            </a:r>
            <a:r>
              <a:rPr lang="en-HK" dirty="0">
                <a:ea typeface="+mn-lt"/>
                <a:cs typeface="+mn-lt"/>
              </a:rPr>
              <a:t>solves the two issues and achieves a satisfactory solution for listing updated triangle. </a:t>
            </a:r>
          </a:p>
        </p:txBody>
      </p:sp>
    </p:spTree>
    <p:extLst>
      <p:ext uri="{BB962C8B-B14F-4D97-AF65-F5344CB8AC3E}">
        <p14:creationId xmlns:p14="http://schemas.microsoft.com/office/powerpoint/2010/main" val="115917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3200"/>
            <a:ext cx="9719000" cy="763600"/>
          </a:xfrm>
        </p:spPr>
        <p:txBody>
          <a:bodyPr/>
          <a:lstStyle/>
          <a:p>
            <a:r>
              <a:rPr lang="en-HK" dirty="0"/>
              <a:t>Hashed-based Intersections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151400"/>
            <a:ext cx="9719000" cy="4555200"/>
          </a:xfrm>
        </p:spPr>
        <p:txBody>
          <a:bodyPr/>
          <a:lstStyle/>
          <a:p>
            <a:pPr marL="155575" indent="0">
              <a:buNone/>
            </a:pPr>
            <a:endParaRPr lang="en-HK" dirty="0">
              <a:ea typeface="+mn-lt"/>
              <a:cs typeface="+mn-lt"/>
            </a:endParaRPr>
          </a:p>
          <a:p>
            <a:pPr marL="155575" indent="0">
              <a:buNone/>
            </a:pPr>
            <a:endParaRPr lang="en-HK" dirty="0"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86AC9972-6CDF-46DC-A3F7-265DCAE67DC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6744" y="1151400"/>
                <a:ext cx="10770370" cy="5076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608965" indent="-456565"/>
                <a:r>
                  <a:rPr lang="en-HK" kern="0" dirty="0"/>
                  <a:t>DPTL is </a:t>
                </a:r>
                <a:r>
                  <a:rPr lang="en-HK" b="1" kern="0" dirty="0"/>
                  <a:t>not</a:t>
                </a:r>
                <a:r>
                  <a:rPr lang="en-HK" kern="0" dirty="0"/>
                  <a:t> efficient enough. </a:t>
                </a:r>
              </a:p>
              <a:p>
                <a:pPr marL="1218550" lvl="1" indent="-456565"/>
                <a:r>
                  <a:rPr lang="en-HK" sz="2000" kern="0" dirty="0"/>
                  <a:t>DPTL uses </a:t>
                </a:r>
                <a:r>
                  <a:rPr lang="en-HK" sz="2000" b="1" kern="0" dirty="0"/>
                  <a:t>merge-sort</a:t>
                </a:r>
                <a:r>
                  <a:rPr lang="en-HK" sz="2000" kern="0" dirty="0"/>
                  <a:t> to perform every set-intersection, which is a time complexity of </a:t>
                </a:r>
                <a:r>
                  <a:rPr lang="el-GR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Θ(</a:t>
                </a:r>
                <a:r>
                  <a:rPr lang="en-HK" sz="2000" b="1" i="0" dirty="0">
                    <a:solidFill>
                      <a:srgbClr val="000000"/>
                    </a:solidFill>
                    <a:effectLst/>
                    <a:latin typeface="CMR10"/>
                  </a:rPr>
                  <a:t>max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(</a:t>
                </a:r>
                <a:r>
                  <a:rPr lang="en-HK" sz="2000" b="0" i="1" dirty="0" err="1">
                    <a:solidFill>
                      <a:srgbClr val="000000"/>
                    </a:solidFill>
                    <a:effectLst/>
                    <a:latin typeface="CMMI10"/>
                  </a:rPr>
                  <a:t>deg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(</a:t>
                </a:r>
                <a:r>
                  <a:rPr lang="en-HK" sz="2000" b="0" i="1" dirty="0">
                    <a:solidFill>
                      <a:srgbClr val="000000"/>
                    </a:solidFill>
                    <a:effectLst/>
                    <a:latin typeface="CMMI10"/>
                  </a:rPr>
                  <a:t>u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)</a:t>
                </a:r>
                <a:r>
                  <a:rPr lang="en-HK" sz="2000" i="1" dirty="0">
                    <a:solidFill>
                      <a:srgbClr val="000000"/>
                    </a:solidFill>
                    <a:latin typeface="CMMI10"/>
                  </a:rPr>
                  <a:t>,</a:t>
                </a:r>
                <a:r>
                  <a:rPr lang="en-HK" sz="2000" b="0" i="1" dirty="0">
                    <a:solidFill>
                      <a:srgbClr val="000000"/>
                    </a:solidFill>
                    <a:effectLst/>
                    <a:latin typeface="CMMI10"/>
                  </a:rPr>
                  <a:t> </a:t>
                </a:r>
                <a:r>
                  <a:rPr lang="en-HK" sz="2000" b="0" i="1" dirty="0" err="1">
                    <a:solidFill>
                      <a:srgbClr val="000000"/>
                    </a:solidFill>
                    <a:effectLst/>
                    <a:latin typeface="CMMI10"/>
                  </a:rPr>
                  <a:t>deg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(</a:t>
                </a:r>
                <a:r>
                  <a:rPr lang="en-HK" sz="2000" b="0" i="1" dirty="0">
                    <a:solidFill>
                      <a:srgbClr val="000000"/>
                    </a:solidFill>
                    <a:effectLst/>
                    <a:latin typeface="CMMI10"/>
                  </a:rPr>
                  <a:t>v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)))</a:t>
                </a:r>
                <a:r>
                  <a:rPr lang="en-HK" sz="2000" dirty="0"/>
                  <a:t> per edge</a:t>
                </a:r>
                <a:endParaRPr lang="en-HK" sz="2000" kern="0" dirty="0"/>
              </a:p>
              <a:p>
                <a:pPr marL="1218550" lvl="1" indent="-456565"/>
                <a:r>
                  <a:rPr lang="en-HK" sz="2000" kern="0" dirty="0"/>
                  <a:t>This is the same as the Naïve method</a:t>
                </a:r>
              </a:p>
              <a:p>
                <a:pPr marL="608965" indent="-456565"/>
                <a:endParaRPr lang="en-HK" kern="0" dirty="0">
                  <a:latin typeface="CMMI10"/>
                </a:endParaRPr>
              </a:p>
              <a:p>
                <a:pPr marL="608965" indent="-456565"/>
                <a:r>
                  <a:rPr lang="en-HK" b="1" kern="0" dirty="0"/>
                  <a:t>Hashing</a:t>
                </a:r>
                <a:r>
                  <a:rPr lang="en-HK" kern="0" dirty="0"/>
                  <a:t> methods exist for calculating intersection computation.</a:t>
                </a:r>
              </a:p>
              <a:p>
                <a:pPr marL="1218550" lvl="1" indent="-456565"/>
                <a:r>
                  <a:rPr lang="en-HK" sz="2000" kern="0" dirty="0"/>
                  <a:t>Building a hash-table for each updated edge is not affordable</a:t>
                </a:r>
              </a:p>
              <a:p>
                <a:pPr marL="1218550" lvl="1" indent="-456565"/>
                <a:r>
                  <a:rPr lang="en-HK" sz="2000" kern="0" dirty="0"/>
                  <a:t>Better to build a hash-table once per pivot vertex u, and process all pivot edges </a:t>
                </a:r>
                <a14:m>
                  <m:oMath xmlns:m="http://schemas.openxmlformats.org/officeDocument/2006/math">
                    <m:r>
                      <a:rPr lang="en-HK" sz="2000" i="1" kern="0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sz="20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HK" sz="2000" i="1" kern="0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sz="2000" kern="0" dirty="0"/>
                  <a:t> since, by using orientation technique, we already ensured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2000" i="1" kern="0" dirty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HK" sz="2000" i="1" kern="0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HK" sz="2000" i="1" kern="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sz="2000" i="1" kern="0" dirty="0">
                        <a:latin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HK" sz="2000" i="1" kern="0" dirty="0" err="1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HK" sz="2000" i="1" kern="0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HK" sz="2000" i="1" kern="0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HK" sz="2000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sz="2000" kern="0" dirty="0"/>
                  <a:t> for each edge </a:t>
                </a:r>
                <a14:m>
                  <m:oMath xmlns:m="http://schemas.openxmlformats.org/officeDocument/2006/math">
                    <m:r>
                      <a:rPr lang="en-HK" sz="2000" i="1" kern="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sz="20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HK" sz="2000" i="1" kern="0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sz="2000" kern="0" dirty="0"/>
                  <a:t>.</a:t>
                </a:r>
              </a:p>
              <a:p>
                <a:pPr marL="1218550" lvl="1" indent="-456565"/>
                <a:r>
                  <a:rPr lang="en-HK" sz="2000" kern="0" dirty="0"/>
                  <a:t>In theory, we want to achieve </a:t>
                </a:r>
                <a:r>
                  <a:rPr lang="el-GR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Θ(</a:t>
                </a:r>
                <a:r>
                  <a:rPr lang="en-HK" sz="2000" b="1" i="0" dirty="0">
                    <a:solidFill>
                      <a:srgbClr val="000000"/>
                    </a:solidFill>
                    <a:effectLst/>
                    <a:latin typeface="CMR10"/>
                  </a:rPr>
                  <a:t>min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(</a:t>
                </a:r>
                <a:r>
                  <a:rPr lang="en-HK" sz="2000" b="0" i="1" dirty="0" err="1">
                    <a:solidFill>
                      <a:srgbClr val="000000"/>
                    </a:solidFill>
                    <a:effectLst/>
                    <a:latin typeface="CMMI10"/>
                  </a:rPr>
                  <a:t>deg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(</a:t>
                </a:r>
                <a:r>
                  <a:rPr lang="en-HK" sz="2000" b="0" i="1" dirty="0">
                    <a:solidFill>
                      <a:srgbClr val="000000"/>
                    </a:solidFill>
                    <a:effectLst/>
                    <a:latin typeface="CMMI10"/>
                  </a:rPr>
                  <a:t>u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)</a:t>
                </a:r>
                <a:r>
                  <a:rPr lang="en-HK" sz="2000" b="0" i="1" dirty="0">
                    <a:solidFill>
                      <a:srgbClr val="000000"/>
                    </a:solidFill>
                    <a:effectLst/>
                    <a:latin typeface="CMMI10"/>
                  </a:rPr>
                  <a:t>; </a:t>
                </a:r>
                <a:r>
                  <a:rPr lang="en-HK" sz="2000" b="0" i="1" dirty="0" err="1">
                    <a:solidFill>
                      <a:srgbClr val="000000"/>
                    </a:solidFill>
                    <a:effectLst/>
                    <a:latin typeface="CMMI10"/>
                  </a:rPr>
                  <a:t>deg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(</a:t>
                </a:r>
                <a:r>
                  <a:rPr lang="en-HK" sz="2000" b="0" i="1" dirty="0">
                    <a:solidFill>
                      <a:srgbClr val="000000"/>
                    </a:solidFill>
                    <a:effectLst/>
                    <a:latin typeface="CMMI10"/>
                  </a:rPr>
                  <a:t>v</a:t>
                </a:r>
                <a:r>
                  <a:rPr lang="en-HK" sz="2000" b="0" i="0" dirty="0">
                    <a:solidFill>
                      <a:srgbClr val="000000"/>
                    </a:solidFill>
                    <a:effectLst/>
                    <a:latin typeface="CMR10"/>
                  </a:rPr>
                  <a:t>)))</a:t>
                </a:r>
                <a:r>
                  <a:rPr lang="en-HK" sz="2000" dirty="0"/>
                  <a:t> hash based intersection</a:t>
                </a:r>
              </a:p>
              <a:p>
                <a:pPr marL="1218550" lvl="1" indent="-456565"/>
                <a:endParaRPr lang="en-HK" sz="2000" kern="0" dirty="0">
                  <a:latin typeface="CMMI1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86AC9972-6CDF-46DC-A3F7-265DCAE67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4" y="1151400"/>
                <a:ext cx="10770370" cy="50763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62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D2613CFF-11CC-4535-B701-4969164FB9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68671" y="1218394"/>
                <a:ext cx="6547746" cy="5076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608965" indent="-456565"/>
                <a:r>
                  <a:rPr lang="en-HK" kern="0" dirty="0"/>
                  <a:t>In theory, achievable if we only use edge </a:t>
                </a:r>
                <a14:m>
                  <m:oMath xmlns:m="http://schemas.openxmlformats.org/officeDocument/2006/math">
                    <m:r>
                      <a:rPr lang="en-HK" i="1" kern="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kern="0" dirty="0"/>
                  <a:t> as the pivot edge for pivot vertex </a:t>
                </a:r>
                <a14:m>
                  <m:oMath xmlns:m="http://schemas.openxmlformats.org/officeDocument/2006/math">
                    <m:r>
                      <a:rPr lang="en-HK" i="1" kern="0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HK" kern="0" dirty="0"/>
                  <a:t>, and edge </a:t>
                </a:r>
                <a14:m>
                  <m:oMath xmlns:m="http://schemas.openxmlformats.org/officeDocument/2006/math">
                    <m:r>
                      <a:rPr lang="en-HK" i="1" kern="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kern="0" dirty="0"/>
                  <a:t> as pivot edge for pivot vertex </a:t>
                </a:r>
                <a14:m>
                  <m:oMath xmlns:m="http://schemas.openxmlformats.org/officeDocument/2006/math">
                    <m:r>
                      <a:rPr lang="en-HK" i="1" kern="0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kern="0" dirty="0"/>
                  <a:t>.</a:t>
                </a:r>
                <a:endParaRPr lang="en-HK" kern="0" dirty="0">
                  <a:latin typeface="CMMI10"/>
                </a:endParaRPr>
              </a:p>
              <a:p>
                <a:pPr marL="608965" indent="-456565"/>
                <a:endParaRPr lang="en-HK" kern="0" dirty="0"/>
              </a:p>
              <a:p>
                <a:pPr marL="608965" indent="-456565"/>
                <a:r>
                  <a:rPr lang="en-HK" kern="0" dirty="0"/>
                  <a:t>Case 2 does not ensure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i="1" kern="0" dirty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)≥</m:t>
                    </m:r>
                    <m:func>
                      <m:funcPr>
                        <m:ctrlPr>
                          <a:rPr lang="en-HK" i="1" kern="0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i="0" kern="0" dirty="0" err="1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HK" i="1" kern="0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 kern="0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</m:oMath>
                </a14:m>
                <a:r>
                  <a:rPr lang="en-HK" kern="0" dirty="0"/>
                  <a:t> for every pivot edge </a:t>
                </a:r>
                <a14:m>
                  <m:oMath xmlns:m="http://schemas.openxmlformats.org/officeDocument/2006/math">
                    <m:r>
                      <a:rPr lang="en-HK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kern="0" dirty="0"/>
                  <a:t> given pivot vertex </a:t>
                </a:r>
                <a14:m>
                  <m:oMath xmlns:m="http://schemas.openxmlformats.org/officeDocument/2006/math">
                    <m:r>
                      <a:rPr lang="en-HK" i="1" kern="0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HK" kern="0" dirty="0"/>
                  <a:t>.</a:t>
                </a:r>
              </a:p>
              <a:p>
                <a:pPr marL="1218550" lvl="1" indent="-456565"/>
                <a:r>
                  <a:rPr lang="en-HK" sz="2000" kern="0" dirty="0"/>
                  <a:t>By definition, vertex </a:t>
                </a:r>
                <a14:m>
                  <m:oMath xmlns:m="http://schemas.openxmlformats.org/officeDocument/2006/math">
                    <m:r>
                      <a:rPr lang="en-HK" sz="2000" i="1" kern="0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HK" sz="2000" kern="0" dirty="0"/>
                  <a:t> is always the pivot vertex.</a:t>
                </a:r>
              </a:p>
              <a:p>
                <a:pPr marL="1218550" lvl="1" indent="-456565"/>
                <a:r>
                  <a:rPr lang="en-HK" sz="2000" kern="0" dirty="0"/>
                  <a:t>We may use the edge </a:t>
                </a:r>
                <a14:m>
                  <m:oMath xmlns:m="http://schemas.openxmlformats.org/officeDocument/2006/math">
                    <m:r>
                      <a:rPr lang="en-HK" sz="2000" i="1" kern="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sz="20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HK" sz="2000" i="1" kern="0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sz="2000" kern="0" dirty="0"/>
                  <a:t> as a pivot edge when </a:t>
                </a:r>
                <a14:m>
                  <m:oMath xmlns:m="http://schemas.openxmlformats.org/officeDocument/2006/math">
                    <m:r>
                      <a:rPr lang="en-HK" sz="2000" i="1" kern="0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HK" sz="2000" kern="0" dirty="0"/>
                  <a:t> is pivot vertex ( where u is by our orientation the lesser degree vertex )</a:t>
                </a:r>
              </a:p>
              <a:p>
                <a:pPr marL="1218550" lvl="1" indent="-456565"/>
                <a:r>
                  <a:rPr lang="en-HK" sz="2000" dirty="0"/>
                  <a:t>If so, the hash will be initialized to </a:t>
                </a:r>
                <a14:m>
                  <m:oMath xmlns:m="http://schemas.openxmlformats.org/officeDocument/2006/math">
                    <m:r>
                      <a:rPr lang="en-HK" sz="2000" i="1" kern="0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HK" sz="2000" dirty="0"/>
                  <a:t>, which needs more lookups for intersection</a:t>
                </a:r>
              </a:p>
              <a:p>
                <a:pPr marL="761985" lvl="1" indent="0">
                  <a:buNone/>
                </a:pPr>
                <a:endParaRPr lang="en-HK" kern="0" dirty="0"/>
              </a:p>
              <a:p>
                <a:pPr marL="608965" indent="-456565"/>
                <a:endParaRPr lang="en-HK" kern="0" dirty="0">
                  <a:latin typeface="CMMI10"/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D2613CFF-11CC-4535-B701-4969164FB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671" y="1218394"/>
                <a:ext cx="6547746" cy="5076389"/>
              </a:xfrm>
              <a:prstGeom prst="rect">
                <a:avLst/>
              </a:prstGeom>
              <a:blipFill>
                <a:blip r:embed="rId5"/>
                <a:stretch>
                  <a:fillRect r="-3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762000" y="3032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DTPL: Cannot Use Hashing (1)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367F8-D2EB-4081-8FBB-368917EFA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133" y="3114960"/>
            <a:ext cx="5117667" cy="2827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2E2A83-FC9B-4B7E-B17A-0BA208EA80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930" r="33732"/>
          <a:stretch/>
        </p:blipFill>
        <p:spPr>
          <a:xfrm>
            <a:off x="8176923" y="915206"/>
            <a:ext cx="2194561" cy="2048161"/>
          </a:xfrm>
          <a:prstGeom prst="rect">
            <a:avLst/>
          </a:prstGeom>
        </p:spPr>
      </p:pic>
      <p:pic>
        <p:nvPicPr>
          <p:cNvPr id="24" name="Graphic 23" descr="Warning outline">
            <a:extLst>
              <a:ext uri="{FF2B5EF4-FFF2-40B4-BE49-F238E27FC236}">
                <a16:creationId xmlns:a16="http://schemas.microsoft.com/office/drawing/2014/main" id="{C700B0A1-2130-432E-99F2-723AA1BCA1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6923" y="937189"/>
            <a:ext cx="611212" cy="6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4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D2613CFF-11CC-4535-B701-4969164FB9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4688" y="1324411"/>
                <a:ext cx="5871886" cy="5076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608965" indent="-456565"/>
                <a:r>
                  <a:rPr lang="en-HK" kern="0" dirty="0"/>
                  <a:t>Case 1 </a:t>
                </a:r>
                <a:r>
                  <a:rPr lang="en-HK" b="1" kern="0" dirty="0"/>
                  <a:t>ensures</a:t>
                </a:r>
                <a:r>
                  <a:rPr lang="en-HK" kern="0" dirty="0"/>
                  <a:t>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i="1" kern="0" dirty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HK" i="1" kern="0" dirty="0" err="1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kern="0" dirty="0"/>
                  <a:t> is always true for pivot vertex u, and pivot edge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HK" b="1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HK" b="1" i="1" kern="0" dirty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kumimoji="0" lang="en-HK" b="1" i="1" kern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HK" b="1" i="1" kern="0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HK" kern="0" dirty="0"/>
                  <a:t>.</a:t>
                </a:r>
              </a:p>
              <a:p>
                <a:pPr marL="608965" indent="-456565"/>
                <a:endParaRPr lang="en-HK" kern="0" dirty="0">
                  <a:latin typeface="CMMI10"/>
                </a:endParaRPr>
              </a:p>
              <a:p>
                <a:pPr marL="608965" indent="-456565"/>
                <a:r>
                  <a:rPr lang="en-HK" kern="0" dirty="0"/>
                  <a:t>The specific instances covered by Case 1, all have the pivot edge assigned to the pivot vertex with the larger degree (as indicated by the orientation)</a:t>
                </a:r>
              </a:p>
              <a:p>
                <a:pPr marL="608965" indent="-456565"/>
                <a:endParaRPr lang="en-HK" kern="0" dirty="0"/>
              </a:p>
              <a:p>
                <a:pPr marL="608965" indent="-456565"/>
                <a:r>
                  <a:rPr lang="en-HK" kern="0" dirty="0"/>
                  <a:t>Lookup cost will be minimum</a:t>
                </a:r>
              </a:p>
              <a:p>
                <a:pPr marL="1218550" lvl="1" indent="-456565"/>
                <a:r>
                  <a:rPr lang="en-HK" kern="0" dirty="0"/>
                  <a:t>Case 1 definition does not need to be changed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D2613CFF-11CC-4535-B701-4969164FB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324411"/>
                <a:ext cx="5871886" cy="5076389"/>
              </a:xfrm>
              <a:prstGeom prst="rect">
                <a:avLst/>
              </a:prstGeom>
              <a:blipFill>
                <a:blip r:embed="rId5"/>
                <a:stretch>
                  <a:fillRect r="-19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762000" y="3032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DTPL: Cannot Use Hashing (2)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60779-8C6F-408F-B859-65EAC71C8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187" y="1987351"/>
            <a:ext cx="5069151" cy="2994661"/>
          </a:xfrm>
          <a:prstGeom prst="rect">
            <a:avLst/>
          </a:prstGeom>
        </p:spPr>
      </p:pic>
      <p:pic>
        <p:nvPicPr>
          <p:cNvPr id="3" name="Graphic 2" descr="Checkmark outline">
            <a:extLst>
              <a:ext uri="{FF2B5EF4-FFF2-40B4-BE49-F238E27FC236}">
                <a16:creationId xmlns:a16="http://schemas.microsoft.com/office/drawing/2014/main" id="{8A54610C-4A9A-44B4-ACF3-AEF39D6B00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3187" y="1223751"/>
            <a:ext cx="534062" cy="7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3200"/>
            <a:ext cx="4267200" cy="763600"/>
          </a:xfrm>
        </p:spPr>
        <p:txBody>
          <a:bodyPr/>
          <a:lstStyle/>
          <a:p>
            <a:r>
              <a:rPr lang="en-HK" dirty="0"/>
              <a:t>The 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106786"/>
            <a:ext cx="9719000" cy="4555200"/>
          </a:xfrm>
        </p:spPr>
        <p:txBody>
          <a:bodyPr/>
          <a:lstStyle/>
          <a:p>
            <a:pPr marL="152396" indent="0">
              <a:buNone/>
            </a:pPr>
            <a:endParaRPr lang="en-HK" b="1" dirty="0"/>
          </a:p>
          <a:p>
            <a:r>
              <a:rPr lang="en-HK" dirty="0"/>
              <a:t>There are many big social networks in which network communities exist as dense subgraphs.</a:t>
            </a:r>
          </a:p>
          <a:p>
            <a:pPr lvl="1"/>
            <a:r>
              <a:rPr lang="en-HK" sz="2000" dirty="0"/>
              <a:t>Find community for user-given query node(s). </a:t>
            </a:r>
          </a:p>
          <a:p>
            <a:pPr lvl="1"/>
            <a:r>
              <a:rPr lang="en-HK" sz="2000" dirty="0"/>
              <a:t>Enumerate or list all structures which are a user-given condition.</a:t>
            </a:r>
            <a:br>
              <a:rPr lang="en-HK" sz="2000" dirty="0"/>
            </a:br>
            <a:r>
              <a:rPr lang="en-HK" sz="2000" dirty="0"/>
              <a:t>(e.g., k-core, k-truss, subgraph)</a:t>
            </a:r>
            <a:br>
              <a:rPr lang="en-HK" sz="2000" dirty="0"/>
            </a:br>
            <a:r>
              <a:rPr lang="en-HK" sz="2000" dirty="0"/>
              <a:t> </a:t>
            </a:r>
          </a:p>
          <a:p>
            <a:r>
              <a:rPr lang="en-HK" dirty="0"/>
              <a:t>A </a:t>
            </a:r>
            <a:r>
              <a:rPr lang="en-HK" b="1" dirty="0">
                <a:solidFill>
                  <a:srgbClr val="C00000"/>
                </a:solidFill>
              </a:rPr>
              <a:t>triangle</a:t>
            </a:r>
            <a:r>
              <a:rPr lang="en-HK" dirty="0"/>
              <a:t> is a smallest dense subgraph with three vertices. </a:t>
            </a:r>
          </a:p>
          <a:p>
            <a:endParaRPr lang="en-HK" dirty="0"/>
          </a:p>
          <a:p>
            <a:r>
              <a:rPr lang="en-HK" dirty="0"/>
              <a:t>Subgraphs with more triangles are considered dense. This motives us to study fast triangle listing which is to list all triangles in a big graph.</a:t>
            </a:r>
          </a:p>
        </p:txBody>
      </p:sp>
    </p:spTree>
    <p:extLst>
      <p:ext uri="{BB962C8B-B14F-4D97-AF65-F5344CB8AC3E}">
        <p14:creationId xmlns:p14="http://schemas.microsoft.com/office/powerpoint/2010/main" val="310848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D2613CFF-11CC-4535-B701-4969164FB9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4687" y="1324411"/>
                <a:ext cx="6070669" cy="5076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608965" indent="-456565"/>
                <a:r>
                  <a:rPr lang="en-HK" kern="0" dirty="0"/>
                  <a:t>Case 3 also </a:t>
                </a:r>
                <a:r>
                  <a:rPr lang="en-HK" b="1" kern="0" dirty="0"/>
                  <a:t>ensures</a:t>
                </a:r>
                <a:r>
                  <a:rPr lang="en-HK" kern="0" dirty="0"/>
                  <a:t>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i="1" kern="0" dirty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HK" i="1" kern="0" dirty="0" err="1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HK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kern="0" dirty="0"/>
                  <a:t> is always true for pivot vertex u, and pivot edge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HK" b="1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HK" b="1" i="1" kern="0" dirty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kumimoji="0" lang="en-HK" b="1" i="1" kern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HK" b="1" i="1" kern="0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HK" kern="0" dirty="0"/>
                  <a:t>.</a:t>
                </a:r>
              </a:p>
              <a:p>
                <a:pPr marL="608965" indent="-456565"/>
                <a:endParaRPr lang="en-HK" kern="0" dirty="0">
                  <a:latin typeface="CMMI10"/>
                </a:endParaRPr>
              </a:p>
              <a:p>
                <a:pPr marL="608965" indent="-456565"/>
                <a:r>
                  <a:rPr lang="en-HK" kern="0" dirty="0"/>
                  <a:t>The specific instances covered by Case 3 all have pivot edges assigned together the pivot vertex is the larger degree (as indicated by the orientation). </a:t>
                </a:r>
              </a:p>
              <a:p>
                <a:pPr marL="608965" indent="-456565"/>
                <a:endParaRPr lang="en-HK" kern="0" dirty="0"/>
              </a:p>
              <a:p>
                <a:pPr marL="608965" indent="-456565"/>
                <a:r>
                  <a:rPr lang="en-HK" kern="0" dirty="0"/>
                  <a:t>Lookup cost will be minimum</a:t>
                </a:r>
              </a:p>
              <a:p>
                <a:pPr marL="1218550" lvl="1" indent="-456565"/>
                <a:r>
                  <a:rPr lang="en-HK" kern="0" dirty="0"/>
                  <a:t>Case 3 definition does not need to be changed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D2613CFF-11CC-4535-B701-4969164FB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7" y="1324411"/>
                <a:ext cx="6070669" cy="5076389"/>
              </a:xfrm>
              <a:prstGeom prst="rect">
                <a:avLst/>
              </a:prstGeom>
              <a:blipFill>
                <a:blip r:embed="rId5"/>
                <a:stretch>
                  <a:fillRect r="-11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762000" y="3032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DTPL: Cannot Use Hashing (3)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03D2D-29CE-4C16-9532-40D77DEBE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833" y="1974672"/>
            <a:ext cx="4602480" cy="2231568"/>
          </a:xfrm>
          <a:prstGeom prst="rect">
            <a:avLst/>
          </a:prstGeom>
        </p:spPr>
      </p:pic>
      <p:pic>
        <p:nvPicPr>
          <p:cNvPr id="9" name="Graphic 8" descr="Checkmark outline">
            <a:extLst>
              <a:ext uri="{FF2B5EF4-FFF2-40B4-BE49-F238E27FC236}">
                <a16:creationId xmlns:a16="http://schemas.microsoft.com/office/drawing/2014/main" id="{24B8ACDD-35CC-46AB-912E-9676642B35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3187" y="1223751"/>
            <a:ext cx="534062" cy="7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1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179AB6B3-D599-4B13-8E77-4C51664099E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4687" y="1324411"/>
                <a:ext cx="5779121" cy="5076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608965" indent="-456565"/>
                <a:r>
                  <a:rPr lang="en-HK" kern="0" dirty="0"/>
                  <a:t>We re-design the process strategy for DPTL, by further considering Case 2 in two scenarios</a:t>
                </a:r>
              </a:p>
              <a:p>
                <a:pPr marL="1218550" lvl="1" indent="-456565"/>
                <a:r>
                  <a:rPr lang="en-HK" sz="2000" kern="0" dirty="0"/>
                  <a:t>Case 2.1: choose vertex </a:t>
                </a:r>
                <a14:m>
                  <m:oMath xmlns:m="http://schemas.openxmlformats.org/officeDocument/2006/math">
                    <m:r>
                      <a:rPr lang="en-HK" sz="2000" i="1" kern="0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HK" sz="2000" kern="0" dirty="0"/>
                  <a:t> as the pivot vertex and </a:t>
                </a:r>
                <a14:m>
                  <m:oMath xmlns:m="http://schemas.openxmlformats.org/officeDocument/2006/math">
                    <m:r>
                      <a:rPr lang="en-HK" sz="2000" i="1" kern="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sz="20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HK" sz="2000" i="1" kern="0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sz="2000" kern="0" dirty="0"/>
                  <a:t> as the pivot edge </a:t>
                </a:r>
              </a:p>
              <a:p>
                <a:pPr marL="1218550" lvl="1" indent="-456565"/>
                <a:r>
                  <a:rPr lang="en-HK" sz="2000" kern="0" dirty="0"/>
                  <a:t>Case 2.2: chose vertex </a:t>
                </a:r>
                <a14:m>
                  <m:oMath xmlns:m="http://schemas.openxmlformats.org/officeDocument/2006/math">
                    <m:r>
                      <a:rPr lang="en-HK" sz="2000" i="1" kern="0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sz="2000" kern="0" dirty="0"/>
                  <a:t> as the pivot vertex </a:t>
                </a:r>
                <a:br>
                  <a:rPr lang="en-HK" sz="2000" kern="0" dirty="0"/>
                </a:br>
                <a:endParaRPr lang="en-HK" sz="2000" kern="0" dirty="0"/>
              </a:p>
              <a:p>
                <a:r>
                  <a:rPr lang="en-US" sz="2200" dirty="0"/>
                  <a:t>In DPTL+, hash table construct and initialize for each pivot vertex once and only once.</a:t>
                </a:r>
                <a:endParaRPr lang="en-HK" sz="2200" kern="0" dirty="0"/>
              </a:p>
              <a:p>
                <a:pPr marL="608965" indent="-456565"/>
                <a:endParaRPr lang="en-HK" sz="2200" kern="0" dirty="0"/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179AB6B3-D599-4B13-8E77-4C5166409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7" y="1324411"/>
                <a:ext cx="5779121" cy="5076389"/>
              </a:xfrm>
              <a:prstGeom prst="rect">
                <a:avLst/>
              </a:prstGeom>
              <a:blipFill>
                <a:blip r:embed="rId5"/>
                <a:stretch>
                  <a:fillRect r="-13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3200"/>
            <a:ext cx="9719000" cy="763600"/>
          </a:xfrm>
        </p:spPr>
        <p:txBody>
          <a:bodyPr/>
          <a:lstStyle/>
          <a:p>
            <a:r>
              <a:rPr lang="en-HK" dirty="0"/>
              <a:t>DPTL+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C6069F-6008-4AE7-9A53-4220AE8A33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914" r="45231"/>
          <a:stretch/>
        </p:blipFill>
        <p:spPr>
          <a:xfrm>
            <a:off x="9194233" y="3845129"/>
            <a:ext cx="2573533" cy="1958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B9083-568A-4830-98B6-0992F85822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930" r="33732"/>
          <a:stretch/>
        </p:blipFill>
        <p:spPr>
          <a:xfrm>
            <a:off x="8078854" y="1066800"/>
            <a:ext cx="2194561" cy="2048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BCFE13-AA96-407D-BD86-6EF586AA5C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296" b="50386"/>
          <a:stretch/>
        </p:blipFill>
        <p:spPr>
          <a:xfrm>
            <a:off x="6999671" y="3955540"/>
            <a:ext cx="2194562" cy="1865246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58C311E-54F9-4DE8-B30F-C1707437422F}"/>
              </a:ext>
            </a:extLst>
          </p:cNvPr>
          <p:cNvSpPr/>
          <p:nvPr/>
        </p:nvSpPr>
        <p:spPr bwMode="auto">
          <a:xfrm>
            <a:off x="8821668" y="3310420"/>
            <a:ext cx="708934" cy="868680"/>
          </a:xfrm>
          <a:prstGeom prst="downArrow">
            <a:avLst/>
          </a:prstGeom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3200"/>
            <a:ext cx="4267200" cy="763600"/>
          </a:xfrm>
        </p:spPr>
        <p:txBody>
          <a:bodyPr/>
          <a:lstStyle/>
          <a:p>
            <a:r>
              <a:rPr lang="en-HK" dirty="0"/>
              <a:t>The Experiments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151400"/>
            <a:ext cx="4058356" cy="4555200"/>
          </a:xfrm>
        </p:spPr>
        <p:txBody>
          <a:bodyPr/>
          <a:lstStyle/>
          <a:p>
            <a:pPr marL="608965" indent="-457200">
              <a:lnSpc>
                <a:spcPct val="150000"/>
              </a:lnSpc>
            </a:pPr>
            <a:r>
              <a:rPr lang="en-HK" dirty="0"/>
              <a:t>28 real-world graphs</a:t>
            </a:r>
            <a:endParaRPr lang="en-US" dirty="0">
              <a:cs typeface="Arial"/>
            </a:endParaRPr>
          </a:p>
          <a:p>
            <a:pPr marL="608965" indent="-457200">
              <a:lnSpc>
                <a:spcPct val="150000"/>
              </a:lnSpc>
            </a:pPr>
            <a:r>
              <a:rPr lang="en-HK" dirty="0"/>
              <a:t>Baseline as </a:t>
            </a:r>
            <a:r>
              <a:rPr lang="en-HK" dirty="0">
                <a:ea typeface="+mn-lt"/>
                <a:cs typeface="+mn-lt"/>
              </a:rPr>
              <a:t>comparator</a:t>
            </a:r>
            <a:r>
              <a:rPr lang="en-HK" dirty="0"/>
              <a:t>: </a:t>
            </a:r>
            <a:r>
              <a:rPr lang="en-HK" b="1" dirty="0"/>
              <a:t>Naive </a:t>
            </a:r>
            <a:r>
              <a:rPr lang="en-HK" dirty="0"/>
              <a:t>and </a:t>
            </a:r>
            <a:r>
              <a:rPr lang="en-HK" b="1" dirty="0"/>
              <a:t>AOT*</a:t>
            </a:r>
            <a:endParaRPr lang="en-HK" b="1" dirty="0">
              <a:cs typeface="Arial"/>
            </a:endParaRPr>
          </a:p>
          <a:p>
            <a:pPr marL="608965" indent="-457200">
              <a:lnSpc>
                <a:spcPct val="150000"/>
              </a:lnSpc>
            </a:pPr>
            <a:r>
              <a:rPr lang="en-HK" dirty="0">
                <a:cs typeface="Arial"/>
              </a:rPr>
              <a:t>Our Algorithms: </a:t>
            </a:r>
            <a:r>
              <a:rPr lang="en-HK" b="1" dirty="0">
                <a:cs typeface="Arial"/>
              </a:rPr>
              <a:t>DPTL </a:t>
            </a:r>
            <a:r>
              <a:rPr lang="en-HK" dirty="0">
                <a:cs typeface="Arial"/>
              </a:rPr>
              <a:t>and </a:t>
            </a:r>
            <a:r>
              <a:rPr lang="en-HK" b="1" dirty="0">
                <a:cs typeface="Arial"/>
              </a:rPr>
              <a:t>DPTL+</a:t>
            </a:r>
          </a:p>
          <a:p>
            <a:pPr marL="608965" indent="-457200">
              <a:lnSpc>
                <a:spcPct val="150000"/>
              </a:lnSpc>
            </a:pPr>
            <a:r>
              <a:rPr lang="en-HK" dirty="0"/>
              <a:t>Default batch size (4%) and number of threads (8). </a:t>
            </a:r>
            <a:endParaRPr lang="en-HK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889" y="385045"/>
            <a:ext cx="6457244" cy="56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97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3200"/>
            <a:ext cx="4267200" cy="763600"/>
          </a:xfrm>
        </p:spPr>
        <p:txBody>
          <a:bodyPr/>
          <a:lstStyle/>
          <a:p>
            <a:r>
              <a:rPr lang="en-HK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587847"/>
            <a:ext cx="3824284" cy="4972143"/>
          </a:xfrm>
        </p:spPr>
        <p:txBody>
          <a:bodyPr/>
          <a:lstStyle/>
          <a:p>
            <a:pPr marL="155575" indent="0">
              <a:buNone/>
            </a:pPr>
            <a:r>
              <a:rPr lang="en-HK" b="1" dirty="0">
                <a:ea typeface="+mn-lt"/>
                <a:cs typeface="+mn-lt"/>
              </a:rPr>
              <a:t>DPTL+</a:t>
            </a:r>
            <a:r>
              <a:rPr lang="en-HK" dirty="0">
                <a:ea typeface="+mn-lt"/>
                <a:cs typeface="+mn-lt"/>
              </a:rPr>
              <a:t> algorithm performs consistently better than the three methods tested. </a:t>
            </a:r>
          </a:p>
          <a:p>
            <a:pPr marL="155575" indent="0">
              <a:buNone/>
            </a:pPr>
            <a:endParaRPr lang="en-HK" dirty="0">
              <a:ea typeface="+mn-lt"/>
              <a:cs typeface="+mn-lt"/>
            </a:endParaRPr>
          </a:p>
          <a:p>
            <a:pPr marL="155575" indent="0">
              <a:buNone/>
            </a:pPr>
            <a:r>
              <a:rPr lang="en-HK" dirty="0">
                <a:ea typeface="+mn-lt"/>
                <a:cs typeface="+mn-lt"/>
              </a:rPr>
              <a:t>Compared with base design </a:t>
            </a:r>
            <a:r>
              <a:rPr lang="en-HK" b="1" dirty="0">
                <a:ea typeface="+mn-lt"/>
                <a:cs typeface="+mn-lt"/>
              </a:rPr>
              <a:t>DPTL</a:t>
            </a:r>
            <a:r>
              <a:rPr lang="en-HK" dirty="0">
                <a:ea typeface="+mn-lt"/>
                <a:cs typeface="+mn-lt"/>
              </a:rPr>
              <a:t>, addition of the hash-based technique does show an improvement.</a:t>
            </a:r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9A3D-0349-4744-B0A1-9F6DD3FD1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941" y="1203960"/>
            <a:ext cx="7032646" cy="39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95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3200"/>
            <a:ext cx="6966856" cy="763600"/>
          </a:xfrm>
        </p:spPr>
        <p:txBody>
          <a:bodyPr/>
          <a:lstStyle/>
          <a:p>
            <a:r>
              <a:rPr lang="en-HK" dirty="0"/>
              <a:t>Results – </a:t>
            </a:r>
            <a:r>
              <a:rPr lang="en-HK" dirty="0">
                <a:solidFill>
                  <a:srgbClr val="006633"/>
                </a:solidFill>
                <a:latin typeface="Garamond"/>
              </a:rPr>
              <a:t>Batch Size</a:t>
            </a:r>
            <a:endParaRPr lang="en-H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A0887-91AA-4167-8CBB-A4ED470AC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118"/>
          <a:stretch/>
        </p:blipFill>
        <p:spPr>
          <a:xfrm>
            <a:off x="5857461" y="410817"/>
            <a:ext cx="6069495" cy="569843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1D4DD4B-2F83-4D2D-BD27-E3B12641C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151400"/>
            <a:ext cx="5247642" cy="4555200"/>
          </a:xfrm>
        </p:spPr>
        <p:txBody>
          <a:bodyPr/>
          <a:lstStyle/>
          <a:p>
            <a:pPr marL="151765" indent="0">
              <a:buNone/>
            </a:pPr>
            <a:r>
              <a:rPr lang="en-HK" dirty="0">
                <a:ea typeface="+mn-lt"/>
                <a:cs typeface="+mn-lt"/>
              </a:rPr>
              <a:t>Given a fixed 8-threaded execution, we measure the performance given batch sizes set between 0.01% to 8% of the graph being processed. </a:t>
            </a:r>
            <a:br>
              <a:rPr lang="en-HK" dirty="0">
                <a:ea typeface="+mn-lt"/>
                <a:cs typeface="+mn-lt"/>
              </a:rPr>
            </a:br>
            <a:endParaRPr lang="en-HK" dirty="0">
              <a:ea typeface="+mn-lt"/>
              <a:cs typeface="+mn-lt"/>
            </a:endParaRPr>
          </a:p>
          <a:p>
            <a:pPr marL="151765" indent="0">
              <a:buNone/>
            </a:pPr>
            <a:r>
              <a:rPr lang="en-HK" b="1" dirty="0">
                <a:ea typeface="+mn-lt"/>
                <a:cs typeface="+mn-lt"/>
              </a:rPr>
              <a:t>DPTL+ </a:t>
            </a:r>
            <a:r>
              <a:rPr lang="en-HK" dirty="0">
                <a:ea typeface="+mn-lt"/>
                <a:cs typeface="+mn-lt"/>
              </a:rPr>
              <a:t>consistently outperforms other competitors under all settings. </a:t>
            </a:r>
            <a:endParaRPr lang="en-HK" dirty="0"/>
          </a:p>
          <a:p>
            <a:pPr marL="151765" indent="0">
              <a:buNone/>
            </a:pPr>
            <a:endParaRPr lang="en-HK" dirty="0">
              <a:ea typeface="+mn-lt"/>
              <a:cs typeface="+mn-lt"/>
            </a:endParaRPr>
          </a:p>
          <a:p>
            <a:pPr marL="151765" indent="0">
              <a:buNone/>
            </a:pPr>
            <a:r>
              <a:rPr lang="en-HK" u="sng" dirty="0">
                <a:ea typeface="+mn-lt"/>
                <a:cs typeface="+mn-lt"/>
              </a:rPr>
              <a:t>Note</a:t>
            </a:r>
            <a:r>
              <a:rPr lang="en-HK" dirty="0">
                <a:ea typeface="+mn-lt"/>
                <a:cs typeface="+mn-lt"/>
              </a:rPr>
              <a:t>: Where the update-batch size increases, the increase in edge counts of the influenced graph increases at a significantly lower rate. </a:t>
            </a:r>
            <a:endParaRPr lang="en-HK" dirty="0">
              <a:cs typeface="Arial"/>
            </a:endParaRPr>
          </a:p>
          <a:p>
            <a:pPr marL="151765" indent="0">
              <a:buNone/>
            </a:pPr>
            <a:endParaRPr lang="en-HK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748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3200"/>
            <a:ext cx="9720262" cy="763600"/>
          </a:xfrm>
        </p:spPr>
        <p:txBody>
          <a:bodyPr/>
          <a:lstStyle/>
          <a:p>
            <a:r>
              <a:rPr lang="en-HK" dirty="0"/>
              <a:t>Result – Parallel Capacity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A0887-91AA-4167-8CBB-A4ED470AC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r="235" b="-261"/>
          <a:stretch/>
        </p:blipFill>
        <p:spPr>
          <a:xfrm>
            <a:off x="6601673" y="463826"/>
            <a:ext cx="5338536" cy="556591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2A7E75-F897-40AC-BFAF-F08CB98C0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151400"/>
            <a:ext cx="5218887" cy="4555200"/>
          </a:xfrm>
        </p:spPr>
        <p:txBody>
          <a:bodyPr/>
          <a:lstStyle/>
          <a:p>
            <a:pPr marL="155575" indent="0">
              <a:buNone/>
            </a:pPr>
            <a:r>
              <a:rPr lang="en-HK" dirty="0">
                <a:ea typeface="+mn-lt"/>
                <a:cs typeface="+mn-lt"/>
              </a:rPr>
              <a:t>Threads between 1 to 32 threads. </a:t>
            </a:r>
          </a:p>
          <a:p>
            <a:pPr marL="155575" indent="0">
              <a:buNone/>
            </a:pPr>
            <a:r>
              <a:rPr lang="en-HK" dirty="0">
                <a:ea typeface="+mn-lt"/>
                <a:cs typeface="+mn-lt"/>
              </a:rPr>
              <a:t>(</a:t>
            </a:r>
            <a:r>
              <a:rPr lang="en-HK" b="1" dirty="0">
                <a:ea typeface="+mn-lt"/>
                <a:cs typeface="+mn-lt"/>
              </a:rPr>
              <a:t>Naive </a:t>
            </a:r>
            <a:r>
              <a:rPr lang="en-HK" dirty="0">
                <a:ea typeface="+mn-lt"/>
                <a:cs typeface="+mn-lt"/>
              </a:rPr>
              <a:t>is not plotted because running-time exceeds an hour.)</a:t>
            </a:r>
          </a:p>
          <a:p>
            <a:pPr marL="155575" indent="0">
              <a:buNone/>
            </a:pPr>
            <a:endParaRPr lang="en-HK" dirty="0">
              <a:ea typeface="+mn-lt"/>
              <a:cs typeface="+mn-lt"/>
            </a:endParaRPr>
          </a:p>
          <a:p>
            <a:pPr marL="155575" indent="0">
              <a:buNone/>
            </a:pPr>
            <a:r>
              <a:rPr lang="en-HK" dirty="0">
                <a:ea typeface="+mn-lt"/>
                <a:cs typeface="+mn-lt"/>
              </a:rPr>
              <a:t>The efficiency of </a:t>
            </a:r>
            <a:r>
              <a:rPr lang="en-HK" b="1" dirty="0">
                <a:ea typeface="+mn-lt"/>
                <a:cs typeface="+mn-lt"/>
              </a:rPr>
              <a:t>DPTL+</a:t>
            </a:r>
            <a:r>
              <a:rPr lang="en-HK" dirty="0">
                <a:ea typeface="+mn-lt"/>
                <a:cs typeface="+mn-lt"/>
              </a:rPr>
              <a:t> remains significantly faster in comparison </a:t>
            </a:r>
          </a:p>
          <a:p>
            <a:pPr marL="155575" indent="0">
              <a:buNone/>
            </a:pPr>
            <a:endParaRPr lang="en-HK" dirty="0">
              <a:cs typeface="Arial"/>
            </a:endParaRPr>
          </a:p>
          <a:p>
            <a:pPr marL="155575" indent="0">
              <a:buNone/>
            </a:pPr>
            <a:r>
              <a:rPr lang="en-HK" dirty="0">
                <a:cs typeface="Arial"/>
              </a:rPr>
              <a:t>For</a:t>
            </a:r>
            <a:r>
              <a:rPr lang="en-HK" i="1" dirty="0">
                <a:cs typeface="Arial"/>
              </a:rPr>
              <a:t> </a:t>
            </a:r>
            <a:r>
              <a:rPr lang="en-HK" i="1" dirty="0">
                <a:solidFill>
                  <a:srgbClr val="0070C0"/>
                </a:solidFill>
                <a:cs typeface="Arial"/>
              </a:rPr>
              <a:t>twitter-2010</a:t>
            </a:r>
            <a:r>
              <a:rPr lang="en-HK" dirty="0">
                <a:cs typeface="Arial"/>
              </a:rPr>
              <a:t> and </a:t>
            </a:r>
            <a:r>
              <a:rPr lang="en-HK" i="1" dirty="0">
                <a:solidFill>
                  <a:srgbClr val="0070C0"/>
                </a:solidFill>
                <a:cs typeface="Arial"/>
              </a:rPr>
              <a:t>sk-2005</a:t>
            </a:r>
            <a:r>
              <a:rPr lang="en-HK" dirty="0">
                <a:cs typeface="Arial"/>
              </a:rPr>
              <a:t>, </a:t>
            </a:r>
            <a:r>
              <a:rPr lang="en-HK" b="1" dirty="0">
                <a:cs typeface="Arial"/>
              </a:rPr>
              <a:t>AOT*</a:t>
            </a:r>
            <a:r>
              <a:rPr lang="en-HK" dirty="0">
                <a:cs typeface="Arial"/>
              </a:rPr>
              <a:t> is faster than </a:t>
            </a:r>
            <a:r>
              <a:rPr lang="en-HK" b="1" dirty="0">
                <a:cs typeface="Arial"/>
              </a:rPr>
              <a:t>DPTL</a:t>
            </a:r>
            <a:r>
              <a:rPr lang="en-HK" dirty="0">
                <a:cs typeface="Arial"/>
              </a:rPr>
              <a:t>. </a:t>
            </a:r>
            <a:endParaRPr lang="en-US" dirty="0">
              <a:ea typeface="+mn-lt"/>
              <a:cs typeface="+mn-lt"/>
            </a:endParaRPr>
          </a:p>
          <a:p>
            <a:pPr marL="155575" indent="0">
              <a:buNone/>
            </a:pPr>
            <a:endParaRPr lang="en-HK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566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3200"/>
            <a:ext cx="9719000" cy="763600"/>
          </a:xfrm>
        </p:spPr>
        <p:txBody>
          <a:bodyPr/>
          <a:lstStyle/>
          <a:p>
            <a:r>
              <a:rPr lang="en-HK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151400"/>
            <a:ext cx="9719000" cy="4555200"/>
          </a:xfrm>
        </p:spPr>
        <p:txBody>
          <a:bodyPr/>
          <a:lstStyle/>
          <a:p>
            <a:pPr marL="608965" indent="-457200">
              <a:buAutoNum type="arabicParenBoth"/>
            </a:pPr>
            <a:r>
              <a:rPr lang="en-HK" dirty="0"/>
              <a:t>First systematic work for triangle listing on a batch-dynamic graph setting </a:t>
            </a:r>
            <a:endParaRPr lang="en-US" dirty="0"/>
          </a:p>
          <a:p>
            <a:pPr marL="608965" indent="-457200">
              <a:buAutoNum type="arabicParenBoth"/>
            </a:pPr>
            <a:endParaRPr lang="en-HK" dirty="0">
              <a:cs typeface="Arial"/>
            </a:endParaRPr>
          </a:p>
          <a:p>
            <a:pPr marL="608965" indent="-457200">
              <a:buAutoNum type="arabicParenBoth"/>
            </a:pPr>
            <a:r>
              <a:rPr lang="en-HK" dirty="0"/>
              <a:t>Designed a new parallel triangle listing algorithm for batch-dynamic graphs </a:t>
            </a:r>
            <a:endParaRPr lang="en-HK" dirty="0">
              <a:cs typeface="Arial"/>
            </a:endParaRPr>
          </a:p>
          <a:p>
            <a:pPr marL="608965" indent="-457200">
              <a:buAutoNum type="arabicParenBoth"/>
            </a:pPr>
            <a:endParaRPr lang="en-HK" dirty="0">
              <a:cs typeface="Arial"/>
            </a:endParaRPr>
          </a:p>
          <a:p>
            <a:pPr marL="608965" indent="-457200">
              <a:buAutoNum type="arabicParenBoth"/>
            </a:pPr>
            <a:r>
              <a:rPr lang="en-HK" dirty="0"/>
              <a:t>Improved our initial algorithm to consider the degree distribution of triangle pivot edges, and bound the computation with a good time complexity</a:t>
            </a:r>
            <a:endParaRPr lang="en-HK" dirty="0">
              <a:cs typeface="Arial"/>
            </a:endParaRPr>
          </a:p>
          <a:p>
            <a:pPr marL="151765" indent="0">
              <a:buNone/>
            </a:pPr>
            <a:endParaRPr lang="en-HK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623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3200"/>
            <a:ext cx="9719000" cy="763600"/>
          </a:xfrm>
        </p:spPr>
        <p:txBody>
          <a:bodyPr/>
          <a:lstStyle/>
          <a:p>
            <a:pPr algn="ctr"/>
            <a:r>
              <a:rPr lang="en-HK" dirty="0"/>
              <a:t>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151400"/>
            <a:ext cx="9719000" cy="4555200"/>
          </a:xfrm>
        </p:spPr>
        <p:txBody>
          <a:bodyPr/>
          <a:lstStyle/>
          <a:p>
            <a:pPr marL="151765" indent="0" algn="ctr">
              <a:buNone/>
            </a:pPr>
            <a:r>
              <a:rPr lang="en-HK" dirty="0">
                <a:cs typeface="Arial"/>
              </a:rPr>
              <a:t>This is the end of the presentation.</a:t>
            </a:r>
          </a:p>
          <a:p>
            <a:pPr marL="151765" indent="0" algn="ctr">
              <a:buNone/>
            </a:pPr>
            <a:r>
              <a:rPr lang="en-HK" dirty="0">
                <a:cs typeface="Arial"/>
              </a:rPr>
              <a:t>Thank you.</a:t>
            </a:r>
            <a:br>
              <a:rPr lang="en-HK" dirty="0">
                <a:cs typeface="Arial"/>
              </a:rPr>
            </a:br>
            <a:endParaRPr lang="en-HK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60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3200"/>
            <a:ext cx="7363428" cy="763600"/>
          </a:xfrm>
        </p:spPr>
        <p:txBody>
          <a:bodyPr/>
          <a:lstStyle/>
          <a:p>
            <a:r>
              <a:rPr lang="en-HK" dirty="0"/>
              <a:t>Batch-Update</a:t>
            </a:r>
            <a:r>
              <a:rPr lang="en-HK" dirty="0">
                <a:ea typeface="+mj-lt"/>
                <a:cs typeface="+mj-lt"/>
              </a:rPr>
              <a:t> Graph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2000" y="1106786"/>
                <a:ext cx="5638800" cy="4555200"/>
              </a:xfrm>
            </p:spPr>
            <p:txBody>
              <a:bodyPr/>
              <a:lstStyle/>
              <a:p>
                <a:pPr marL="155575" indent="0">
                  <a:buNone/>
                </a:pPr>
                <a:endParaRPr kumimoji="0" lang="en-HK" kern="0" dirty="0"/>
              </a:p>
              <a:p>
                <a:pPr marL="155575" indent="0">
                  <a:buNone/>
                </a:pPr>
                <a:r>
                  <a:rPr kumimoji="0" lang="en-HK" kern="0" dirty="0"/>
                  <a:t>Consider a graph that </a:t>
                </a:r>
                <a:r>
                  <a:rPr kumimoji="0" lang="en-HK" b="1" kern="0" dirty="0"/>
                  <a:t>evolves</a:t>
                </a:r>
                <a:r>
                  <a:rPr kumimoji="0" lang="en-HK" kern="0" dirty="0"/>
                  <a:t>. </a:t>
                </a:r>
              </a:p>
              <a:p>
                <a:pPr marL="155575" indent="0">
                  <a:buNone/>
                </a:pPr>
                <a:endParaRPr lang="en-HK" dirty="0">
                  <a:cs typeface="Arial"/>
                </a:endParaRPr>
              </a:p>
              <a:p>
                <a:pPr marL="155575" indent="0">
                  <a:buNone/>
                </a:pPr>
                <a:r>
                  <a:rPr lang="en-HK" dirty="0">
                    <a:cs typeface="Arial"/>
                  </a:rPr>
                  <a:t>An interesting problem is to list all new triangles or deleted triangles after a </a:t>
                </a:r>
                <a:r>
                  <a:rPr lang="en-HK" b="1" dirty="0">
                    <a:cs typeface="Arial"/>
                  </a:rPr>
                  <a:t>batch-update</a:t>
                </a:r>
                <a:r>
                  <a:rPr lang="en-HK" dirty="0">
                    <a:cs typeface="Arial"/>
                  </a:rPr>
                  <a:t> of edges is received.</a:t>
                </a:r>
              </a:p>
              <a:p>
                <a:pPr marL="155575" indent="0">
                  <a:buNone/>
                </a:pPr>
                <a:endParaRPr lang="en-HK" dirty="0">
                  <a:cs typeface="Arial"/>
                </a:endParaRPr>
              </a:p>
              <a:p>
                <a:pPr marL="155575" indent="0">
                  <a:buNone/>
                </a:pPr>
                <a:r>
                  <a:rPr lang="en-HK" dirty="0">
                    <a:cs typeface="Arial"/>
                  </a:rPr>
                  <a:t>Three are 2 main types of edges in a graph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𝐺</m:t>
                    </m:r>
                  </m:oMath>
                </a14:m>
                <a:r>
                  <a:rPr lang="en-HK" dirty="0">
                    <a:cs typeface="Arial"/>
                  </a:rPr>
                  <a:t>.</a:t>
                </a:r>
                <a:br>
                  <a:rPr lang="en-HK" dirty="0">
                    <a:cs typeface="Arial"/>
                  </a:rPr>
                </a:br>
                <a:endParaRPr lang="en-US" dirty="0">
                  <a:ea typeface="+mn-lt"/>
                  <a:cs typeface="+mn-lt"/>
                </a:endParaRPr>
              </a:p>
              <a:p>
                <a:pPr marL="608965" indent="-456565"/>
                <a:r>
                  <a:rPr lang="en-HK" dirty="0">
                    <a:solidFill>
                      <a:srgbClr val="0070C0"/>
                    </a:solidFill>
                    <a:ea typeface="+mn-lt"/>
                    <a:cs typeface="+mn-lt"/>
                  </a:rPr>
                  <a:t>original</a:t>
                </a:r>
                <a:r>
                  <a:rPr lang="en-HK" dirty="0">
                    <a:ea typeface="+mn-lt"/>
                    <a:cs typeface="+mn-lt"/>
                  </a:rPr>
                  <a:t> edges (solid)</a:t>
                </a:r>
              </a:p>
              <a:p>
                <a:pPr marL="608965" indent="-456565"/>
                <a:r>
                  <a:rPr lang="en-HK" dirty="0">
                    <a:solidFill>
                      <a:srgbClr val="0070C0"/>
                    </a:solidFill>
                    <a:ea typeface="+mn-lt"/>
                    <a:cs typeface="+mn-lt"/>
                  </a:rPr>
                  <a:t>updated</a:t>
                </a:r>
                <a:r>
                  <a:rPr lang="en-HK" dirty="0">
                    <a:ea typeface="+mn-lt"/>
                    <a:cs typeface="+mn-lt"/>
                  </a:rPr>
                  <a:t> edges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𝐵</m:t>
                    </m:r>
                  </m:oMath>
                </a14:m>
                <a:r>
                  <a:rPr lang="en-HK" dirty="0">
                    <a:ea typeface="+mn-lt"/>
                    <a:cs typeface="+mn-lt"/>
                  </a:rPr>
                  <a:t> (dashed) </a:t>
                </a:r>
              </a:p>
              <a:p>
                <a:pPr marL="1218550" lvl="1" indent="-456565">
                  <a:spcBef>
                    <a:spcPts val="0"/>
                  </a:spcBef>
                </a:pPr>
                <a:r>
                  <a:rPr lang="en-HK" sz="2000" dirty="0">
                    <a:ea typeface="+mn-lt"/>
                    <a:cs typeface="+mn-lt"/>
                  </a:rPr>
                  <a:t>inserted edges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sz="200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pPr>
                      <m:e>
                        <m:r>
                          <a:rPr lang="en-HK" sz="20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𝐵</m:t>
                        </m:r>
                      </m:e>
                      <m:sup>
                        <m:r>
                          <a:rPr lang="en-HK" sz="20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+</m:t>
                        </m:r>
                      </m:sup>
                    </m:sSup>
                  </m:oMath>
                </a14:m>
                <a:endParaRPr lang="en-HK" sz="2000" dirty="0">
                  <a:cs typeface="Arial"/>
                </a:endParaRPr>
              </a:p>
              <a:p>
                <a:pPr marL="1218550" lvl="1" indent="-456565">
                  <a:spcBef>
                    <a:spcPts val="0"/>
                  </a:spcBef>
                </a:pPr>
                <a:r>
                  <a:rPr lang="en-HK" sz="2000" dirty="0">
                    <a:ea typeface="+mn-lt"/>
                    <a:cs typeface="+mn-lt"/>
                  </a:rPr>
                  <a:t>deleted edges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sz="200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pPr>
                      <m:e>
                        <m:r>
                          <a:rPr lang="en-HK" sz="20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𝐵</m:t>
                        </m:r>
                      </m:e>
                      <m:sup>
                        <m:r>
                          <a:rPr lang="en-HK" sz="20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−</m:t>
                        </m:r>
                      </m:sup>
                    </m:sSup>
                  </m:oMath>
                </a14:m>
                <a:endParaRPr lang="en-HK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106786"/>
                <a:ext cx="5638800" cy="455520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>
            <a:extLst>
              <a:ext uri="{FF2B5EF4-FFF2-40B4-BE49-F238E27FC236}">
                <a16:creationId xmlns:a16="http://schemas.microsoft.com/office/drawing/2014/main" id="{7F3D05E7-10E3-4100-AD39-56BDAB0E3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540" y="1066800"/>
            <a:ext cx="4309533" cy="45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6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00" y="328338"/>
            <a:ext cx="11360800" cy="763600"/>
          </a:xfrm>
        </p:spPr>
        <p:txBody>
          <a:bodyPr/>
          <a:lstStyle/>
          <a:p>
            <a:r>
              <a:rPr lang="en-HK" dirty="0"/>
              <a:t>The Problem Statement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10557200" cy="45552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HK" dirty="0">
                    <a:cs typeface="Arial"/>
                  </a:rPr>
                  <a:t>Given an undirected simple graph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𝐺</m:t>
                    </m:r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 = (</m:t>
                    </m:r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𝑉</m:t>
                    </m:r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𝐸</m:t>
                    </m:r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HK" dirty="0">
                    <a:cs typeface="Arial"/>
                  </a:rPr>
                  <a:t>,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1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HK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△</m:t>
                        </m:r>
                      </m:e>
                      <m:sub>
                        <m:r>
                          <a:rPr lang="en-HK" b="1" i="1" smtClean="0">
                            <a:latin typeface="Cambria Math" panose="02040503050406030204" pitchFamily="18" charset="0"/>
                            <a:cs typeface="Arial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HK" b="1" dirty="0">
                    <a:cs typeface="Arial"/>
                  </a:rPr>
                  <a:t> </a:t>
                </a:r>
                <a:r>
                  <a:rPr lang="en-HK" dirty="0">
                    <a:cs typeface="Arial"/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1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HK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△</m:t>
                        </m:r>
                      </m:e>
                      <m:sub>
                        <m:r>
                          <a:rPr lang="en-HK" b="1" i="1">
                            <a:latin typeface="Cambria Math" panose="02040503050406030204" pitchFamily="18" charset="0"/>
                            <a:cs typeface="Arial"/>
                          </a:rPr>
                          <m:t>𝑮</m:t>
                        </m:r>
                        <m:r>
                          <a:rPr lang="en-HK" b="1" i="1" smtClean="0">
                            <a:latin typeface="Cambria Math" panose="02040503050406030204" pitchFamily="18" charset="0"/>
                            <a:cs typeface="Arial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HK" dirty="0">
                    <a:cs typeface="Arial"/>
                  </a:rPr>
                  <a:t> denote the set of all triangles in the original graph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𝐺</m:t>
                    </m:r>
                  </m:oMath>
                </a14:m>
                <a:r>
                  <a:rPr lang="en-HK" dirty="0">
                    <a:cs typeface="Arial"/>
                  </a:rPr>
                  <a:t>, and all the triangles in a graph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𝐺</m:t>
                    </m:r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’</m:t>
                    </m:r>
                  </m:oMath>
                </a14:m>
                <a:r>
                  <a:rPr lang="en-HK" dirty="0">
                    <a:cs typeface="Arial"/>
                  </a:rPr>
                  <a:t> after a batch-update is processed.</a:t>
                </a:r>
                <a:br>
                  <a:rPr lang="en-HK" dirty="0">
                    <a:cs typeface="Arial"/>
                  </a:rPr>
                </a:br>
                <a:endParaRPr lang="en-HK" dirty="0"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HK" dirty="0">
                    <a:cs typeface="Arial"/>
                  </a:rPr>
                  <a:t>We list all triangles from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{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△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  <a:cs typeface="Arial"/>
                              </a:rPr>
                              <m:t>𝐺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  <a:cs typeface="Arial"/>
                          </a:rPr>
                          <m:t> − 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△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  <a:cs typeface="Arial"/>
                          </a:rPr>
                          <m:t>𝐺</m:t>
                        </m:r>
                      </m:sub>
                    </m:sSub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}</m:t>
                    </m:r>
                  </m:oMath>
                </a14:m>
                <a:r>
                  <a:rPr lang="en-HK" dirty="0">
                    <a:cs typeface="Arial"/>
                  </a:rPr>
                  <a:t> (</a:t>
                </a:r>
                <a:r>
                  <a:rPr lang="en-HK" dirty="0">
                    <a:solidFill>
                      <a:srgbClr val="0070C0"/>
                    </a:solidFill>
                    <a:cs typeface="Arial"/>
                  </a:rPr>
                  <a:t>new triangles inserted </a:t>
                </a:r>
                <a:r>
                  <a:rPr lang="en-HK" dirty="0">
                    <a:cs typeface="Arial"/>
                  </a:rPr>
                  <a:t>from update) and those from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{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△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  <a:cs typeface="Arial"/>
                              </a:rPr>
                              <m:t>𝐺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  <a:cs typeface="Arial"/>
                          </a:rPr>
                          <m:t> − 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△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  <a:cs typeface="Arial"/>
                          </a:rPr>
                          <m:t>𝐺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  <a:cs typeface="Arial"/>
                          </a:rPr>
                          <m:t>′</m:t>
                        </m:r>
                      </m:sub>
                    </m:sSub>
                    <m:r>
                      <a:rPr lang="en-HK" i="1" dirty="0" smtClean="0">
                        <a:latin typeface="Cambria Math" panose="02040503050406030204" pitchFamily="18" charset="0"/>
                        <a:cs typeface="Arial"/>
                      </a:rPr>
                      <m:t>}</m:t>
                    </m:r>
                  </m:oMath>
                </a14:m>
                <a:r>
                  <a:rPr lang="en-HK" dirty="0">
                    <a:cs typeface="Arial"/>
                  </a:rPr>
                  <a:t> (</a:t>
                </a:r>
                <a:r>
                  <a:rPr lang="en-HK" dirty="0">
                    <a:solidFill>
                      <a:srgbClr val="0070C0"/>
                    </a:solidFill>
                    <a:cs typeface="Arial"/>
                  </a:rPr>
                  <a:t>triangles deleted </a:t>
                </a:r>
                <a:r>
                  <a:rPr lang="en-HK" dirty="0">
                    <a:cs typeface="Arial"/>
                  </a:rPr>
                  <a:t>from update).</a:t>
                </a:r>
              </a:p>
              <a:p>
                <a:endParaRPr lang="en-HK" dirty="0">
                  <a:cs typeface="Arial"/>
                </a:endParaRPr>
              </a:p>
              <a:p>
                <a:pPr marL="1523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10557200" cy="4555200"/>
              </a:xfrm>
              <a:blipFill>
                <a:blip r:embed="rId5"/>
                <a:stretch>
                  <a:fillRect r="-34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143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11" y="242456"/>
            <a:ext cx="11360800" cy="763600"/>
          </a:xfrm>
        </p:spPr>
        <p:txBody>
          <a:bodyPr/>
          <a:lstStyle/>
          <a:p>
            <a:r>
              <a:rPr lang="en-HK" dirty="0"/>
              <a:t>Influenced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67411" y="1125260"/>
                <a:ext cx="10861980" cy="136614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HK" dirty="0">
                    <a:cs typeface="Arial"/>
                  </a:rPr>
                  <a:t>To list every triangle affected by a batch-update </a:t>
                </a:r>
                <a:r>
                  <a:rPr lang="en-HK" b="1" dirty="0">
                    <a:cs typeface="Arial"/>
                  </a:rPr>
                  <a:t>B</a:t>
                </a:r>
                <a:r>
                  <a:rPr lang="en-HK" dirty="0">
                    <a:cs typeface="Arial"/>
                  </a:rPr>
                  <a:t>, we should also consider the affected neighbourhood of each updated edge.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HK" b="1" i="1" dirty="0">
                    <a:ea typeface="+mn-lt"/>
                    <a:cs typeface="+mn-lt"/>
                  </a:rPr>
                  <a:t>Influenced graph</a:t>
                </a:r>
                <a:r>
                  <a:rPr lang="en-HK" b="1" dirty="0">
                    <a:ea typeface="+mn-lt"/>
                    <a:cs typeface="+mn-lt"/>
                  </a:rPr>
                  <a:t>: </a:t>
                </a:r>
                <a:r>
                  <a:rPr lang="en-HK" dirty="0">
                    <a:ea typeface="+mn-lt"/>
                    <a:cs typeface="+mn-lt"/>
                  </a:rPr>
                  <a:t>An </a:t>
                </a:r>
                <a:r>
                  <a:rPr lang="en-HK" dirty="0">
                    <a:solidFill>
                      <a:srgbClr val="0070C0"/>
                    </a:solidFill>
                    <a:ea typeface="+mn-lt"/>
                    <a:cs typeface="+mn-lt"/>
                  </a:rPr>
                  <a:t>induced subgraph of </a:t>
                </a:r>
                <a14:m>
                  <m:oMath xmlns:m="http://schemas.openxmlformats.org/officeDocument/2006/math">
                    <m:r>
                      <a:rPr lang="en-HK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𝐺</m:t>
                    </m:r>
                  </m:oMath>
                </a14:m>
                <a:r>
                  <a:rPr lang="en-HK" dirty="0">
                    <a:solidFill>
                      <a:srgbClr val="0070C0"/>
                    </a:solidFill>
                    <a:ea typeface="+mn-lt"/>
                    <a:cs typeface="+mn-lt"/>
                  </a:rPr>
                  <a:t> </a:t>
                </a:r>
                <a:r>
                  <a:rPr lang="en-HK" dirty="0">
                    <a:ea typeface="+mn-lt"/>
                    <a:cs typeface="+mn-lt"/>
                  </a:rPr>
                  <a:t>where the set of vertices is the endpoints of edges from a batch-update B and their neighbours in G.</a:t>
                </a:r>
                <a:endParaRPr lang="en-HK" b="1" dirty="0"/>
              </a:p>
              <a:p>
                <a:endParaRPr lang="en-HK" dirty="0">
                  <a:cs typeface="Arial"/>
                </a:endParaRPr>
              </a:p>
              <a:p>
                <a:pPr marL="152396" indent="0">
                  <a:buNone/>
                </a:pPr>
                <a:endParaRPr lang="en-HK" dirty="0">
                  <a:cs typeface="Arial"/>
                </a:endParaRPr>
              </a:p>
              <a:p>
                <a:pPr marL="1523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7411" y="1125260"/>
                <a:ext cx="10861980" cy="1366149"/>
              </a:xfrm>
              <a:blipFill>
                <a:blip r:embed="rId5"/>
                <a:stretch>
                  <a:fillRect b="-4776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818" y="3059602"/>
            <a:ext cx="6786363" cy="30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5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FC8F08-AAD9-4475-AA0A-520F6B9360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24" y="1688140"/>
            <a:ext cx="5809381" cy="3675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A3B43E-34FE-46A2-8FFE-1912EC69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8128"/>
            <a:ext cx="11360800" cy="763600"/>
          </a:xfrm>
        </p:spPr>
        <p:txBody>
          <a:bodyPr/>
          <a:lstStyle/>
          <a:p>
            <a:r>
              <a:rPr lang="en-HK" dirty="0"/>
              <a:t>The Orientation Technique: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66379E87-FA57-4206-A8F2-4786D233985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8200" y="1524000"/>
                <a:ext cx="4078986" cy="2143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kumimoji="0" lang="en-HK" kern="0" dirty="0">
                    <a:solidFill>
                      <a:srgbClr val="0070C0"/>
                    </a:solidFill>
                  </a:rPr>
                  <a:t>Undirected</a:t>
                </a:r>
                <a:r>
                  <a:rPr kumimoji="0" lang="en-HK" kern="0" dirty="0"/>
                  <a:t> Graph </a:t>
                </a:r>
                <a14:m>
                  <m:oMath xmlns:m="http://schemas.openxmlformats.org/officeDocument/2006/math">
                    <m:r>
                      <a:rPr kumimoji="0" lang="en-HK" b="1" i="1" kern="0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kumimoji="0" lang="en-HK" b="1" kern="0" dirty="0"/>
              </a:p>
              <a:p>
                <a:pPr lvl="1"/>
                <a:r>
                  <a:rPr lang="en-HK" sz="2000" dirty="0"/>
                  <a:t>14 vertices </a:t>
                </a:r>
              </a:p>
              <a:p>
                <a:pPr lvl="1"/>
                <a:r>
                  <a:rPr lang="en-HK" sz="2000" dirty="0"/>
                  <a:t>21 edges</a:t>
                </a:r>
              </a:p>
              <a:p>
                <a:pPr marL="152396" indent="0">
                  <a:buNone/>
                </a:pPr>
                <a:endParaRPr kumimoji="0" lang="en-HK" kern="0" dirty="0"/>
              </a:p>
            </p:txBody>
          </p:sp>
        </mc:Choice>
        <mc:Fallback xmlns="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66379E87-FA57-4206-A8F2-4786D2339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524000"/>
                <a:ext cx="4078986" cy="2143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7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077DBF-63C7-4FF0-84FF-26E62F753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05" y="1524000"/>
            <a:ext cx="6149886" cy="4084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A3B43E-34FE-46A2-8FFE-1912EC69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8128"/>
            <a:ext cx="11360800" cy="763600"/>
          </a:xfrm>
        </p:spPr>
        <p:txBody>
          <a:bodyPr/>
          <a:lstStyle/>
          <a:p>
            <a:r>
              <a:rPr lang="en-HK" dirty="0"/>
              <a:t>The Orientation Technique: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1F78B3E-DC8A-4D78-8B1F-1EF19BF6F38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8200" y="1524000"/>
                <a:ext cx="4038600" cy="2143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kumimoji="0" lang="en-HK" kern="0" dirty="0">
                    <a:solidFill>
                      <a:srgbClr val="0070C0"/>
                    </a:solidFill>
                  </a:rPr>
                  <a:t>Oriented</a:t>
                </a:r>
                <a:r>
                  <a:rPr kumimoji="0" lang="en-HK" kern="0" dirty="0"/>
                  <a:t> Graph </a:t>
                </a:r>
                <a14:m>
                  <m:oMath xmlns:m="http://schemas.openxmlformats.org/officeDocument/2006/math">
                    <m:r>
                      <a:rPr kumimoji="0" lang="en-HK" b="1" i="1" kern="0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kumimoji="0" lang="en-HK" b="1" i="1" kern="0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br>
                  <a:rPr kumimoji="0" lang="en-HK" kern="0" dirty="0"/>
                </a:br>
                <a:endParaRPr kumimoji="0" lang="en-HK" kern="0" dirty="0"/>
              </a:p>
              <a:p>
                <a:r>
                  <a:rPr kumimoji="0" lang="en-HK" kern="0" dirty="0"/>
                  <a:t>Based on degree-order</a:t>
                </a:r>
              </a:p>
              <a:p>
                <a:endParaRPr kumimoji="0" lang="en-HK" kern="0" dirty="0"/>
              </a:p>
              <a:p>
                <a:r>
                  <a:rPr kumimoji="0" lang="en-HK" kern="0" dirty="0"/>
                  <a:t>Directed edge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HK" b="1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HK" b="1" i="1" kern="0" dirty="0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kumimoji="0" lang="en-HK" b="1" i="1" kern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HK" b="1" i="1" kern="0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br>
                  <a:rPr kumimoji="0" lang="en-HK" kern="0" dirty="0"/>
                </a:br>
                <a:r>
                  <a:rPr kumimoji="0" lang="en-HK" kern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HK" i="1" kern="0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0" lang="en-HK" i="1" kern="0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kumimoji="0" lang="en-HK" i="1" kern="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0" lang="en-HK" i="1" kern="0" dirty="0">
                        <a:latin typeface="Cambria Math" panose="02040503050406030204" pitchFamily="18" charset="0"/>
                      </a:rPr>
                      <m:t>) &lt; </m:t>
                    </m:r>
                    <m:r>
                      <m:rPr>
                        <m:sty m:val="p"/>
                      </m:rPr>
                      <a:rPr kumimoji="0" lang="en-HK" i="1" kern="0" dirty="0" err="1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0" lang="en-HK" i="1" kern="0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kumimoji="0" lang="en-HK" i="1" kern="0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0" lang="en-HK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HK" kern="0" dirty="0"/>
              </a:p>
              <a:p>
                <a:endParaRPr kumimoji="0" lang="en-HK" kern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1F78B3E-DC8A-4D78-8B1F-1EF19BF6F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524000"/>
                <a:ext cx="4038600" cy="2143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77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56" y="167734"/>
            <a:ext cx="4267200" cy="763600"/>
          </a:xfrm>
        </p:spPr>
        <p:txBody>
          <a:bodyPr/>
          <a:lstStyle/>
          <a:p>
            <a:r>
              <a:rPr lang="en-HK" dirty="0"/>
              <a:t>A Naïve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2000" y="1106786"/>
                <a:ext cx="9719000" cy="45552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HK" dirty="0"/>
                  <a:t>Iterate through </a:t>
                </a:r>
                <a:r>
                  <a:rPr lang="en-HK" dirty="0">
                    <a:ea typeface="+mn-lt"/>
                    <a:cs typeface="+mn-lt"/>
                  </a:rPr>
                  <a:t>each update edge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𝑢</m:t>
                    </m:r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, </m:t>
                    </m:r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𝑣</m:t>
                    </m:r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) </m:t>
                    </m:r>
                  </m:oMath>
                </a14:m>
                <a:r>
                  <a:rPr lang="en-HK" dirty="0">
                    <a:ea typeface="+mn-lt"/>
                    <a:cs typeface="+mn-lt"/>
                  </a:rPr>
                  <a:t>and list all affected triangles found by checking the neighbourhood of the two endpoints. </a:t>
                </a:r>
                <a:endParaRPr lang="en-HK" b="1" dirty="0">
                  <a:ea typeface="+mn-lt"/>
                  <a:cs typeface="+mn-lt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HK" b="1" dirty="0">
                    <a:ea typeface="+mn-lt"/>
                    <a:cs typeface="+mn-lt"/>
                  </a:rPr>
                  <a:t>Advantage</a:t>
                </a:r>
                <a:r>
                  <a:rPr lang="en-HK" dirty="0">
                    <a:ea typeface="+mn-lt"/>
                    <a:cs typeface="+mn-lt"/>
                  </a:rPr>
                  <a:t>: When processed sequentially, each new triangle will output only once because an updated triangle outputs only when the last new edge arrives. 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HK" b="1" dirty="0">
                    <a:cs typeface="Arial"/>
                  </a:rPr>
                  <a:t>Disadvantage</a:t>
                </a:r>
                <a:r>
                  <a:rPr lang="en-HK" dirty="0">
                    <a:cs typeface="Arial"/>
                  </a:rPr>
                  <a:t>: It is difficult to parallel. </a:t>
                </a:r>
                <a:r>
                  <a:rPr lang="en-HK" dirty="0">
                    <a:ea typeface="+mn-lt"/>
                    <a:cs typeface="+mn-lt"/>
                  </a:rPr>
                  <a:t>A parallel implementation will produce duplicate triangle solutions. The overhead of sorting and removing duplicates is a </a:t>
                </a:r>
                <a:r>
                  <a:rPr lang="en-HK" dirty="0">
                    <a:solidFill>
                      <a:srgbClr val="C00000"/>
                    </a:solidFill>
                    <a:ea typeface="+mn-lt"/>
                    <a:cs typeface="+mn-lt"/>
                  </a:rPr>
                  <a:t>significant bottleneck </a:t>
                </a:r>
                <a:r>
                  <a:rPr lang="en-HK" dirty="0">
                    <a:ea typeface="+mn-lt"/>
                    <a:cs typeface="+mn-lt"/>
                  </a:rPr>
                  <a:t>that leads to a poor performance. </a:t>
                </a:r>
                <a:endParaRPr lang="en-HK" dirty="0"/>
              </a:p>
              <a:p>
                <a:pPr>
                  <a:spcBef>
                    <a:spcPts val="1200"/>
                  </a:spcBef>
                </a:pPr>
                <a:endParaRPr lang="en-HK" dirty="0">
                  <a:ea typeface="+mn-lt"/>
                  <a:cs typeface="+mn-lt"/>
                </a:endParaRPr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106786"/>
                <a:ext cx="9719000" cy="4555200"/>
              </a:xfrm>
              <a:blipFill>
                <a:blip r:embed="rId5"/>
                <a:stretch>
                  <a:fillRect r="-100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07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10" y="201600"/>
            <a:ext cx="10809111" cy="763600"/>
          </a:xfrm>
        </p:spPr>
        <p:txBody>
          <a:bodyPr/>
          <a:lstStyle/>
          <a:p>
            <a:r>
              <a:rPr lang="en-HK" dirty="0"/>
              <a:t>The AOT Algorithm</a:t>
            </a:r>
            <a:r>
              <a:rPr lang="en-HK" dirty="0">
                <a:ea typeface="+mj-lt"/>
                <a:cs typeface="+mj-lt"/>
              </a:rPr>
              <a:t> </a:t>
            </a:r>
            <a:endParaRPr lang="en-US" dirty="0">
              <a:ea typeface="+mj-lt"/>
              <a:cs typeface="+mj-lt"/>
            </a:endParaRPr>
          </a:p>
          <a:p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1999" y="1264831"/>
                <a:ext cx="9719000" cy="2866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HK" dirty="0">
                    <a:ea typeface="+mn-lt"/>
                    <a:cs typeface="+mn-lt"/>
                  </a:rPr>
                  <a:t>Use a state-of-the-art main memory triangle listing algorithm AOT (dasfaa2020) against the influenced graph. When done so, we refer to the algorithm as AOT*.</a:t>
                </a:r>
                <a:endParaRPr lang="en-US" b="1" i="1" dirty="0">
                  <a:ea typeface="+mn-lt"/>
                  <a:cs typeface="+mn-lt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HK" b="1" dirty="0">
                    <a:ea typeface="+mn-lt"/>
                    <a:cs typeface="+mn-lt"/>
                  </a:rPr>
                  <a:t>Advantage: </a:t>
                </a:r>
                <a:r>
                  <a:rPr lang="en-HK" dirty="0">
                    <a:ea typeface="+mn-lt"/>
                    <a:cs typeface="+mn-lt"/>
                  </a:rPr>
                  <a:t>parallel implementation is readily available and is efficient.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HK" b="1" dirty="0">
                    <a:ea typeface="+mn-lt"/>
                    <a:cs typeface="+mn-lt"/>
                  </a:rPr>
                  <a:t>Disadvantage:</a:t>
                </a:r>
                <a:r>
                  <a:rPr lang="en-HK" dirty="0">
                    <a:ea typeface="+mn-lt"/>
                    <a:cs typeface="+mn-lt"/>
                  </a:rPr>
                  <a:t> It encounters </a:t>
                </a:r>
                <a:r>
                  <a:rPr lang="en-HK" dirty="0">
                    <a:solidFill>
                      <a:srgbClr val="C00000"/>
                    </a:solidFill>
                    <a:ea typeface="+mn-lt"/>
                    <a:cs typeface="+mn-lt"/>
                  </a:rPr>
                  <a:t>unaffected triangles </a:t>
                </a:r>
                <a:r>
                  <a:rPr lang="en-HK" dirty="0">
                    <a:ea typeface="+mn-lt"/>
                    <a:cs typeface="+mn-lt"/>
                  </a:rPr>
                  <a:t>from the original graph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𝐺</m:t>
                    </m:r>
                  </m:oMath>
                </a14:m>
                <a:r>
                  <a:rPr lang="en-HK" dirty="0">
                    <a:ea typeface="+mn-lt"/>
                    <a:cs typeface="+mn-lt"/>
                  </a:rPr>
                  <a:t> during the computation. It must compute the intersection for all edges in the influenced graph, which includes </a:t>
                </a:r>
                <a:r>
                  <a:rPr lang="en-HK" dirty="0">
                    <a:solidFill>
                      <a:srgbClr val="C00000"/>
                    </a:solidFill>
                    <a:ea typeface="+mn-lt"/>
                    <a:cs typeface="+mn-lt"/>
                  </a:rPr>
                  <a:t>original edges </a:t>
                </a:r>
                <a:r>
                  <a:rPr lang="en-HK" dirty="0">
                    <a:ea typeface="+mn-lt"/>
                    <a:cs typeface="+mn-lt"/>
                  </a:rPr>
                  <a:t>that do not participate in the formation of any new/updated triangle solutions.</a:t>
                </a:r>
                <a:endParaRPr lang="en-HK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9" y="1264831"/>
                <a:ext cx="9719000" cy="2866903"/>
              </a:xfrm>
              <a:prstGeom prst="rect">
                <a:avLst/>
              </a:prstGeom>
              <a:blipFill>
                <a:blip r:embed="rId5"/>
                <a:stretch>
                  <a:fillRect r="-878" b="-341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553475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1785</Words>
  <Application>Microsoft Office PowerPoint</Application>
  <PresentationFormat>Widescreen</PresentationFormat>
  <Paragraphs>154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CMMI10</vt:lpstr>
      <vt:lpstr>CMR10</vt:lpstr>
      <vt:lpstr>Arial</vt:lpstr>
      <vt:lpstr>Calibri</vt:lpstr>
      <vt:lpstr>Cambria Math</vt:lpstr>
      <vt:lpstr>Garamond</vt:lpstr>
      <vt:lpstr>Wingdings</vt:lpstr>
      <vt:lpstr>Edge</vt:lpstr>
      <vt:lpstr>DPTL+: Efficient Parallel Triangle Listing on Batch-Dynamic Graphs</vt:lpstr>
      <vt:lpstr>The Motivation</vt:lpstr>
      <vt:lpstr>Batch-Update Graph</vt:lpstr>
      <vt:lpstr>The Problem Statement</vt:lpstr>
      <vt:lpstr>Influenced Graph</vt:lpstr>
      <vt:lpstr>The Orientation Technique: An Example</vt:lpstr>
      <vt:lpstr>The Orientation Technique: An Example</vt:lpstr>
      <vt:lpstr>A Naïve Solution</vt:lpstr>
      <vt:lpstr>The AOT Algorithm  </vt:lpstr>
      <vt:lpstr>The Key Issues</vt:lpstr>
      <vt:lpstr>Only Compute for the Updated Edges   </vt:lpstr>
      <vt:lpstr>Dynamic Triangles Processing (1) </vt:lpstr>
      <vt:lpstr>Dynamic Triangles Processing (2)</vt:lpstr>
      <vt:lpstr>Dynamic Triangles Processing (3) </vt:lpstr>
      <vt:lpstr>Dynamic Triangles Processing (4) </vt:lpstr>
      <vt:lpstr>DPTL</vt:lpstr>
      <vt:lpstr>Hashed-based Intersections</vt:lpstr>
      <vt:lpstr>DTPL: Cannot Use Hashing (1)</vt:lpstr>
      <vt:lpstr>DTPL: Cannot Use Hashing (2)</vt:lpstr>
      <vt:lpstr>DTPL: Cannot Use Hashing (3)</vt:lpstr>
      <vt:lpstr>DPTL+ </vt:lpstr>
      <vt:lpstr>The Experiments </vt:lpstr>
      <vt:lpstr>Results</vt:lpstr>
      <vt:lpstr>Results – Batch Size</vt:lpstr>
      <vt:lpstr>Result – Parallel Capacity</vt:lpstr>
      <vt:lpstr>Conclusion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AOT: Pushing the Efficiency Boundary  of  Main-memory Triangle Listing</dc:title>
  <dc:creator>Michael Yu</dc:creator>
  <cp:lastModifiedBy>Michael Yu</cp:lastModifiedBy>
  <cp:revision>562</cp:revision>
  <cp:lastPrinted>2021-03-31T07:18:21Z</cp:lastPrinted>
  <dcterms:created xsi:type="dcterms:W3CDTF">2020-08-31T04:44:43Z</dcterms:created>
  <dcterms:modified xsi:type="dcterms:W3CDTF">2021-12-20T10:07:03Z</dcterms:modified>
</cp:coreProperties>
</file>