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6" r:id="rId3"/>
    <p:sldId id="321" r:id="rId4"/>
    <p:sldId id="373" r:id="rId5"/>
    <p:sldId id="336" r:id="rId6"/>
    <p:sldId id="374" r:id="rId7"/>
    <p:sldId id="338" r:id="rId8"/>
    <p:sldId id="324" r:id="rId9"/>
    <p:sldId id="372" r:id="rId10"/>
    <p:sldId id="376" r:id="rId11"/>
    <p:sldId id="378" r:id="rId12"/>
    <p:sldId id="379" r:id="rId13"/>
    <p:sldId id="329" r:id="rId14"/>
    <p:sldId id="284" r:id="rId15"/>
    <p:sldId id="264" r:id="rId16"/>
    <p:sldId id="382" r:id="rId17"/>
    <p:sldId id="381" r:id="rId18"/>
    <p:sldId id="383" r:id="rId19"/>
    <p:sldId id="384" r:id="rId20"/>
    <p:sldId id="385" r:id="rId21"/>
    <p:sldId id="330" r:id="rId22"/>
    <p:sldId id="345" r:id="rId23"/>
    <p:sldId id="346" r:id="rId24"/>
    <p:sldId id="333" r:id="rId25"/>
    <p:sldId id="280" r:id="rId26"/>
  </p:sldIdLst>
  <p:sldSz cx="9144000" cy="5143500" type="screen16x9"/>
  <p:notesSz cx="6799263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DAD"/>
    <a:srgbClr val="5071BA"/>
    <a:srgbClr val="CE2C3B"/>
    <a:srgbClr val="A82D3F"/>
    <a:srgbClr val="CB2437"/>
    <a:srgbClr val="CA2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250042-38A3-439E-988C-A9F05FD79E40}">
  <a:tblStyle styleId="{ED250042-38A3-439E-988C-A9F05FD79E40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523" autoAdjust="0"/>
  </p:normalViewPr>
  <p:slideViewPr>
    <p:cSldViewPr snapToGrid="0">
      <p:cViewPr varScale="1">
        <p:scale>
          <a:sx n="131" d="100"/>
          <a:sy n="131" d="100"/>
        </p:scale>
        <p:origin x="144" y="4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178DB70-3B41-492D-9663-C6723A12DC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E585C6-3E57-4576-AFBA-F729474B90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EBC3D-5468-4444-990A-7DEE14BC619E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638020-7F1A-45C3-8E8D-CE765B5672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45C6D4-0851-4D42-B56E-5E840DA1E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7BB0-09E2-4078-ADE0-FEAD4A6016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88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0-04-14T10:11:10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23490 12543 0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4031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7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192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331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227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107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574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5284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2597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8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9615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36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501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547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178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912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6640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0169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28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modelling relationships between two </a:t>
            </a:r>
            <a:r>
              <a:rPr lang="en-US" altLang="zh-CN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dierent</a:t>
            </a: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types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entities, the bipartite network arises naturally as a data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in many real-world applications. For example,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online shopping services (e.g., Amazon and Alibaba),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purchase relationships between users and products can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modelled as a bipartite network, where users form one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layer, products form the other layer, and the links between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and productions represent purchase records. Other examples include author-paper </a:t>
            </a:r>
            <a:r>
              <a:rPr lang="en-US" altLang="zh-CN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relationships,actor</a:t>
            </a: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-movie networks/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229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modelling relationships between two </a:t>
            </a:r>
            <a:r>
              <a:rPr lang="en-US" altLang="zh-CN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dierent</a:t>
            </a: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types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entities, the bipartite network arises naturally as a data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in many real-world applications. For example,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online shopping services (e.g., Amazon and Alibaba),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purchase relationships between users and products can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modelled as a bipartite network, where users form one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layer, products form the other layer, and the links between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and productions represent purchase records. Other examples include author-paper </a:t>
            </a:r>
            <a:r>
              <a:rPr lang="en-US" altLang="zh-CN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relationships,actor</a:t>
            </a: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-movie networks/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7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br>
              <a:rPr lang="en-US" altLang="zh-CN" dirty="0"/>
            </a:b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network motifs (i.e., repeated sub-graphs) are regarded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basic building blocks of complex networks,</a:t>
            </a:r>
          </a:p>
          <a:p>
            <a:r>
              <a:rPr lang="en-US" altLang="zh-CN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nding</a:t>
            </a: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counting motifs of networks is a key to network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759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br>
              <a:rPr lang="en-US" altLang="zh-CN" dirty="0"/>
            </a:b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network motifs (i.e., repeated sub-graphs) are regarded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basic building blocks of complex networks,</a:t>
            </a:r>
          </a:p>
          <a:p>
            <a:r>
              <a:rPr lang="en-US" altLang="zh-CN" sz="11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nding</a:t>
            </a:r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counting motifs of networks is a key to network</a:t>
            </a:r>
          </a:p>
          <a:p>
            <a:r>
              <a:rPr lang="en-US" altLang="zh-CN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055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In social media such as Facebook, there exist fraudulent users who give fake “</a:t>
            </a:r>
            <a:r>
              <a:rPr lang="en-US" dirty="0" err="1"/>
              <a:t>like”s</a:t>
            </a:r>
            <a:r>
              <a:rPr lang="en-US" dirty="0"/>
              <a:t>. Also, with the improvement of the fraud detection techniques, the cost of opening fake accounts is increased, thus frauds cannot rely on too many fake accounts [10]–[12]. Therefore, these malicious users tend to form a closely connected group. Although the size of the cluster of frauds is unknown, the output of </a:t>
            </a:r>
            <a:r>
              <a:rPr lang="en-US" dirty="0" err="1"/>
              <a:t>bitruss</a:t>
            </a:r>
            <a:r>
              <a:rPr lang="en-US" dirty="0"/>
              <a:t> decomposition applied on the bipartite network (e.g., user-page network) can reveal the close communities at different levels of granularity for further investigation.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66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-US" altLang="zh-CN" dirty="0"/>
            </a:br>
            <a:br>
              <a:rPr lang="en-US" altLang="zh-C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78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25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5" Type="http://schemas.openxmlformats.org/officeDocument/2006/relationships/image" Target="../media/image16.png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4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-78570" y="626200"/>
            <a:ext cx="9317459" cy="15164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Bitruss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Decomposition for Large-scale Bipartite Graphs</a:t>
            </a:r>
            <a:endParaRPr lang="e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31662" y="2846568"/>
            <a:ext cx="8148905" cy="14305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 Wang,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Xuemin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Lu Qin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Wenjie Zhang, Ying Zhang</a:t>
            </a:r>
            <a:endParaRPr lang="en-US" sz="24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 result for unsw logo">
            <a:extLst>
              <a:ext uri="{FF2B5EF4-FFF2-40B4-BE49-F238E27FC236}">
                <a16:creationId xmlns:a16="http://schemas.microsoft.com/office/drawing/2014/main" id="{BC37A0F7-411B-4A6C-8B3A-1BC98341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67" y="3924138"/>
            <a:ext cx="2215376" cy="58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uts logo">
            <a:extLst>
              <a:ext uri="{FF2B5EF4-FFF2-40B4-BE49-F238E27FC236}">
                <a16:creationId xmlns:a16="http://schemas.microsoft.com/office/drawing/2014/main" id="{BBEBB8EE-C4C9-469F-A08B-833F6516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95" y="3458163"/>
            <a:ext cx="2276517" cy="12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D60CCAE-2058-4149-ACE0-F39ED98DA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116" y="3924138"/>
            <a:ext cx="2562225" cy="47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9" y="760024"/>
            <a:ext cx="3157041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 err="1">
                <a:solidFill>
                  <a:schemeClr val="tx1"/>
                </a:solidFill>
              </a:rPr>
              <a:t>BiT</a:t>
            </a:r>
            <a:r>
              <a:rPr lang="en-US" altLang="zh-CN" kern="1200" dirty="0">
                <a:solidFill>
                  <a:schemeClr val="tx1"/>
                </a:solidFill>
              </a:rPr>
              <a:t>-BS [3]</a:t>
            </a: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B4654567-840A-45D1-8CDD-8D1EAA227579}"/>
              </a:ext>
            </a:extLst>
          </p:cNvPr>
          <p:cNvSpPr/>
          <p:nvPr/>
        </p:nvSpPr>
        <p:spPr>
          <a:xfrm>
            <a:off x="66908" y="1238467"/>
            <a:ext cx="8680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Peeling process: </a:t>
            </a:r>
            <a:r>
              <a:rPr lang="en-US" altLang="zh-CN" dirty="0"/>
              <a:t>iteratively removes the edge </a:t>
            </a:r>
            <a:r>
              <a:rPr lang="en-US" altLang="zh-CN" i="1" dirty="0"/>
              <a:t>e </a:t>
            </a:r>
            <a:r>
              <a:rPr lang="en-US" altLang="zh-CN" dirty="0"/>
              <a:t>with minimum   </a:t>
            </a:r>
            <a:r>
              <a:rPr lang="en-US" altLang="zh-CN" i="1" dirty="0"/>
              <a:t>   </a:t>
            </a:r>
            <a:r>
              <a:rPr lang="en-US" altLang="zh-CN" dirty="0"/>
              <a:t>and assigns the </a:t>
            </a:r>
            <a:r>
              <a:rPr lang="en-US" altLang="zh-CN" dirty="0" err="1"/>
              <a:t>bitruss</a:t>
            </a:r>
            <a:r>
              <a:rPr lang="en-US" altLang="zh-CN" dirty="0"/>
              <a:t> number of </a:t>
            </a:r>
            <a:r>
              <a:rPr lang="en-US" altLang="zh-CN" i="1" dirty="0"/>
              <a:t>e </a:t>
            </a:r>
            <a:r>
              <a:rPr lang="en-US" altLang="zh-CN" dirty="0"/>
              <a:t>as     . When an edge </a:t>
            </a:r>
            <a:r>
              <a:rPr lang="en-US" altLang="zh-CN" i="1" dirty="0"/>
              <a:t>e</a:t>
            </a:r>
            <a:r>
              <a:rPr lang="en-US" altLang="zh-CN" dirty="0"/>
              <a:t> is removed, if e' shares butterflies with </a:t>
            </a:r>
            <a:r>
              <a:rPr lang="en-US" altLang="zh-CN" i="1" dirty="0"/>
              <a:t>e </a:t>
            </a:r>
            <a:r>
              <a:rPr lang="en-US" altLang="zh-CN" dirty="0"/>
              <a:t>and       &gt;     , update      . </a:t>
            </a:r>
            <a:endParaRPr lang="zh-CN" altLang="en-US" dirty="0">
              <a:latin typeface="+mj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95FAA72-DE5C-404E-9395-69BDC8B65E95}"/>
              </a:ext>
            </a:extLst>
          </p:cNvPr>
          <p:cNvGrpSpPr/>
          <p:nvPr/>
        </p:nvGrpSpPr>
        <p:grpSpPr>
          <a:xfrm>
            <a:off x="8285333" y="1213975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70F9D92A-E8A4-406F-9B41-B2AEAC8C9366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70F9D92A-E8A4-406F-9B41-B2AEAC8C9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0B4035B-5021-4968-908E-2E7EE5BE2CB3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9C5A102-80A0-4F66-BAD6-56C50EEDFD48}"/>
              </a:ext>
            </a:extLst>
          </p:cNvPr>
          <p:cNvGrpSpPr/>
          <p:nvPr/>
        </p:nvGrpSpPr>
        <p:grpSpPr>
          <a:xfrm>
            <a:off x="4955393" y="1206355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77B5F716-372C-4DCD-8FFA-26502084F2C6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77B5F716-372C-4DCD-8FFA-26502084F2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CAB1573-0368-4D66-A90E-8965C2F6BCF0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8CD8D9A-79CF-488C-B71A-F32DA2066915}"/>
              </a:ext>
            </a:extLst>
          </p:cNvPr>
          <p:cNvCxnSpPr>
            <a:cxnSpLocks/>
            <a:stCxn id="32" idx="0"/>
            <a:endCxn id="55" idx="4"/>
          </p:cNvCxnSpPr>
          <p:nvPr/>
        </p:nvCxnSpPr>
        <p:spPr>
          <a:xfrm flipH="1" flipV="1">
            <a:off x="4843488" y="2808499"/>
            <a:ext cx="329043" cy="1051243"/>
          </a:xfrm>
          <a:prstGeom prst="line">
            <a:avLst/>
          </a:prstGeom>
          <a:ln w="16510">
            <a:solidFill>
              <a:srgbClr val="ADADA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7D736E7-D328-4321-B435-2543D8127950}"/>
              </a:ext>
            </a:extLst>
          </p:cNvPr>
          <p:cNvCxnSpPr>
            <a:cxnSpLocks/>
            <a:stCxn id="51" idx="7"/>
            <a:endCxn id="55" idx="4"/>
          </p:cNvCxnSpPr>
          <p:nvPr/>
        </p:nvCxnSpPr>
        <p:spPr>
          <a:xfrm flipV="1">
            <a:off x="3121969" y="2808499"/>
            <a:ext cx="1721519" cy="1078243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49557FE-FF9C-47AC-8679-61B7D730CC8C}"/>
              </a:ext>
            </a:extLst>
          </p:cNvPr>
          <p:cNvCxnSpPr>
            <a:cxnSpLocks/>
            <a:stCxn id="56" idx="0"/>
            <a:endCxn id="29" idx="4"/>
          </p:cNvCxnSpPr>
          <p:nvPr/>
        </p:nvCxnSpPr>
        <p:spPr>
          <a:xfrm flipV="1">
            <a:off x="4441630" y="2808499"/>
            <a:ext cx="1134981" cy="1059495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1721E9E-74F4-4A42-9410-CC5AE5ABFF5C}"/>
              </a:ext>
            </a:extLst>
          </p:cNvPr>
          <p:cNvCxnSpPr>
            <a:cxnSpLocks/>
            <a:stCxn id="51" idx="0"/>
            <a:endCxn id="28" idx="4"/>
          </p:cNvCxnSpPr>
          <p:nvPr/>
        </p:nvCxnSpPr>
        <p:spPr>
          <a:xfrm flipV="1">
            <a:off x="3102877" y="2808499"/>
            <a:ext cx="1068912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ECB68EB-E511-4C34-879F-3752D9BA2369}"/>
              </a:ext>
            </a:extLst>
          </p:cNvPr>
          <p:cNvCxnSpPr>
            <a:cxnSpLocks/>
            <a:stCxn id="30" idx="0"/>
            <a:endCxn id="27" idx="4"/>
          </p:cNvCxnSpPr>
          <p:nvPr/>
        </p:nvCxnSpPr>
        <p:spPr>
          <a:xfrm flipH="1" flipV="1">
            <a:off x="3466484" y="2808499"/>
            <a:ext cx="310678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853783B-ECC1-4796-9117-DDE163A8AC13}"/>
              </a:ext>
            </a:extLst>
          </p:cNvPr>
          <p:cNvCxnSpPr>
            <a:cxnSpLocks/>
            <a:stCxn id="33" idx="0"/>
            <a:endCxn id="29" idx="4"/>
          </p:cNvCxnSpPr>
          <p:nvPr/>
        </p:nvCxnSpPr>
        <p:spPr>
          <a:xfrm flipH="1" flipV="1">
            <a:off x="5576611" y="2808499"/>
            <a:ext cx="282316" cy="1051243"/>
          </a:xfrm>
          <a:prstGeom prst="line">
            <a:avLst/>
          </a:prstGeom>
          <a:ln w="16510">
            <a:solidFill>
              <a:srgbClr val="ADADA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F76CF0C-0E2A-44B5-B342-003452A25FF5}"/>
              </a:ext>
            </a:extLst>
          </p:cNvPr>
          <p:cNvCxnSpPr>
            <a:cxnSpLocks/>
            <a:stCxn id="30" idx="1"/>
            <a:endCxn id="29" idx="4"/>
          </p:cNvCxnSpPr>
          <p:nvPr/>
        </p:nvCxnSpPr>
        <p:spPr>
          <a:xfrm flipV="1">
            <a:off x="3758070" y="2808499"/>
            <a:ext cx="1818541" cy="1078243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C75E50C-834F-44F9-9377-5646596FC165}"/>
              </a:ext>
            </a:extLst>
          </p:cNvPr>
          <p:cNvCxnSpPr>
            <a:cxnSpLocks/>
            <a:stCxn id="30" idx="0"/>
            <a:endCxn id="28" idx="4"/>
          </p:cNvCxnSpPr>
          <p:nvPr/>
        </p:nvCxnSpPr>
        <p:spPr>
          <a:xfrm flipV="1">
            <a:off x="3777162" y="2808499"/>
            <a:ext cx="394627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3364F70-1699-49B2-A632-8D0D9DD5E4C8}"/>
              </a:ext>
            </a:extLst>
          </p:cNvPr>
          <p:cNvCxnSpPr>
            <a:cxnSpLocks/>
            <a:stCxn id="30" idx="0"/>
            <a:endCxn id="55" idx="4"/>
          </p:cNvCxnSpPr>
          <p:nvPr/>
        </p:nvCxnSpPr>
        <p:spPr>
          <a:xfrm flipV="1">
            <a:off x="3777162" y="2808499"/>
            <a:ext cx="1066326" cy="1070335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D494148E-5400-4370-B3F7-6F8EAE91ECFA}"/>
              </a:ext>
            </a:extLst>
          </p:cNvPr>
          <p:cNvSpPr txBox="1"/>
          <p:nvPr/>
        </p:nvSpPr>
        <p:spPr>
          <a:xfrm>
            <a:off x="6195405" y="4084018"/>
            <a:ext cx="10491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0F7D3AE-E9C0-4D11-9B33-0B66DE26DC44}"/>
              </a:ext>
            </a:extLst>
          </p:cNvPr>
          <p:cNvSpPr txBox="1"/>
          <p:nvPr/>
        </p:nvSpPr>
        <p:spPr>
          <a:xfrm>
            <a:off x="5944989" y="2282001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6602565-2E41-4900-BA7F-8EDA448C040C}"/>
              </a:ext>
            </a:extLst>
          </p:cNvPr>
          <p:cNvSpPr/>
          <p:nvPr/>
        </p:nvSpPr>
        <p:spPr>
          <a:xfrm>
            <a:off x="3439484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8B7B69D-BC28-4056-8DD3-87BC85DAE226}"/>
              </a:ext>
            </a:extLst>
          </p:cNvPr>
          <p:cNvSpPr/>
          <p:nvPr/>
        </p:nvSpPr>
        <p:spPr>
          <a:xfrm>
            <a:off x="4144789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503D5A7-67AD-4E9A-B8BF-C7097C3B3137}"/>
              </a:ext>
            </a:extLst>
          </p:cNvPr>
          <p:cNvSpPr/>
          <p:nvPr/>
        </p:nvSpPr>
        <p:spPr>
          <a:xfrm>
            <a:off x="5549611" y="2754499"/>
            <a:ext cx="54000" cy="54000"/>
          </a:xfrm>
          <a:prstGeom prst="ellipse">
            <a:avLst/>
          </a:prstGeom>
          <a:solidFill>
            <a:srgbClr val="FFA400"/>
          </a:solidFill>
          <a:ln w="1905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E109766-BF64-4296-BD44-8A272DF9CEF7}"/>
              </a:ext>
            </a:extLst>
          </p:cNvPr>
          <p:cNvSpPr/>
          <p:nvPr/>
        </p:nvSpPr>
        <p:spPr>
          <a:xfrm>
            <a:off x="3750162" y="3878834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1278611B-350C-4EF3-97B8-250F80F26689}"/>
              </a:ext>
            </a:extLst>
          </p:cNvPr>
          <p:cNvSpPr/>
          <p:nvPr/>
        </p:nvSpPr>
        <p:spPr>
          <a:xfrm>
            <a:off x="4413197" y="3867994"/>
            <a:ext cx="54000" cy="54000"/>
          </a:xfrm>
          <a:prstGeom prst="ellipse">
            <a:avLst/>
          </a:prstGeom>
          <a:solidFill>
            <a:srgbClr val="F6A100"/>
          </a:solidFill>
          <a:ln w="12700">
            <a:solidFill>
              <a:srgbClr val="F68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41E5FCC-CFD0-4552-9E36-AF9694F220F8}"/>
              </a:ext>
            </a:extLst>
          </p:cNvPr>
          <p:cNvSpPr/>
          <p:nvPr/>
        </p:nvSpPr>
        <p:spPr>
          <a:xfrm>
            <a:off x="5145531" y="3859742"/>
            <a:ext cx="54000" cy="54000"/>
          </a:xfrm>
          <a:prstGeom prst="ellipse">
            <a:avLst/>
          </a:prstGeom>
          <a:solidFill>
            <a:srgbClr val="ADADAD"/>
          </a:solidFill>
          <a:ln>
            <a:solidFill>
              <a:srgbClr val="ADA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38E01510-6E90-4283-BE9A-A67C47A44650}"/>
              </a:ext>
            </a:extLst>
          </p:cNvPr>
          <p:cNvSpPr/>
          <p:nvPr/>
        </p:nvSpPr>
        <p:spPr>
          <a:xfrm>
            <a:off x="5831927" y="3859742"/>
            <a:ext cx="54000" cy="54000"/>
          </a:xfrm>
          <a:prstGeom prst="ellipse">
            <a:avLst/>
          </a:prstGeom>
          <a:solidFill>
            <a:srgbClr val="ADADAD"/>
          </a:solidFill>
          <a:ln>
            <a:solidFill>
              <a:srgbClr val="ADA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97A254E-3642-4EE4-B274-415D5DD44FB2}"/>
              </a:ext>
            </a:extLst>
          </p:cNvPr>
          <p:cNvCxnSpPr>
            <a:cxnSpLocks/>
            <a:stCxn id="31" idx="0"/>
            <a:endCxn id="55" idx="4"/>
          </p:cNvCxnSpPr>
          <p:nvPr/>
        </p:nvCxnSpPr>
        <p:spPr>
          <a:xfrm flipV="1">
            <a:off x="4440197" y="2808499"/>
            <a:ext cx="403291" cy="1059495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1FE1A3A9-B8A0-4FC9-A244-4D11B2D0D4A9}"/>
              </a:ext>
            </a:extLst>
          </p:cNvPr>
          <p:cNvSpPr txBox="1"/>
          <p:nvPr/>
        </p:nvSpPr>
        <p:spPr>
          <a:xfrm>
            <a:off x="3306861" y="180220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C8689AB-166E-4148-9339-A0468747BD41}"/>
              </a:ext>
            </a:extLst>
          </p:cNvPr>
          <p:cNvSpPr txBox="1"/>
          <p:nvPr/>
        </p:nvSpPr>
        <p:spPr>
          <a:xfrm>
            <a:off x="3970543" y="17984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2CEF7D8-B843-4DEC-91CF-35AA79127382}"/>
              </a:ext>
            </a:extLst>
          </p:cNvPr>
          <p:cNvSpPr txBox="1"/>
          <p:nvPr/>
        </p:nvSpPr>
        <p:spPr>
          <a:xfrm>
            <a:off x="4664710" y="17984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9982FCD-D374-4C9A-A8D7-A6B0C2D4BA44}"/>
              </a:ext>
            </a:extLst>
          </p:cNvPr>
          <p:cNvSpPr txBox="1"/>
          <p:nvPr/>
        </p:nvSpPr>
        <p:spPr>
          <a:xfrm>
            <a:off x="5323085" y="1798444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D84D321-D2A8-4FB6-BF42-0617F75E673F}"/>
              </a:ext>
            </a:extLst>
          </p:cNvPr>
          <p:cNvSpPr txBox="1"/>
          <p:nvPr/>
        </p:nvSpPr>
        <p:spPr>
          <a:xfrm>
            <a:off x="2922427" y="4394280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1934312-F974-4EA7-AF80-E1126D5DE62A}"/>
              </a:ext>
            </a:extLst>
          </p:cNvPr>
          <p:cNvSpPr txBox="1"/>
          <p:nvPr/>
        </p:nvSpPr>
        <p:spPr>
          <a:xfrm>
            <a:off x="3582815" y="440218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857FFB8-9225-4AAA-9F15-324B45449603}"/>
              </a:ext>
            </a:extLst>
          </p:cNvPr>
          <p:cNvSpPr txBox="1"/>
          <p:nvPr/>
        </p:nvSpPr>
        <p:spPr>
          <a:xfrm>
            <a:off x="4260597" y="440218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15E0094-4E96-4B54-ABA6-1A0205C8F8E6}"/>
              </a:ext>
            </a:extLst>
          </p:cNvPr>
          <p:cNvSpPr txBox="1"/>
          <p:nvPr/>
        </p:nvSpPr>
        <p:spPr>
          <a:xfrm>
            <a:off x="4992525" y="4398891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形 42">
            <a:extLst>
              <a:ext uri="{FF2B5EF4-FFF2-40B4-BE49-F238E27FC236}">
                <a16:creationId xmlns:a16="http://schemas.microsoft.com/office/drawing/2014/main" id="{B0BF74D8-1B68-43B5-8F6C-59C4D2BE70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1238" y="3909023"/>
            <a:ext cx="664468" cy="664468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947114DA-E5B7-402D-9604-A84F57CDE1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2182" y="3909023"/>
            <a:ext cx="664468" cy="664468"/>
          </a:xfrm>
          <a:prstGeom prst="rect">
            <a:avLst/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id="{AFAB3A95-6949-4783-AF8D-2586AA111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1154" y="3909023"/>
            <a:ext cx="664468" cy="664468"/>
          </a:xfrm>
          <a:prstGeom prst="rect">
            <a:avLst/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89DE0A62-3AF3-4192-9841-0C29D2A87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7971" y="3908679"/>
            <a:ext cx="664468" cy="664468"/>
          </a:xfrm>
          <a:prstGeom prst="rect">
            <a:avLst/>
          </a:prstGeom>
        </p:spPr>
      </p:pic>
      <p:pic>
        <p:nvPicPr>
          <p:cNvPr id="47" name="图形 46">
            <a:extLst>
              <a:ext uri="{FF2B5EF4-FFF2-40B4-BE49-F238E27FC236}">
                <a16:creationId xmlns:a16="http://schemas.microsoft.com/office/drawing/2014/main" id="{55494F7D-7B97-4A77-8F01-955B776AF0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07772" y="2218359"/>
            <a:ext cx="496616" cy="496616"/>
          </a:xfrm>
          <a:prstGeom prst="rect">
            <a:avLst/>
          </a:prstGeom>
        </p:spPr>
      </p:pic>
      <p:pic>
        <p:nvPicPr>
          <p:cNvPr id="48" name="图形 47">
            <a:extLst>
              <a:ext uri="{FF2B5EF4-FFF2-40B4-BE49-F238E27FC236}">
                <a16:creationId xmlns:a16="http://schemas.microsoft.com/office/drawing/2014/main" id="{460CFCB6-A9B1-4FF1-BD1B-0B539E17BD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21626" y="2218359"/>
            <a:ext cx="496616" cy="496616"/>
          </a:xfrm>
          <a:prstGeom prst="rect">
            <a:avLst/>
          </a:prstGeom>
        </p:spPr>
      </p:pic>
      <p:pic>
        <p:nvPicPr>
          <p:cNvPr id="49" name="图形 48">
            <a:extLst>
              <a:ext uri="{FF2B5EF4-FFF2-40B4-BE49-F238E27FC236}">
                <a16:creationId xmlns:a16="http://schemas.microsoft.com/office/drawing/2014/main" id="{F149E71D-DE21-482E-B51D-2A271142D4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9012" y="2219699"/>
            <a:ext cx="496616" cy="496616"/>
          </a:xfrm>
          <a:prstGeom prst="rect">
            <a:avLst/>
          </a:prstGeom>
        </p:spPr>
      </p:pic>
      <p:pic>
        <p:nvPicPr>
          <p:cNvPr id="50" name="图形 49">
            <a:extLst>
              <a:ext uri="{FF2B5EF4-FFF2-40B4-BE49-F238E27FC236}">
                <a16:creationId xmlns:a16="http://schemas.microsoft.com/office/drawing/2014/main" id="{46309201-1B81-4382-9DFB-2CE2947465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53546" y="2211740"/>
            <a:ext cx="496616" cy="496616"/>
          </a:xfrm>
          <a:prstGeom prst="rect">
            <a:avLst/>
          </a:prstGeom>
        </p:spPr>
      </p:pic>
      <p:sp>
        <p:nvSpPr>
          <p:cNvPr id="51" name="椭圆 50">
            <a:extLst>
              <a:ext uri="{FF2B5EF4-FFF2-40B4-BE49-F238E27FC236}">
                <a16:creationId xmlns:a16="http://schemas.microsoft.com/office/drawing/2014/main" id="{D25284FB-36EA-4058-9019-FD41CD761E6C}"/>
              </a:ext>
            </a:extLst>
          </p:cNvPr>
          <p:cNvSpPr/>
          <p:nvPr/>
        </p:nvSpPr>
        <p:spPr>
          <a:xfrm>
            <a:off x="3075877" y="3878834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A999BFD4-4A71-4364-834D-D0F4AD9BAA95}"/>
              </a:ext>
            </a:extLst>
          </p:cNvPr>
          <p:cNvCxnSpPr>
            <a:cxnSpLocks/>
            <a:stCxn id="51" idx="0"/>
            <a:endCxn id="27" idx="4"/>
          </p:cNvCxnSpPr>
          <p:nvPr/>
        </p:nvCxnSpPr>
        <p:spPr>
          <a:xfrm flipV="1">
            <a:off x="3102877" y="2808499"/>
            <a:ext cx="363607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21211033-98F3-4983-93CD-EC2FAEE86159}"/>
              </a:ext>
            </a:extLst>
          </p:cNvPr>
          <p:cNvSpPr txBox="1"/>
          <p:nvPr/>
        </p:nvSpPr>
        <p:spPr>
          <a:xfrm>
            <a:off x="5676425" y="4404367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图形 53">
            <a:extLst>
              <a:ext uri="{FF2B5EF4-FFF2-40B4-BE49-F238E27FC236}">
                <a16:creationId xmlns:a16="http://schemas.microsoft.com/office/drawing/2014/main" id="{16A49177-AC8F-4961-98AF-951A0352D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5399" y="3913742"/>
            <a:ext cx="664468" cy="664468"/>
          </a:xfrm>
          <a:prstGeom prst="rect">
            <a:avLst/>
          </a:prstGeom>
        </p:spPr>
      </p:pic>
      <p:sp>
        <p:nvSpPr>
          <p:cNvPr id="55" name="椭圆 54">
            <a:extLst>
              <a:ext uri="{FF2B5EF4-FFF2-40B4-BE49-F238E27FC236}">
                <a16:creationId xmlns:a16="http://schemas.microsoft.com/office/drawing/2014/main" id="{8C61B743-2966-4C8A-B0ED-DF619EB35A63}"/>
              </a:ext>
            </a:extLst>
          </p:cNvPr>
          <p:cNvSpPr/>
          <p:nvPr/>
        </p:nvSpPr>
        <p:spPr>
          <a:xfrm>
            <a:off x="4816488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29025421-5D00-4FC9-9B54-9864FE9C48AD}"/>
              </a:ext>
            </a:extLst>
          </p:cNvPr>
          <p:cNvSpPr/>
          <p:nvPr/>
        </p:nvSpPr>
        <p:spPr>
          <a:xfrm>
            <a:off x="4414630" y="3867994"/>
            <a:ext cx="54000" cy="54000"/>
          </a:xfrm>
          <a:prstGeom prst="ellipse">
            <a:avLst/>
          </a:prstGeom>
          <a:solidFill>
            <a:srgbClr val="FFA400"/>
          </a:solidFill>
          <a:ln w="1905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BB78C3B6-2805-415C-B65E-7BBFE5AA618A}"/>
              </a:ext>
            </a:extLst>
          </p:cNvPr>
          <p:cNvCxnSpPr/>
          <p:nvPr/>
        </p:nvCxnSpPr>
        <p:spPr>
          <a:xfrm>
            <a:off x="7104662" y="3175339"/>
            <a:ext cx="520700" cy="0"/>
          </a:xfrm>
          <a:prstGeom prst="line">
            <a:avLst/>
          </a:prstGeom>
          <a:ln w="28575">
            <a:solidFill>
              <a:srgbClr val="5071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8FAF91F9-474F-41AE-9906-24C41EA4B512}"/>
              </a:ext>
            </a:extLst>
          </p:cNvPr>
          <p:cNvCxnSpPr/>
          <p:nvPr/>
        </p:nvCxnSpPr>
        <p:spPr>
          <a:xfrm>
            <a:off x="7104662" y="3511889"/>
            <a:ext cx="520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AAEF028E-B78D-41D2-ABE3-D09AD820FF41}"/>
              </a:ext>
            </a:extLst>
          </p:cNvPr>
          <p:cNvSpPr txBox="1"/>
          <p:nvPr/>
        </p:nvSpPr>
        <p:spPr>
          <a:xfrm>
            <a:off x="7917581" y="2955729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i="1" baseline="-25000" dirty="0"/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7940A98-6D52-47F7-B4FD-1E785EB161C4}"/>
              </a:ext>
            </a:extLst>
          </p:cNvPr>
          <p:cNvSpPr txBox="1"/>
          <p:nvPr/>
        </p:nvSpPr>
        <p:spPr>
          <a:xfrm>
            <a:off x="7919138" y="3336360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i="1" baseline="-25000" dirty="0"/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EB376293-F0A6-4149-B849-555B39998BD3}"/>
              </a:ext>
            </a:extLst>
          </p:cNvPr>
          <p:cNvCxnSpPr/>
          <p:nvPr/>
        </p:nvCxnSpPr>
        <p:spPr>
          <a:xfrm>
            <a:off x="7104662" y="3859742"/>
            <a:ext cx="520700" cy="0"/>
          </a:xfrm>
          <a:prstGeom prst="line">
            <a:avLst/>
          </a:prstGeom>
          <a:ln w="28575">
            <a:solidFill>
              <a:srgbClr val="ADA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A4D4BBBF-1EE2-4069-AD14-3ED2ABC76AA6}"/>
              </a:ext>
            </a:extLst>
          </p:cNvPr>
          <p:cNvSpPr txBox="1"/>
          <p:nvPr/>
        </p:nvSpPr>
        <p:spPr>
          <a:xfrm>
            <a:off x="7919138" y="3684213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i="1" baseline="-25000" dirty="0"/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C6A942E1-C07E-426A-B19E-C1722F086881}"/>
              </a:ext>
            </a:extLst>
          </p:cNvPr>
          <p:cNvGrpSpPr/>
          <p:nvPr/>
        </p:nvGrpSpPr>
        <p:grpSpPr>
          <a:xfrm>
            <a:off x="7654885" y="2975923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EEBAE47C-840C-46E1-88D2-908B67C70E0A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EEBAE47C-840C-46E1-88D2-908B67C70E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C82D5CAD-DF71-4C37-B837-399D5B526B3F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71857F9C-4F96-40F7-AC2E-B11715BED134}"/>
              </a:ext>
            </a:extLst>
          </p:cNvPr>
          <p:cNvGrpSpPr/>
          <p:nvPr/>
        </p:nvGrpSpPr>
        <p:grpSpPr>
          <a:xfrm>
            <a:off x="7678074" y="3326298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6E2BC8C3-9D34-4514-9E78-5EE42D93D9D7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6E2BC8C3-9D34-4514-9E78-5EE42D93D9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8A30A3AE-DAC3-460B-AACE-45D273CCCF33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D356D26B-E877-489E-A383-5B991ED6B772}"/>
              </a:ext>
            </a:extLst>
          </p:cNvPr>
          <p:cNvGrpSpPr/>
          <p:nvPr/>
        </p:nvGrpSpPr>
        <p:grpSpPr>
          <a:xfrm>
            <a:off x="7680957" y="3668536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067BB1A6-B40A-4B5C-9A06-E9A89AA4081A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067BB1A6-B40A-4B5C-9A06-E9A89AA408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3DBAFCA7-FA36-47F2-9415-A6EF7B85E14B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28BFC61-564D-43CC-9C25-A726566F166F}"/>
              </a:ext>
            </a:extLst>
          </p:cNvPr>
          <p:cNvCxnSpPr/>
          <p:nvPr/>
        </p:nvCxnSpPr>
        <p:spPr>
          <a:xfrm>
            <a:off x="7098712" y="2786028"/>
            <a:ext cx="52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710D0C05-AA4E-4352-8BFC-447091DFD675}"/>
              </a:ext>
            </a:extLst>
          </p:cNvPr>
          <p:cNvSpPr txBox="1"/>
          <p:nvPr/>
        </p:nvSpPr>
        <p:spPr>
          <a:xfrm>
            <a:off x="7911631" y="2566418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i="1" baseline="-25000" dirty="0"/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7110319F-BF8A-4D85-AB10-4F1EEE5033D4}"/>
              </a:ext>
            </a:extLst>
          </p:cNvPr>
          <p:cNvGrpSpPr/>
          <p:nvPr/>
        </p:nvGrpSpPr>
        <p:grpSpPr>
          <a:xfrm>
            <a:off x="7648935" y="2586612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矩形 79">
                  <a:extLst>
                    <a:ext uri="{FF2B5EF4-FFF2-40B4-BE49-F238E27FC236}">
                      <a16:creationId xmlns:a16="http://schemas.microsoft.com/office/drawing/2014/main" id="{8E46AD09-D163-4825-BA2D-4320A012BCE3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80" name="矩形 79">
                  <a:extLst>
                    <a:ext uri="{FF2B5EF4-FFF2-40B4-BE49-F238E27FC236}">
                      <a16:creationId xmlns:a16="http://schemas.microsoft.com/office/drawing/2014/main" id="{8E46AD09-D163-4825-BA2D-4320A012B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DC2A9DC7-C9B1-4FBB-8D27-F0C75E8828C1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72343D76-8E78-4890-8017-38174432DEDC}"/>
              </a:ext>
            </a:extLst>
          </p:cNvPr>
          <p:cNvGrpSpPr/>
          <p:nvPr/>
        </p:nvGrpSpPr>
        <p:grpSpPr>
          <a:xfrm>
            <a:off x="4955393" y="1417915"/>
            <a:ext cx="453631" cy="352265"/>
            <a:chOff x="1073445" y="2862749"/>
            <a:chExt cx="453631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19F5706C-4ECD-4021-8541-42F1E30FD7A0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19F5706C-4ECD-4021-8541-42F1E30FD7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85230CFE-DD32-49AD-8B14-F2E4F4451B5C}"/>
                </a:ext>
              </a:extLst>
            </p:cNvPr>
            <p:cNvSpPr/>
            <p:nvPr/>
          </p:nvSpPr>
          <p:spPr>
            <a:xfrm>
              <a:off x="1209360" y="2907237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e'</a:t>
              </a:r>
              <a:endParaRPr lang="zh-CN" altLang="en-US" dirty="0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C69F2A28-7236-49B9-AEDE-D094C6C03F48}"/>
              </a:ext>
            </a:extLst>
          </p:cNvPr>
          <p:cNvGrpSpPr/>
          <p:nvPr/>
        </p:nvGrpSpPr>
        <p:grpSpPr>
          <a:xfrm>
            <a:off x="5346096" y="1418796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6E3A9248-8AF3-4B64-A4A7-18F264D53C0B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6E3A9248-8AF3-4B64-A4A7-18F264D53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F48B2C44-C99B-4052-9662-5A8D2B85FFE8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28E6E2D2-5F38-47B1-AD48-C9F14D72D444}"/>
              </a:ext>
            </a:extLst>
          </p:cNvPr>
          <p:cNvGrpSpPr/>
          <p:nvPr/>
        </p:nvGrpSpPr>
        <p:grpSpPr>
          <a:xfrm>
            <a:off x="6282985" y="1410976"/>
            <a:ext cx="453631" cy="352265"/>
            <a:chOff x="1073445" y="2862749"/>
            <a:chExt cx="453631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28BA2921-E8FA-4B84-9506-008DEA65CE16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28BA2921-E8FA-4B84-9506-008DEA65CE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52E560B7-6CCE-47EB-B320-DBCCF28A60D2}"/>
                </a:ext>
              </a:extLst>
            </p:cNvPr>
            <p:cNvSpPr/>
            <p:nvPr/>
          </p:nvSpPr>
          <p:spPr>
            <a:xfrm>
              <a:off x="1209360" y="2907237"/>
              <a:ext cx="3177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e'</a:t>
              </a:r>
              <a:endParaRPr lang="zh-CN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886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71BA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9" y="760024"/>
            <a:ext cx="5087162" cy="4892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 err="1">
                <a:solidFill>
                  <a:schemeClr val="tx1"/>
                </a:solidFill>
              </a:rPr>
              <a:t>Analyse</a:t>
            </a:r>
            <a:r>
              <a:rPr lang="en-US" altLang="zh-CN" kern="1200" dirty="0">
                <a:solidFill>
                  <a:schemeClr val="tx1"/>
                </a:solidFill>
              </a:rPr>
              <a:t> Performance Bottleneck of </a:t>
            </a:r>
            <a:r>
              <a:rPr lang="en-US" altLang="zh-CN" kern="1200" dirty="0" err="1">
                <a:solidFill>
                  <a:schemeClr val="tx1"/>
                </a:solidFill>
              </a:rPr>
              <a:t>BiT</a:t>
            </a:r>
            <a:r>
              <a:rPr lang="en-US" altLang="zh-CN" kern="1200" dirty="0">
                <a:solidFill>
                  <a:schemeClr val="tx1"/>
                </a:solidFill>
              </a:rPr>
              <a:t>-BS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CE9B2BC-37AB-430A-A9EA-C6DB262C3410}"/>
                  </a:ext>
                </a:extLst>
              </p:cNvPr>
              <p:cNvSpPr/>
              <p:nvPr/>
            </p:nvSpPr>
            <p:spPr>
              <a:xfrm>
                <a:off x="768363" y="3874678"/>
                <a:ext cx="7057377" cy="593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Time complexity of the counting process using the algorithm proposed in VLDB 2019</a:t>
                </a:r>
                <a:r>
                  <a:rPr lang="zh-CN" altLang="en-US" dirty="0"/>
                  <a:t>*</a:t>
                </a:r>
                <a:r>
                  <a:rPr lang="en-US" altLang="zh-CN" dirty="0"/>
                  <a:t>: 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u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,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v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∈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E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nl-NL" altLang="zh-CN" i="1" dirty="0"/>
                          <m:t>min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{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deg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u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, 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deg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v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}</m:t>
                        </m:r>
                      </m:e>
                    </m:nary>
                  </m:oMath>
                </a14:m>
                <a:r>
                  <a:rPr lang="en-US" altLang="zh-CN" dirty="0"/>
                  <a:t>)</a:t>
                </a: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CE9B2BC-37AB-430A-A9EA-C6DB262C3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63" y="3874678"/>
                <a:ext cx="7057377" cy="593945"/>
              </a:xfrm>
              <a:prstGeom prst="rect">
                <a:avLst/>
              </a:prstGeom>
              <a:blipFill>
                <a:blip r:embed="rId4"/>
                <a:stretch>
                  <a:fillRect l="-345" t="-16495" b="-72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76206CA-DB8C-4615-82A2-20F532789CFA}"/>
                  </a:ext>
                </a:extLst>
              </p:cNvPr>
              <p:cNvSpPr/>
              <p:nvPr/>
            </p:nvSpPr>
            <p:spPr>
              <a:xfrm>
                <a:off x="751303" y="4542991"/>
                <a:ext cx="7074437" cy="378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Time complexity of the peeling process: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nl-NL" altLang="zh-CN" i="1" dirty="0" smtClean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 smtClean="0"/>
                          <m:t>u</m:t>
                        </m:r>
                        <m:r>
                          <m:rPr>
                            <m:nor/>
                          </m:rPr>
                          <a:rPr lang="nl-NL" altLang="zh-CN" i="1" dirty="0" smtClean="0"/>
                          <m:t>,</m:t>
                        </m:r>
                        <m:r>
                          <m:rPr>
                            <m:nor/>
                          </m:rPr>
                          <a:rPr lang="nl-NL" altLang="zh-CN" i="1" dirty="0" smtClean="0"/>
                          <m:t>v</m:t>
                        </m:r>
                        <m:r>
                          <m:rPr>
                            <m:nor/>
                          </m:rPr>
                          <a:rPr lang="nl-NL" altLang="zh-CN" i="1" dirty="0" smtClean="0"/>
                          <m:t>)∈</m:t>
                        </m:r>
                        <m:r>
                          <m:rPr>
                            <m:nor/>
                          </m:rPr>
                          <a:rPr lang="nl-NL" altLang="zh-CN" i="1" dirty="0" smtClean="0"/>
                          <m:t>E</m:t>
                        </m:r>
                        <m:r>
                          <m:rPr>
                            <m:nor/>
                          </m:rPr>
                          <a:rPr lang="nl-NL" altLang="zh-CN" i="1" dirty="0" smtClean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 smtClean="0"/>
                          <m:t>G</m:t>
                        </m:r>
                        <m:r>
                          <m:rPr>
                            <m:nor/>
                          </m:rPr>
                          <a:rPr lang="nl-NL" altLang="zh-CN" i="1" dirty="0" smtClean="0"/>
                          <m:t>)</m:t>
                        </m:r>
                        <m:r>
                          <m:rPr>
                            <m:nor/>
                          </m:rPr>
                          <a:rPr lang="en-US" altLang="zh-CN" b="0" i="1" dirty="0" smtClean="0"/>
                          <m:t>, </m:t>
                        </m:r>
                        <m:r>
                          <m:rPr>
                            <m:nor/>
                          </m:rPr>
                          <a:rPr lang="en-US" altLang="zh-CN" b="0" i="1" dirty="0" smtClean="0"/>
                          <m:t>w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∈</m:t>
                        </m:r>
                        <m:r>
                          <m:rPr>
                            <m:nor/>
                          </m:rPr>
                          <a:rPr lang="en-US" altLang="zh-CN" b="0" i="1" dirty="0" smtClean="0"/>
                          <m:t>N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(</m:t>
                        </m:r>
                        <m:r>
                          <m:rPr>
                            <m:nor/>
                          </m:rPr>
                          <a:rPr lang="en-US" altLang="zh-CN" b="0" i="1" dirty="0" smtClean="0"/>
                          <m:t>v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)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pl-PL" altLang="zh-CN" i="1" dirty="0"/>
                          <m:t>max</m:t>
                        </m:r>
                        <m:r>
                          <m:rPr>
                            <m:nor/>
                          </m:rPr>
                          <a:rPr lang="pl-PL" altLang="zh-CN" i="1" dirty="0"/>
                          <m:t>{</m:t>
                        </m:r>
                        <m:r>
                          <m:rPr>
                            <m:nor/>
                          </m:rPr>
                          <a:rPr lang="pl-PL" altLang="zh-CN" i="1" dirty="0"/>
                          <m:t>d</m:t>
                        </m:r>
                        <m:r>
                          <m:rPr>
                            <m:nor/>
                          </m:rPr>
                          <a:rPr lang="en-US" altLang="zh-CN" b="0" i="1" dirty="0" smtClean="0"/>
                          <m:t>eg</m:t>
                        </m:r>
                        <m:r>
                          <m:rPr>
                            <m:nor/>
                          </m:rPr>
                          <a:rPr lang="pl-PL" altLang="zh-CN" i="1" dirty="0"/>
                          <m:t>(</m:t>
                        </m:r>
                        <m:r>
                          <m:rPr>
                            <m:nor/>
                          </m:rPr>
                          <a:rPr lang="pl-PL" altLang="zh-CN" i="1" dirty="0"/>
                          <m:t>u</m:t>
                        </m:r>
                        <m:r>
                          <m:rPr>
                            <m:nor/>
                          </m:rPr>
                          <a:rPr lang="pl-PL" altLang="zh-CN" i="1" dirty="0"/>
                          <m:t>), </m:t>
                        </m:r>
                        <m:r>
                          <m:rPr>
                            <m:nor/>
                          </m:rPr>
                          <a:rPr lang="pl-PL" altLang="zh-CN" i="1" dirty="0"/>
                          <m:t>d</m:t>
                        </m:r>
                        <m:r>
                          <m:rPr>
                            <m:nor/>
                          </m:rPr>
                          <a:rPr lang="en-US" altLang="zh-CN" b="0" i="1" dirty="0" smtClean="0"/>
                          <m:t>eg</m:t>
                        </m:r>
                        <m:r>
                          <m:rPr>
                            <m:nor/>
                          </m:rPr>
                          <a:rPr lang="pl-PL" altLang="zh-CN" i="1" dirty="0"/>
                          <m:t>(</m:t>
                        </m:r>
                        <m:r>
                          <m:rPr>
                            <m:nor/>
                          </m:rPr>
                          <a:rPr lang="pl-PL" altLang="zh-CN" i="1" dirty="0"/>
                          <m:t>w</m:t>
                        </m:r>
                        <m:r>
                          <m:rPr>
                            <m:nor/>
                          </m:rPr>
                          <a:rPr lang="pl-PL" altLang="zh-CN" i="1" dirty="0"/>
                          <m:t>)}</m:t>
                        </m:r>
                      </m:e>
                    </m:nary>
                  </m:oMath>
                </a14:m>
                <a:r>
                  <a:rPr lang="en-US" altLang="zh-CN" dirty="0"/>
                  <a:t>)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76206CA-DB8C-4615-82A2-20F532789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03" y="4542991"/>
                <a:ext cx="7074437" cy="378502"/>
              </a:xfrm>
              <a:prstGeom prst="rect">
                <a:avLst/>
              </a:prstGeom>
              <a:blipFill>
                <a:blip r:embed="rId5"/>
                <a:stretch>
                  <a:fillRect l="-258" t="-82258" b="-1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132FFB11-584B-4235-86AA-35447B48A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208" y="1346123"/>
            <a:ext cx="3182106" cy="213781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EA07C65-E388-4456-B0CF-C91D1DF74B3B}"/>
              </a:ext>
            </a:extLst>
          </p:cNvPr>
          <p:cNvSpPr/>
          <p:nvPr/>
        </p:nvSpPr>
        <p:spPr>
          <a:xfrm>
            <a:off x="2667448" y="3419807"/>
            <a:ext cx="3809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Time cost of </a:t>
            </a:r>
            <a:r>
              <a:rPr lang="en-US" altLang="zh-CN" sz="1200" dirty="0" err="1"/>
              <a:t>BiT</a:t>
            </a:r>
            <a:r>
              <a:rPr lang="en-US" altLang="zh-CN" sz="1200" dirty="0"/>
              <a:t>-BS on different datasets </a:t>
            </a:r>
            <a:endParaRPr lang="zh-CN" altLang="en-US" sz="1200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8ADCA75-6826-4D7A-84EB-C9D912EEF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69" y="4949093"/>
            <a:ext cx="41344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*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Vertex priority based butterfly counting for large-scale bipartite networks</a:t>
            </a:r>
            <a:r>
              <a:rPr lang="en-US" altLang="zh-CN" sz="800" dirty="0">
                <a:latin typeface="Arial Unicode MS"/>
              </a:rPr>
              <a:t>,</a:t>
            </a:r>
            <a:r>
              <a:rPr lang="zh-CN" altLang="en-US" sz="800" dirty="0">
                <a:latin typeface="Arial Unicode MS"/>
              </a:rPr>
              <a:t> </a:t>
            </a:r>
            <a:r>
              <a:rPr lang="en-US" altLang="zh-CN" sz="800" dirty="0">
                <a:latin typeface="Arial Unicode MS"/>
              </a:rPr>
              <a:t>VLDB</a:t>
            </a:r>
            <a:r>
              <a:rPr lang="zh-CN" altLang="en-US" sz="800" dirty="0">
                <a:latin typeface="Arial Unicode MS"/>
              </a:rPr>
              <a:t> </a:t>
            </a:r>
            <a:r>
              <a:rPr lang="en-US" altLang="zh-CN" sz="800" dirty="0">
                <a:latin typeface="Arial Unicode MS"/>
              </a:rPr>
              <a:t>2019.</a:t>
            </a:r>
            <a:r>
              <a:rPr kumimoji="0" lang="zh-CN" altLang="zh-CN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933D29A2-BB20-41C0-A546-15C2F9EA4D5B}"/>
                  </a:ext>
                </a:extLst>
              </p14:cNvPr>
              <p14:cNvContentPartPr/>
              <p14:nvPr/>
            </p14:nvContentPartPr>
            <p14:xfrm>
              <a:off x="8456400" y="4515480"/>
              <a:ext cx="360" cy="360"/>
            </p14:xfrm>
          </p:contentPart>
        </mc:Choice>
        <mc:Fallback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933D29A2-BB20-41C0-A546-15C2F9EA4D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7040" y="4506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65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8" y="760024"/>
            <a:ext cx="6677051" cy="4892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 err="1">
                <a:solidFill>
                  <a:schemeClr val="tx1"/>
                </a:solidFill>
              </a:rPr>
              <a:t>Analyse</a:t>
            </a:r>
            <a:r>
              <a:rPr lang="en-US" altLang="zh-CN" kern="1200" dirty="0">
                <a:solidFill>
                  <a:schemeClr val="tx1"/>
                </a:solidFill>
              </a:rPr>
              <a:t> performance bottleneck of the peeling process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D060B32-DF4B-45BC-8B0B-55E43925AA42}"/>
              </a:ext>
            </a:extLst>
          </p:cNvPr>
          <p:cNvSpPr/>
          <p:nvPr/>
        </p:nvSpPr>
        <p:spPr>
          <a:xfrm>
            <a:off x="786639" y="1142579"/>
            <a:ext cx="8077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When an edge e is removed, the butterfly supports of the edges which share butterflies with </a:t>
            </a:r>
            <a:r>
              <a:rPr lang="en-US" altLang="zh-CN" i="1" dirty="0"/>
              <a:t>e</a:t>
            </a:r>
            <a:r>
              <a:rPr lang="en-US" altLang="zh-CN" dirty="0"/>
              <a:t> need to be updated correspondingly. This </a:t>
            </a:r>
            <a:r>
              <a:rPr lang="en-US" altLang="zh-CN" b="1" dirty="0"/>
              <a:t>edge removal operation </a:t>
            </a:r>
            <a:r>
              <a:rPr lang="en-US" altLang="zh-CN" dirty="0"/>
              <a:t>needs to enumerate all the butterflies containing </a:t>
            </a:r>
            <a:r>
              <a:rPr lang="en-US" altLang="zh-CN" i="1" dirty="0"/>
              <a:t>e.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78B0537-96B0-4133-8B57-A490756689C4}"/>
              </a:ext>
            </a:extLst>
          </p:cNvPr>
          <p:cNvCxnSpPr>
            <a:cxnSpLocks/>
            <a:stCxn id="27" idx="0"/>
            <a:endCxn id="29" idx="4"/>
          </p:cNvCxnSpPr>
          <p:nvPr/>
        </p:nvCxnSpPr>
        <p:spPr>
          <a:xfrm flipV="1">
            <a:off x="1538118" y="2710631"/>
            <a:ext cx="248890" cy="1217011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2589AE7-ACCD-4AED-A69F-863D4C03D8CD}"/>
              </a:ext>
            </a:extLst>
          </p:cNvPr>
          <p:cNvCxnSpPr>
            <a:cxnSpLocks/>
            <a:stCxn id="26" idx="0"/>
            <a:endCxn id="29" idx="4"/>
          </p:cNvCxnSpPr>
          <p:nvPr/>
        </p:nvCxnSpPr>
        <p:spPr>
          <a:xfrm flipH="1" flipV="1">
            <a:off x="1787008" y="2710631"/>
            <a:ext cx="124445" cy="1220198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1C69FCEC-5F18-43FE-97F5-FDF11BDEA7EC}"/>
              </a:ext>
            </a:extLst>
          </p:cNvPr>
          <p:cNvSpPr/>
          <p:nvPr/>
        </p:nvSpPr>
        <p:spPr>
          <a:xfrm>
            <a:off x="3539629" y="2452872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6AE7B77-1867-4405-8A32-83A1D6700591}"/>
              </a:ext>
            </a:extLst>
          </p:cNvPr>
          <p:cNvSpPr/>
          <p:nvPr/>
        </p:nvSpPr>
        <p:spPr>
          <a:xfrm>
            <a:off x="3160717" y="2452872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9F9C525-DA06-49F8-90B8-7FC1FE00EB88}"/>
              </a:ext>
            </a:extLst>
          </p:cNvPr>
          <p:cNvCxnSpPr>
            <a:cxnSpLocks/>
            <a:endCxn id="28" idx="4"/>
          </p:cNvCxnSpPr>
          <p:nvPr/>
        </p:nvCxnSpPr>
        <p:spPr>
          <a:xfrm flipH="1" flipV="1">
            <a:off x="2176426" y="2704904"/>
            <a:ext cx="448330" cy="1229169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1A0BFB9B-B631-4530-B10A-58FC976AA75F}"/>
              </a:ext>
            </a:extLst>
          </p:cNvPr>
          <p:cNvSpPr/>
          <p:nvPr/>
        </p:nvSpPr>
        <p:spPr>
          <a:xfrm>
            <a:off x="2438088" y="2460615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48C234B-E79C-40BC-8418-7AA9279AF9E1}"/>
              </a:ext>
            </a:extLst>
          </p:cNvPr>
          <p:cNvSpPr txBox="1"/>
          <p:nvPr/>
        </p:nvSpPr>
        <p:spPr>
          <a:xfrm>
            <a:off x="3841024" y="4041633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39C247-DD7A-40E9-B895-5FBC5768F8F0}"/>
              </a:ext>
            </a:extLst>
          </p:cNvPr>
          <p:cNvSpPr txBox="1"/>
          <p:nvPr/>
        </p:nvSpPr>
        <p:spPr>
          <a:xfrm>
            <a:off x="1595289" y="2118100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3A4FF5B-9B7A-42E6-ADE1-8D407BEE10E5}"/>
              </a:ext>
            </a:extLst>
          </p:cNvPr>
          <p:cNvSpPr txBox="1"/>
          <p:nvPr/>
        </p:nvSpPr>
        <p:spPr>
          <a:xfrm>
            <a:off x="1367987" y="4063009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E338EF7-D420-4352-932B-CBCADA492C00}"/>
              </a:ext>
            </a:extLst>
          </p:cNvPr>
          <p:cNvSpPr txBox="1"/>
          <p:nvPr/>
        </p:nvSpPr>
        <p:spPr>
          <a:xfrm>
            <a:off x="1835730" y="4074157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8400EC9-FDB1-4612-A8F8-3546288B0444}"/>
              </a:ext>
            </a:extLst>
          </p:cNvPr>
          <p:cNvSpPr txBox="1"/>
          <p:nvPr/>
        </p:nvSpPr>
        <p:spPr>
          <a:xfrm>
            <a:off x="2218672" y="4058518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90DF876-2CF8-46F7-BD46-D131FBF4AC38}"/>
              </a:ext>
            </a:extLst>
          </p:cNvPr>
          <p:cNvSpPr txBox="1"/>
          <p:nvPr/>
        </p:nvSpPr>
        <p:spPr>
          <a:xfrm>
            <a:off x="2743320" y="4058518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9548A1D-3D51-4B05-BA03-BF9C2FF7A6B0}"/>
              </a:ext>
            </a:extLst>
          </p:cNvPr>
          <p:cNvSpPr txBox="1"/>
          <p:nvPr/>
        </p:nvSpPr>
        <p:spPr>
          <a:xfrm>
            <a:off x="1989758" y="2126206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2C389EC-32C6-40B9-8C94-413DD8660669}"/>
              </a:ext>
            </a:extLst>
          </p:cNvPr>
          <p:cNvSpPr txBox="1"/>
          <p:nvPr/>
        </p:nvSpPr>
        <p:spPr>
          <a:xfrm>
            <a:off x="2376381" y="2129348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5950256-7821-4AEF-9E27-159D025017FE}"/>
              </a:ext>
            </a:extLst>
          </p:cNvPr>
          <p:cNvSpPr txBox="1"/>
          <p:nvPr/>
        </p:nvSpPr>
        <p:spPr>
          <a:xfrm>
            <a:off x="2996810" y="212561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E280B71-A384-477F-8CD5-5DDC99A47CFE}"/>
              </a:ext>
            </a:extLst>
          </p:cNvPr>
          <p:cNvSpPr/>
          <p:nvPr/>
        </p:nvSpPr>
        <p:spPr>
          <a:xfrm>
            <a:off x="2902293" y="3925917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091E962-D7F5-431D-A9D7-C92FF08B2D5D}"/>
              </a:ext>
            </a:extLst>
          </p:cNvPr>
          <p:cNvSpPr/>
          <p:nvPr/>
        </p:nvSpPr>
        <p:spPr>
          <a:xfrm>
            <a:off x="2138676" y="3933399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CD49AFAB-666C-4852-814B-F8AC2CD4A845}"/>
              </a:ext>
            </a:extLst>
          </p:cNvPr>
          <p:cNvSpPr/>
          <p:nvPr/>
        </p:nvSpPr>
        <p:spPr>
          <a:xfrm>
            <a:off x="1787008" y="3930829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2EDFCE8-FF3F-4185-B851-EF843043EFFE}"/>
              </a:ext>
            </a:extLst>
          </p:cNvPr>
          <p:cNvSpPr/>
          <p:nvPr/>
        </p:nvSpPr>
        <p:spPr>
          <a:xfrm>
            <a:off x="1413673" y="3927642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4B37BA6-B4B0-4272-94D8-B53171090EE5}"/>
              </a:ext>
            </a:extLst>
          </p:cNvPr>
          <p:cNvSpPr/>
          <p:nvPr/>
        </p:nvSpPr>
        <p:spPr>
          <a:xfrm>
            <a:off x="2051981" y="2456014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FA38DA63-13BB-48D9-885D-C8427181A8CE}"/>
              </a:ext>
            </a:extLst>
          </p:cNvPr>
          <p:cNvSpPr/>
          <p:nvPr/>
        </p:nvSpPr>
        <p:spPr>
          <a:xfrm>
            <a:off x="1662563" y="2461741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592B22F9-F008-493A-B72C-76A765155BBD}"/>
              </a:ext>
            </a:extLst>
          </p:cNvPr>
          <p:cNvSpPr/>
          <p:nvPr/>
        </p:nvSpPr>
        <p:spPr>
          <a:xfrm>
            <a:off x="3997840" y="391843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18C757D-0540-4972-B34D-A2070D0406C7}"/>
              </a:ext>
            </a:extLst>
          </p:cNvPr>
          <p:cNvSpPr txBox="1"/>
          <p:nvPr/>
        </p:nvSpPr>
        <p:spPr>
          <a:xfrm>
            <a:off x="1002663" y="237169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D6E87A2-B3C7-4E43-B72A-4C862A4D0E76}"/>
              </a:ext>
            </a:extLst>
          </p:cNvPr>
          <p:cNvSpPr txBox="1"/>
          <p:nvPr/>
        </p:nvSpPr>
        <p:spPr>
          <a:xfrm>
            <a:off x="786639" y="3831289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9452309-A195-4669-B6E8-DD98F2F9C787}"/>
              </a:ext>
            </a:extLst>
          </p:cNvPr>
          <p:cNvCxnSpPr>
            <a:cxnSpLocks/>
            <a:stCxn id="27" idx="0"/>
            <a:endCxn id="28" idx="4"/>
          </p:cNvCxnSpPr>
          <p:nvPr/>
        </p:nvCxnSpPr>
        <p:spPr>
          <a:xfrm flipV="1">
            <a:off x="1538118" y="2704904"/>
            <a:ext cx="638308" cy="1222738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9700157-153B-4027-AFEC-A5CDAA02166C}"/>
              </a:ext>
            </a:extLst>
          </p:cNvPr>
          <p:cNvCxnSpPr>
            <a:cxnSpLocks/>
            <a:stCxn id="26" idx="0"/>
            <a:endCxn id="14" idx="4"/>
          </p:cNvCxnSpPr>
          <p:nvPr/>
        </p:nvCxnSpPr>
        <p:spPr>
          <a:xfrm flipV="1">
            <a:off x="1911453" y="2709505"/>
            <a:ext cx="651080" cy="1221324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9E705D1-54DD-43E0-AF40-E8D1F4088903}"/>
              </a:ext>
            </a:extLst>
          </p:cNvPr>
          <p:cNvCxnSpPr>
            <a:cxnSpLocks/>
            <a:stCxn id="26" idx="0"/>
            <a:endCxn id="28" idx="4"/>
          </p:cNvCxnSpPr>
          <p:nvPr/>
        </p:nvCxnSpPr>
        <p:spPr>
          <a:xfrm flipV="1">
            <a:off x="1911453" y="2704904"/>
            <a:ext cx="264973" cy="1225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4B518D0-2653-4958-BE7B-0B2965695D4A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1911453" y="2702024"/>
            <a:ext cx="977503" cy="1228805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D28C49C-5337-41B3-B1DA-93DAC832F2CB}"/>
              </a:ext>
            </a:extLst>
          </p:cNvPr>
          <p:cNvCxnSpPr>
            <a:cxnSpLocks/>
            <a:stCxn id="26" idx="0"/>
            <a:endCxn id="12" idx="4"/>
          </p:cNvCxnSpPr>
          <p:nvPr/>
        </p:nvCxnSpPr>
        <p:spPr>
          <a:xfrm flipV="1">
            <a:off x="1911453" y="2701762"/>
            <a:ext cx="1373709" cy="1229067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DD2E633-214A-406C-AE4D-0C5E7600DB71}"/>
              </a:ext>
            </a:extLst>
          </p:cNvPr>
          <p:cNvCxnSpPr>
            <a:cxnSpLocks/>
            <a:stCxn id="25" idx="0"/>
            <a:endCxn id="28" idx="4"/>
          </p:cNvCxnSpPr>
          <p:nvPr/>
        </p:nvCxnSpPr>
        <p:spPr>
          <a:xfrm flipH="1" flipV="1">
            <a:off x="2176426" y="2704904"/>
            <a:ext cx="86695" cy="1228495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C4EA7254-6E7E-4D9F-BF4A-31952D4896DD}"/>
              </a:ext>
            </a:extLst>
          </p:cNvPr>
          <p:cNvCxnSpPr>
            <a:cxnSpLocks/>
            <a:stCxn id="24" idx="0"/>
            <a:endCxn id="28" idx="4"/>
          </p:cNvCxnSpPr>
          <p:nvPr/>
        </p:nvCxnSpPr>
        <p:spPr>
          <a:xfrm flipH="1" flipV="1">
            <a:off x="2176426" y="2704904"/>
            <a:ext cx="850312" cy="1221013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31FE9A7A-636E-4E65-ABCF-B39EA2A35507}"/>
              </a:ext>
            </a:extLst>
          </p:cNvPr>
          <p:cNvCxnSpPr>
            <a:cxnSpLocks/>
            <a:stCxn id="42" idx="0"/>
            <a:endCxn id="14" idx="4"/>
          </p:cNvCxnSpPr>
          <p:nvPr/>
        </p:nvCxnSpPr>
        <p:spPr>
          <a:xfrm flipH="1" flipV="1">
            <a:off x="2562533" y="2709505"/>
            <a:ext cx="816873" cy="1217671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9DD035E-0492-4522-9551-B6316A282928}"/>
              </a:ext>
            </a:extLst>
          </p:cNvPr>
          <p:cNvCxnSpPr>
            <a:cxnSpLocks/>
            <a:stCxn id="30" idx="0"/>
            <a:endCxn id="14" idx="4"/>
          </p:cNvCxnSpPr>
          <p:nvPr/>
        </p:nvCxnSpPr>
        <p:spPr>
          <a:xfrm flipH="1" flipV="1">
            <a:off x="2562533" y="2709505"/>
            <a:ext cx="1559752" cy="1208931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23B3622C-52A8-47BD-850E-61AD5A3E9E25}"/>
              </a:ext>
            </a:extLst>
          </p:cNvPr>
          <p:cNvSpPr/>
          <p:nvPr/>
        </p:nvSpPr>
        <p:spPr>
          <a:xfrm>
            <a:off x="3254961" y="392717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4FD3937-CD6E-4BD4-BDE9-CD6561B4F0C1}"/>
              </a:ext>
            </a:extLst>
          </p:cNvPr>
          <p:cNvSpPr txBox="1"/>
          <p:nvPr/>
        </p:nvSpPr>
        <p:spPr>
          <a:xfrm>
            <a:off x="3148833" y="4053633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55BD39D3-04CE-4740-A865-8F5A8A9A1C74}"/>
              </a:ext>
            </a:extLst>
          </p:cNvPr>
          <p:cNvCxnSpPr>
            <a:cxnSpLocks/>
            <a:endCxn id="14" idx="4"/>
          </p:cNvCxnSpPr>
          <p:nvPr/>
        </p:nvCxnSpPr>
        <p:spPr>
          <a:xfrm flipH="1" flipV="1">
            <a:off x="2562533" y="2709505"/>
            <a:ext cx="1161828" cy="1239634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椭圆 44">
            <a:extLst>
              <a:ext uri="{FF2B5EF4-FFF2-40B4-BE49-F238E27FC236}">
                <a16:creationId xmlns:a16="http://schemas.microsoft.com/office/drawing/2014/main" id="{4E3E0A37-51AE-486A-A046-F72B640B292C}"/>
              </a:ext>
            </a:extLst>
          </p:cNvPr>
          <p:cNvSpPr/>
          <p:nvPr/>
        </p:nvSpPr>
        <p:spPr>
          <a:xfrm>
            <a:off x="4280484" y="2448471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9AB46E2-20ED-476C-A933-16932C4E898E}"/>
              </a:ext>
            </a:extLst>
          </p:cNvPr>
          <p:cNvSpPr txBox="1"/>
          <p:nvPr/>
        </p:nvSpPr>
        <p:spPr>
          <a:xfrm>
            <a:off x="4107701" y="211248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0BABAC80-B2BD-4C87-BBF1-C036B4284715}"/>
              </a:ext>
            </a:extLst>
          </p:cNvPr>
          <p:cNvCxnSpPr>
            <a:cxnSpLocks/>
            <a:stCxn id="11" idx="4"/>
            <a:endCxn id="25" idx="0"/>
          </p:cNvCxnSpPr>
          <p:nvPr/>
        </p:nvCxnSpPr>
        <p:spPr>
          <a:xfrm flipH="1">
            <a:off x="2263121" y="2701762"/>
            <a:ext cx="1400953" cy="1231637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D3F34C8D-1D2E-4C6C-824B-28D26E49FBF5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2263121" y="2720791"/>
            <a:ext cx="1742047" cy="1212608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56CC0C8D-49DF-4533-8F0D-92C1D02589D7}"/>
              </a:ext>
            </a:extLst>
          </p:cNvPr>
          <p:cNvCxnSpPr>
            <a:cxnSpLocks/>
            <a:stCxn id="45" idx="4"/>
            <a:endCxn id="25" idx="0"/>
          </p:cNvCxnSpPr>
          <p:nvPr/>
        </p:nvCxnSpPr>
        <p:spPr>
          <a:xfrm flipH="1">
            <a:off x="2263121" y="2697361"/>
            <a:ext cx="2141808" cy="1236038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84A7AE89-C964-4EF0-B1E3-8DAC07844B61}"/>
              </a:ext>
            </a:extLst>
          </p:cNvPr>
          <p:cNvSpPr txBox="1"/>
          <p:nvPr/>
        </p:nvSpPr>
        <p:spPr>
          <a:xfrm>
            <a:off x="3425846" y="2123061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96F576E-C379-4750-B3E7-3F6D4F07640F}"/>
              </a:ext>
            </a:extLst>
          </p:cNvPr>
          <p:cNvSpPr/>
          <p:nvPr/>
        </p:nvSpPr>
        <p:spPr>
          <a:xfrm>
            <a:off x="2478855" y="4035296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C9B95600-98B5-4908-AC33-B69E778E818B}"/>
              </a:ext>
            </a:extLst>
          </p:cNvPr>
          <p:cNvSpPr/>
          <p:nvPr/>
        </p:nvSpPr>
        <p:spPr>
          <a:xfrm>
            <a:off x="2600677" y="4035296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B79D9D30-A422-4D91-9A6E-DDFF2A5855ED}"/>
              </a:ext>
            </a:extLst>
          </p:cNvPr>
          <p:cNvSpPr/>
          <p:nvPr/>
        </p:nvSpPr>
        <p:spPr>
          <a:xfrm>
            <a:off x="2729201" y="4035296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3283D33B-5F09-48DB-9293-3B36E95FE0A8}"/>
              </a:ext>
            </a:extLst>
          </p:cNvPr>
          <p:cNvSpPr/>
          <p:nvPr/>
        </p:nvSpPr>
        <p:spPr>
          <a:xfrm>
            <a:off x="2768360" y="2544758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B32F4450-E8F0-41D8-B52C-2C04E66A68F2}"/>
              </a:ext>
            </a:extLst>
          </p:cNvPr>
          <p:cNvSpPr/>
          <p:nvPr/>
        </p:nvSpPr>
        <p:spPr>
          <a:xfrm>
            <a:off x="2890182" y="2544758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804790D5-5455-40AA-AEE7-2BD942A8694A}"/>
              </a:ext>
            </a:extLst>
          </p:cNvPr>
          <p:cNvSpPr/>
          <p:nvPr/>
        </p:nvSpPr>
        <p:spPr>
          <a:xfrm>
            <a:off x="3018706" y="2544758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3537FD1-F064-4F1E-A961-DFBB03BDF80B}"/>
              </a:ext>
            </a:extLst>
          </p:cNvPr>
          <p:cNvSpPr/>
          <p:nvPr/>
        </p:nvSpPr>
        <p:spPr>
          <a:xfrm>
            <a:off x="3883346" y="2547989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DAFEBE2E-58CE-4759-AEEE-52223E95EAB6}"/>
              </a:ext>
            </a:extLst>
          </p:cNvPr>
          <p:cNvSpPr/>
          <p:nvPr/>
        </p:nvSpPr>
        <p:spPr>
          <a:xfrm>
            <a:off x="4005168" y="2547989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9ECB3D55-4290-4E64-8B62-422662E5BBF1}"/>
              </a:ext>
            </a:extLst>
          </p:cNvPr>
          <p:cNvSpPr/>
          <p:nvPr/>
        </p:nvSpPr>
        <p:spPr>
          <a:xfrm>
            <a:off x="4133692" y="2547989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A1D6E040-7643-4139-8720-44F520C05E4B}"/>
              </a:ext>
            </a:extLst>
          </p:cNvPr>
          <p:cNvSpPr/>
          <p:nvPr/>
        </p:nvSpPr>
        <p:spPr>
          <a:xfrm>
            <a:off x="3594795" y="402802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E3AB7F49-0A5C-4A5F-8F4F-1650A72134DC}"/>
              </a:ext>
            </a:extLst>
          </p:cNvPr>
          <p:cNvSpPr/>
          <p:nvPr/>
        </p:nvSpPr>
        <p:spPr>
          <a:xfrm>
            <a:off x="3716617" y="402802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1B3CE85A-2564-4DDC-99EC-F4C789DDEF58}"/>
              </a:ext>
            </a:extLst>
          </p:cNvPr>
          <p:cNvSpPr/>
          <p:nvPr/>
        </p:nvSpPr>
        <p:spPr>
          <a:xfrm>
            <a:off x="3845141" y="402802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00A5109-BAF6-4319-9884-14F41843BD7A}"/>
              </a:ext>
            </a:extLst>
          </p:cNvPr>
          <p:cNvSpPr/>
          <p:nvPr/>
        </p:nvSpPr>
        <p:spPr>
          <a:xfrm>
            <a:off x="5038463" y="2254378"/>
            <a:ext cx="38278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When edge (u1, v1) is removed, </a:t>
            </a:r>
            <a:r>
              <a:rPr lang="en-US" altLang="zh-CN" dirty="0" err="1"/>
              <a:t>BiT</a:t>
            </a:r>
            <a:r>
              <a:rPr lang="en-US" altLang="zh-CN" dirty="0"/>
              <a:t>-BS enumerates butterflies containing (u1, v1).</a:t>
            </a:r>
            <a:r>
              <a:rPr lang="en-US" altLang="zh-CN" i="1" dirty="0"/>
              <a:t> </a:t>
            </a:r>
            <a:r>
              <a:rPr lang="en-US" altLang="zh-CN" dirty="0"/>
              <a:t>In </a:t>
            </a:r>
            <a:r>
              <a:rPr lang="en-US" altLang="zh-CN" dirty="0" err="1"/>
              <a:t>BiT</a:t>
            </a:r>
            <a:r>
              <a:rPr lang="en-US" altLang="zh-CN" dirty="0"/>
              <a:t>-BS, it enumerates the combinations of four vertices with three edges first, then check whether there exists the fourth edge to form a butterfly. However, only one butterfly exists - [u0, v0, u1, v1].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17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86684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Challenges</a:t>
            </a:r>
            <a:endParaRPr lang="en" sz="24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222C0A4-109C-42D5-8269-8F3C4E49C3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10" name="Shape 61">
            <a:extLst>
              <a:ext uri="{FF2B5EF4-FFF2-40B4-BE49-F238E27FC236}">
                <a16:creationId xmlns:a16="http://schemas.microsoft.com/office/drawing/2014/main" id="{2A29CC2D-2749-4621-B8FB-C1572A384C2D}"/>
              </a:ext>
            </a:extLst>
          </p:cNvPr>
          <p:cNvSpPr txBox="1">
            <a:spLocks noGrp="1"/>
          </p:cNvSpPr>
          <p:nvPr/>
        </p:nvSpPr>
        <p:spPr>
          <a:xfrm>
            <a:off x="491931" y="1260356"/>
            <a:ext cx="8520599" cy="1921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When performing edge removal operations, it is a challenge to efficiently find those affected edges.</a:t>
            </a:r>
          </a:p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>
                <a:solidFill>
                  <a:schemeClr val="tx1"/>
                </a:solidFill>
              </a:rPr>
              <a:t>It is also a challenge to efficiently handle edges with high butterfly supports (i.e., hub edges).</a:t>
            </a:r>
          </a:p>
        </p:txBody>
      </p:sp>
      <p:pic>
        <p:nvPicPr>
          <p:cNvPr id="11" name="Shape 63">
            <a:extLst>
              <a:ext uri="{FF2B5EF4-FFF2-40B4-BE49-F238E27FC236}">
                <a16:creationId xmlns:a16="http://schemas.microsoft.com/office/drawing/2014/main" id="{4229219C-999B-48B2-B1FB-8866C56195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07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700" y="126567"/>
            <a:ext cx="8520599" cy="572699"/>
          </a:xfrm>
        </p:spPr>
        <p:txBody>
          <a:bodyPr/>
          <a:lstStyle/>
          <a:p>
            <a:r>
              <a:rPr lang="en-US" altLang="zh-CN" dirty="0"/>
              <a:t>Solutions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6276" y="1299510"/>
            <a:ext cx="8617723" cy="1434866"/>
          </a:xfrm>
        </p:spPr>
        <p:txBody>
          <a:bodyPr/>
          <a:lstStyle/>
          <a:p>
            <a:pPr marL="457200" lvl="0" indent="-381000">
              <a:buClr>
                <a:srgbClr val="000000"/>
              </a:buClr>
              <a:buSzPct val="120000"/>
              <a:buFontTx/>
              <a:buChar char="●"/>
            </a:pPr>
            <a:r>
              <a:rPr lang="en-US" altLang="zh-CN" dirty="0">
                <a:solidFill>
                  <a:srgbClr val="000000"/>
                </a:solidFill>
              </a:rPr>
              <a:t>To conquer Challenge 1: we propose a novel online index - Bloom-Edge-Index and propose a bottom-up index-based algorithm </a:t>
            </a:r>
            <a:r>
              <a:rPr lang="en-US" altLang="zh-CN" dirty="0" err="1">
                <a:solidFill>
                  <a:srgbClr val="000000"/>
                </a:solidFill>
              </a:rPr>
              <a:t>BiT</a:t>
            </a:r>
            <a:r>
              <a:rPr lang="en-US" altLang="zh-CN" dirty="0">
                <a:solidFill>
                  <a:srgbClr val="000000"/>
                </a:solidFill>
              </a:rPr>
              <a:t>-BU.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2DE4D2-DB9A-4709-9D71-1E6EF77444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491D1D09-68A2-4EAF-A37A-DEC551A9CDB5}"/>
              </a:ext>
            </a:extLst>
          </p:cNvPr>
          <p:cNvSpPr txBox="1">
            <a:spLocks/>
          </p:cNvSpPr>
          <p:nvPr/>
        </p:nvSpPr>
        <p:spPr>
          <a:xfrm>
            <a:off x="492853" y="2417118"/>
            <a:ext cx="8528303" cy="7723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FontTx/>
              <a:buChar char="●"/>
            </a:pPr>
            <a:r>
              <a:rPr lang="en-US" altLang="zh-CN" dirty="0">
                <a:solidFill>
                  <a:srgbClr val="000000"/>
                </a:solidFill>
              </a:rPr>
              <a:t>To conquer Challenge 2: we propose the progressive compression approach </a:t>
            </a:r>
            <a:r>
              <a:rPr lang="en-US" altLang="zh-CN" dirty="0" err="1">
                <a:solidFill>
                  <a:srgbClr val="000000"/>
                </a:solidFill>
              </a:rPr>
              <a:t>BiT</a:t>
            </a:r>
            <a:r>
              <a:rPr lang="en-US" altLang="zh-CN" dirty="0">
                <a:solidFill>
                  <a:srgbClr val="000000"/>
                </a:solidFill>
              </a:rPr>
              <a:t>-PC.  </a:t>
            </a:r>
          </a:p>
        </p:txBody>
      </p:sp>
      <p:pic>
        <p:nvPicPr>
          <p:cNvPr id="12" name="Shape 63">
            <a:extLst>
              <a:ext uri="{FF2B5EF4-FFF2-40B4-BE49-F238E27FC236}">
                <a16:creationId xmlns:a16="http://schemas.microsoft.com/office/drawing/2014/main" id="{5B3EF438-E9F4-4D02-89CF-7A76768D602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37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BE-Index</a:t>
            </a:r>
            <a:endParaRPr lang="en" altLang="zh-CN" dirty="0">
              <a:solidFill>
                <a:srgbClr val="00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795E9EA-8238-40F6-A21E-E997C2F68242}"/>
              </a:ext>
            </a:extLst>
          </p:cNvPr>
          <p:cNvSpPr/>
          <p:nvPr/>
        </p:nvSpPr>
        <p:spPr>
          <a:xfrm>
            <a:off x="475557" y="903404"/>
            <a:ext cx="5926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</a:t>
            </a:r>
            <a:r>
              <a:rPr lang="en-US" altLang="zh-CN" i="1" dirty="0"/>
              <a:t> k</a:t>
            </a:r>
            <a:r>
              <a:rPr lang="en-US" altLang="zh-CN" dirty="0"/>
              <a:t>-bloom is a (2, </a:t>
            </a:r>
            <a:r>
              <a:rPr lang="en-US" altLang="zh-CN" i="1" dirty="0"/>
              <a:t>k</a:t>
            </a:r>
            <a:r>
              <a:rPr lang="en-US" altLang="zh-CN" dirty="0"/>
              <a:t>)-biclique which contains exactly </a:t>
            </a:r>
            <a:r>
              <a:rPr lang="en-US" altLang="zh-CN" i="1" dirty="0"/>
              <a:t>k</a:t>
            </a:r>
            <a:r>
              <a:rPr lang="en-US" altLang="zh-CN" dirty="0"/>
              <a:t>*(</a:t>
            </a:r>
            <a:r>
              <a:rPr lang="en-US" altLang="zh-CN" i="1" dirty="0"/>
              <a:t>k</a:t>
            </a:r>
            <a:r>
              <a:rPr lang="en-US" altLang="zh-CN" dirty="0"/>
              <a:t>-1)/2 butterflies. 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A51D7E4-9140-4AB9-83A8-5A8803A451B6}"/>
              </a:ext>
            </a:extLst>
          </p:cNvPr>
          <p:cNvCxnSpPr>
            <a:cxnSpLocks/>
            <a:stCxn id="30" idx="0"/>
            <a:endCxn id="32" idx="4"/>
          </p:cNvCxnSpPr>
          <p:nvPr/>
        </p:nvCxnSpPr>
        <p:spPr>
          <a:xfrm flipV="1">
            <a:off x="1925402" y="2299365"/>
            <a:ext cx="248890" cy="1217011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5F46254-4BE0-4AF2-97DF-786D459F9B02}"/>
              </a:ext>
            </a:extLst>
          </p:cNvPr>
          <p:cNvCxnSpPr>
            <a:cxnSpLocks/>
            <a:stCxn id="29" idx="0"/>
            <a:endCxn id="32" idx="4"/>
          </p:cNvCxnSpPr>
          <p:nvPr/>
        </p:nvCxnSpPr>
        <p:spPr>
          <a:xfrm flipH="1" flipV="1">
            <a:off x="2174292" y="2299365"/>
            <a:ext cx="124445" cy="1220198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5641E0B5-B82D-4EFC-8D6F-371F39A509EF}"/>
              </a:ext>
            </a:extLst>
          </p:cNvPr>
          <p:cNvSpPr/>
          <p:nvPr/>
        </p:nvSpPr>
        <p:spPr>
          <a:xfrm>
            <a:off x="3926913" y="2041606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B36E894-280B-4FE4-9DE0-6F908AF91325}"/>
              </a:ext>
            </a:extLst>
          </p:cNvPr>
          <p:cNvSpPr/>
          <p:nvPr/>
        </p:nvSpPr>
        <p:spPr>
          <a:xfrm>
            <a:off x="3548001" y="2041606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2184777-A120-49BB-92F0-6185B0E86EEE}"/>
              </a:ext>
            </a:extLst>
          </p:cNvPr>
          <p:cNvCxnSpPr>
            <a:cxnSpLocks/>
            <a:endCxn id="31" idx="4"/>
          </p:cNvCxnSpPr>
          <p:nvPr/>
        </p:nvCxnSpPr>
        <p:spPr>
          <a:xfrm flipH="1" flipV="1">
            <a:off x="2563710" y="2293638"/>
            <a:ext cx="448330" cy="1229169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2807D5DD-B40C-464C-83F3-9497CF364C64}"/>
              </a:ext>
            </a:extLst>
          </p:cNvPr>
          <p:cNvSpPr/>
          <p:nvPr/>
        </p:nvSpPr>
        <p:spPr>
          <a:xfrm>
            <a:off x="2825372" y="2049349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4F806AC-8A7B-436F-AAF8-32774AFE83F1}"/>
              </a:ext>
            </a:extLst>
          </p:cNvPr>
          <p:cNvSpPr txBox="1"/>
          <p:nvPr/>
        </p:nvSpPr>
        <p:spPr>
          <a:xfrm>
            <a:off x="4228308" y="3630367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D9F3BEC-4570-48BD-B65D-6295A83A9568}"/>
              </a:ext>
            </a:extLst>
          </p:cNvPr>
          <p:cNvSpPr txBox="1"/>
          <p:nvPr/>
        </p:nvSpPr>
        <p:spPr>
          <a:xfrm>
            <a:off x="1982573" y="1706834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CAD53BC-4CEE-4997-970B-6A5BD6E24925}"/>
              </a:ext>
            </a:extLst>
          </p:cNvPr>
          <p:cNvSpPr txBox="1"/>
          <p:nvPr/>
        </p:nvSpPr>
        <p:spPr>
          <a:xfrm>
            <a:off x="1755271" y="3651743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E594121-BC9B-4728-AF1D-264F4B03E930}"/>
              </a:ext>
            </a:extLst>
          </p:cNvPr>
          <p:cNvSpPr txBox="1"/>
          <p:nvPr/>
        </p:nvSpPr>
        <p:spPr>
          <a:xfrm>
            <a:off x="2223014" y="3662891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81F6DDC-64E0-4D47-B3AA-02B11C3CC89A}"/>
              </a:ext>
            </a:extLst>
          </p:cNvPr>
          <p:cNvSpPr txBox="1"/>
          <p:nvPr/>
        </p:nvSpPr>
        <p:spPr>
          <a:xfrm>
            <a:off x="2605956" y="3647252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3737E0A-4F6A-4EC9-80EB-C1543ACB283E}"/>
              </a:ext>
            </a:extLst>
          </p:cNvPr>
          <p:cNvSpPr txBox="1"/>
          <p:nvPr/>
        </p:nvSpPr>
        <p:spPr>
          <a:xfrm>
            <a:off x="3130604" y="3647252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E087345-F805-41FA-AAA1-CE3137965E71}"/>
              </a:ext>
            </a:extLst>
          </p:cNvPr>
          <p:cNvSpPr txBox="1"/>
          <p:nvPr/>
        </p:nvSpPr>
        <p:spPr>
          <a:xfrm>
            <a:off x="2377042" y="1714940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879F646-2CB3-4B6B-8315-8DEFAA7D3886}"/>
              </a:ext>
            </a:extLst>
          </p:cNvPr>
          <p:cNvSpPr txBox="1"/>
          <p:nvPr/>
        </p:nvSpPr>
        <p:spPr>
          <a:xfrm>
            <a:off x="2763665" y="1718082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A659557-36EB-4159-A37E-92F737E7E603}"/>
              </a:ext>
            </a:extLst>
          </p:cNvPr>
          <p:cNvSpPr txBox="1"/>
          <p:nvPr/>
        </p:nvSpPr>
        <p:spPr>
          <a:xfrm>
            <a:off x="3384094" y="171435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E5314B5D-6EF0-4745-B42D-3E9ADA0B5E2F}"/>
              </a:ext>
            </a:extLst>
          </p:cNvPr>
          <p:cNvSpPr/>
          <p:nvPr/>
        </p:nvSpPr>
        <p:spPr>
          <a:xfrm>
            <a:off x="3289577" y="351465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2DE4A47-0789-4D81-AE59-509EE325D85F}"/>
              </a:ext>
            </a:extLst>
          </p:cNvPr>
          <p:cNvSpPr/>
          <p:nvPr/>
        </p:nvSpPr>
        <p:spPr>
          <a:xfrm>
            <a:off x="2525960" y="3522133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77E4DEC2-F9E0-49A7-8B99-1424D17CBB30}"/>
              </a:ext>
            </a:extLst>
          </p:cNvPr>
          <p:cNvSpPr/>
          <p:nvPr/>
        </p:nvSpPr>
        <p:spPr>
          <a:xfrm>
            <a:off x="2174292" y="3519563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753E89B-420B-4013-B310-F5A32314E059}"/>
              </a:ext>
            </a:extLst>
          </p:cNvPr>
          <p:cNvSpPr/>
          <p:nvPr/>
        </p:nvSpPr>
        <p:spPr>
          <a:xfrm>
            <a:off x="1800957" y="3516376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62036A2F-15A3-4068-AEAA-5571B5E5D5CD}"/>
              </a:ext>
            </a:extLst>
          </p:cNvPr>
          <p:cNvSpPr/>
          <p:nvPr/>
        </p:nvSpPr>
        <p:spPr>
          <a:xfrm>
            <a:off x="2439265" y="2044748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0A4CFEC-B282-474C-8CDE-34E72DE910DD}"/>
              </a:ext>
            </a:extLst>
          </p:cNvPr>
          <p:cNvSpPr/>
          <p:nvPr/>
        </p:nvSpPr>
        <p:spPr>
          <a:xfrm>
            <a:off x="2049847" y="2050475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316A9FEB-164C-4877-8761-31971B14F58F}"/>
              </a:ext>
            </a:extLst>
          </p:cNvPr>
          <p:cNvSpPr/>
          <p:nvPr/>
        </p:nvSpPr>
        <p:spPr>
          <a:xfrm>
            <a:off x="4385124" y="3507170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B1CD0D7-B7B3-48D2-B6DA-A2A9BDFF7934}"/>
              </a:ext>
            </a:extLst>
          </p:cNvPr>
          <p:cNvSpPr txBox="1"/>
          <p:nvPr/>
        </p:nvSpPr>
        <p:spPr>
          <a:xfrm>
            <a:off x="1389947" y="196042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D6B042A-FD1E-4BFC-89CD-D313E4715F8E}"/>
              </a:ext>
            </a:extLst>
          </p:cNvPr>
          <p:cNvSpPr txBox="1"/>
          <p:nvPr/>
        </p:nvSpPr>
        <p:spPr>
          <a:xfrm>
            <a:off x="1173923" y="342002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4E89A7B1-25FB-421F-A863-E6015F365FDD}"/>
              </a:ext>
            </a:extLst>
          </p:cNvPr>
          <p:cNvCxnSpPr>
            <a:cxnSpLocks/>
            <a:stCxn id="30" idx="0"/>
            <a:endCxn id="31" idx="4"/>
          </p:cNvCxnSpPr>
          <p:nvPr/>
        </p:nvCxnSpPr>
        <p:spPr>
          <a:xfrm flipV="1">
            <a:off x="1925402" y="2293638"/>
            <a:ext cx="638308" cy="1222738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7498E7A-7487-4847-9274-0389224C23F5}"/>
              </a:ext>
            </a:extLst>
          </p:cNvPr>
          <p:cNvCxnSpPr>
            <a:cxnSpLocks/>
            <a:stCxn id="29" idx="0"/>
            <a:endCxn id="17" idx="4"/>
          </p:cNvCxnSpPr>
          <p:nvPr/>
        </p:nvCxnSpPr>
        <p:spPr>
          <a:xfrm flipV="1">
            <a:off x="2298737" y="2298239"/>
            <a:ext cx="651080" cy="1221324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4B0D661-A25E-4FE3-9746-430B7C32044C}"/>
              </a:ext>
            </a:extLst>
          </p:cNvPr>
          <p:cNvCxnSpPr>
            <a:cxnSpLocks/>
            <a:stCxn id="29" idx="0"/>
            <a:endCxn id="31" idx="4"/>
          </p:cNvCxnSpPr>
          <p:nvPr/>
        </p:nvCxnSpPr>
        <p:spPr>
          <a:xfrm flipV="1">
            <a:off x="2298737" y="2293638"/>
            <a:ext cx="264973" cy="1225925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3B3F993-8113-4858-A1F2-D1B18104C348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2298737" y="2290758"/>
            <a:ext cx="977503" cy="1228805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5AEC2B1-3535-4DF5-8699-5E5BFECC18E7}"/>
              </a:ext>
            </a:extLst>
          </p:cNvPr>
          <p:cNvCxnSpPr>
            <a:cxnSpLocks/>
            <a:stCxn id="29" idx="0"/>
            <a:endCxn id="15" idx="4"/>
          </p:cNvCxnSpPr>
          <p:nvPr/>
        </p:nvCxnSpPr>
        <p:spPr>
          <a:xfrm flipV="1">
            <a:off x="2298737" y="2290496"/>
            <a:ext cx="1373709" cy="1229067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69AA81BC-1D89-46A0-A061-486B1A00726E}"/>
              </a:ext>
            </a:extLst>
          </p:cNvPr>
          <p:cNvCxnSpPr>
            <a:cxnSpLocks/>
            <a:stCxn id="28" idx="0"/>
            <a:endCxn id="31" idx="4"/>
          </p:cNvCxnSpPr>
          <p:nvPr/>
        </p:nvCxnSpPr>
        <p:spPr>
          <a:xfrm flipH="1" flipV="1">
            <a:off x="2563710" y="2293638"/>
            <a:ext cx="86695" cy="1228495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C07D8B5-CFEB-49FC-91A0-A4B3CDE4A8AD}"/>
              </a:ext>
            </a:extLst>
          </p:cNvPr>
          <p:cNvCxnSpPr>
            <a:cxnSpLocks/>
            <a:stCxn id="27" idx="0"/>
            <a:endCxn id="31" idx="4"/>
          </p:cNvCxnSpPr>
          <p:nvPr/>
        </p:nvCxnSpPr>
        <p:spPr>
          <a:xfrm flipH="1" flipV="1">
            <a:off x="2563710" y="2293638"/>
            <a:ext cx="850312" cy="1221013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33C49604-7F10-44E5-9415-8A8CC51011AD}"/>
              </a:ext>
            </a:extLst>
          </p:cNvPr>
          <p:cNvCxnSpPr>
            <a:cxnSpLocks/>
            <a:stCxn id="45" idx="0"/>
            <a:endCxn id="17" idx="4"/>
          </p:cNvCxnSpPr>
          <p:nvPr/>
        </p:nvCxnSpPr>
        <p:spPr>
          <a:xfrm flipH="1" flipV="1">
            <a:off x="2949817" y="2298239"/>
            <a:ext cx="816873" cy="1217671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5DDC1353-03D6-40A6-B2AE-6B07FB458AF9}"/>
              </a:ext>
            </a:extLst>
          </p:cNvPr>
          <p:cNvCxnSpPr>
            <a:cxnSpLocks/>
            <a:stCxn id="33" idx="0"/>
            <a:endCxn id="17" idx="4"/>
          </p:cNvCxnSpPr>
          <p:nvPr/>
        </p:nvCxnSpPr>
        <p:spPr>
          <a:xfrm flipH="1" flipV="1">
            <a:off x="2949817" y="2298239"/>
            <a:ext cx="1559752" cy="1208931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椭圆 44">
            <a:extLst>
              <a:ext uri="{FF2B5EF4-FFF2-40B4-BE49-F238E27FC236}">
                <a16:creationId xmlns:a16="http://schemas.microsoft.com/office/drawing/2014/main" id="{C0F20E0A-1978-4771-B1AA-50A0ABA4AEB5}"/>
              </a:ext>
            </a:extLst>
          </p:cNvPr>
          <p:cNvSpPr/>
          <p:nvPr/>
        </p:nvSpPr>
        <p:spPr>
          <a:xfrm>
            <a:off x="3642245" y="3515910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ABB82B0-6DC7-48CD-BF74-E46DCDA8A550}"/>
              </a:ext>
            </a:extLst>
          </p:cNvPr>
          <p:cNvSpPr txBox="1"/>
          <p:nvPr/>
        </p:nvSpPr>
        <p:spPr>
          <a:xfrm>
            <a:off x="3536117" y="3642367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C5DFD204-DEFE-461C-B616-E8BBBD773D4E}"/>
              </a:ext>
            </a:extLst>
          </p:cNvPr>
          <p:cNvCxnSpPr>
            <a:cxnSpLocks/>
            <a:endCxn id="17" idx="4"/>
          </p:cNvCxnSpPr>
          <p:nvPr/>
        </p:nvCxnSpPr>
        <p:spPr>
          <a:xfrm flipH="1" flipV="1">
            <a:off x="2949817" y="2298239"/>
            <a:ext cx="1161828" cy="1239634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椭圆 47">
            <a:extLst>
              <a:ext uri="{FF2B5EF4-FFF2-40B4-BE49-F238E27FC236}">
                <a16:creationId xmlns:a16="http://schemas.microsoft.com/office/drawing/2014/main" id="{88F39952-33D8-42CE-BA14-E37A87AC4F01}"/>
              </a:ext>
            </a:extLst>
          </p:cNvPr>
          <p:cNvSpPr/>
          <p:nvPr/>
        </p:nvSpPr>
        <p:spPr>
          <a:xfrm>
            <a:off x="4667768" y="2037205"/>
            <a:ext cx="248890" cy="2488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11CA8EF-01E5-490E-A013-DE766BF12BC0}"/>
              </a:ext>
            </a:extLst>
          </p:cNvPr>
          <p:cNvSpPr txBox="1"/>
          <p:nvPr/>
        </p:nvSpPr>
        <p:spPr>
          <a:xfrm>
            <a:off x="4494985" y="1701221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D68385AF-DAA8-4450-B5D5-FCF67AB8AD65}"/>
              </a:ext>
            </a:extLst>
          </p:cNvPr>
          <p:cNvCxnSpPr>
            <a:cxnSpLocks/>
            <a:stCxn id="14" idx="4"/>
            <a:endCxn id="28" idx="0"/>
          </p:cNvCxnSpPr>
          <p:nvPr/>
        </p:nvCxnSpPr>
        <p:spPr>
          <a:xfrm flipH="1">
            <a:off x="2650405" y="2290496"/>
            <a:ext cx="1400953" cy="1231637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83185C98-3E48-48D2-BF05-A9CEDAB08966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2650405" y="2309525"/>
            <a:ext cx="1742047" cy="1212608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C98DDF83-15BA-4338-B995-8466D515C28D}"/>
              </a:ext>
            </a:extLst>
          </p:cNvPr>
          <p:cNvCxnSpPr>
            <a:cxnSpLocks/>
            <a:stCxn id="48" idx="4"/>
            <a:endCxn id="28" idx="0"/>
          </p:cNvCxnSpPr>
          <p:nvPr/>
        </p:nvCxnSpPr>
        <p:spPr>
          <a:xfrm flipH="1">
            <a:off x="2650405" y="2286095"/>
            <a:ext cx="2141808" cy="1236038"/>
          </a:xfrm>
          <a:prstGeom prst="line">
            <a:avLst/>
          </a:prstGeom>
          <a:ln w="11176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137594BD-8A58-4C8D-9963-19087ED52327}"/>
              </a:ext>
            </a:extLst>
          </p:cNvPr>
          <p:cNvSpPr txBox="1"/>
          <p:nvPr/>
        </p:nvSpPr>
        <p:spPr>
          <a:xfrm>
            <a:off x="3813130" y="1711795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44C1693D-C9C1-4185-BD36-9341FAAB0741}"/>
              </a:ext>
            </a:extLst>
          </p:cNvPr>
          <p:cNvSpPr txBox="1"/>
          <p:nvPr/>
        </p:nvSpPr>
        <p:spPr>
          <a:xfrm>
            <a:off x="4748093" y="3662987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151D7181-5A8A-4A6F-B33B-9E09A239B742}"/>
              </a:ext>
            </a:extLst>
          </p:cNvPr>
          <p:cNvSpPr/>
          <p:nvPr/>
        </p:nvSpPr>
        <p:spPr>
          <a:xfrm>
            <a:off x="5033420" y="3500122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2CFB8D64-D46B-4B5B-987C-9E740613C1A0}"/>
              </a:ext>
            </a:extLst>
          </p:cNvPr>
          <p:cNvSpPr/>
          <p:nvPr/>
        </p:nvSpPr>
        <p:spPr>
          <a:xfrm>
            <a:off x="5671230" y="3505204"/>
            <a:ext cx="248890" cy="248890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86C8B60-A94A-45B1-B8A5-AA30C1947449}"/>
              </a:ext>
            </a:extLst>
          </p:cNvPr>
          <p:cNvSpPr/>
          <p:nvPr/>
        </p:nvSpPr>
        <p:spPr>
          <a:xfrm>
            <a:off x="6282933" y="3497408"/>
            <a:ext cx="248890" cy="248890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3F0CC80D-D57F-4A4D-AFD7-4E8A4D0AB825}"/>
              </a:ext>
            </a:extLst>
          </p:cNvPr>
          <p:cNvSpPr/>
          <p:nvPr/>
        </p:nvSpPr>
        <p:spPr>
          <a:xfrm>
            <a:off x="6921401" y="3477949"/>
            <a:ext cx="248890" cy="24889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B9F583D6-B5AB-4AC5-A490-C0B1553A717F}"/>
              </a:ext>
            </a:extLst>
          </p:cNvPr>
          <p:cNvSpPr/>
          <p:nvPr/>
        </p:nvSpPr>
        <p:spPr>
          <a:xfrm>
            <a:off x="5930664" y="2044748"/>
            <a:ext cx="248890" cy="248890"/>
          </a:xfrm>
          <a:prstGeom prst="ellipse">
            <a:avLst/>
          </a:prstGeom>
          <a:solidFill>
            <a:srgbClr val="D9D9D9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EF828A8B-826C-41E2-A533-A63E5DCF41A9}"/>
              </a:ext>
            </a:extLst>
          </p:cNvPr>
          <p:cNvCxnSpPr>
            <a:cxnSpLocks/>
            <a:stCxn id="55" idx="0"/>
            <a:endCxn id="59" idx="4"/>
          </p:cNvCxnSpPr>
          <p:nvPr/>
        </p:nvCxnSpPr>
        <p:spPr>
          <a:xfrm flipV="1">
            <a:off x="5157865" y="2293638"/>
            <a:ext cx="897244" cy="1206484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0B70EE1F-AB80-4F11-B2C3-8F3EE11FDB71}"/>
              </a:ext>
            </a:extLst>
          </p:cNvPr>
          <p:cNvCxnSpPr>
            <a:cxnSpLocks/>
            <a:stCxn id="56" idx="0"/>
            <a:endCxn id="59" idx="4"/>
          </p:cNvCxnSpPr>
          <p:nvPr/>
        </p:nvCxnSpPr>
        <p:spPr>
          <a:xfrm flipV="1">
            <a:off x="5795675" y="2293638"/>
            <a:ext cx="259434" cy="1211566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4A82C201-948D-4F6B-854A-432A9929D71A}"/>
              </a:ext>
            </a:extLst>
          </p:cNvPr>
          <p:cNvCxnSpPr>
            <a:cxnSpLocks/>
            <a:stCxn id="57" idx="0"/>
            <a:endCxn id="59" idx="4"/>
          </p:cNvCxnSpPr>
          <p:nvPr/>
        </p:nvCxnSpPr>
        <p:spPr>
          <a:xfrm flipH="1" flipV="1">
            <a:off x="6055109" y="2293638"/>
            <a:ext cx="352269" cy="120377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02C3258C-95E0-4E5A-BA2F-ABE0C19E7384}"/>
              </a:ext>
            </a:extLst>
          </p:cNvPr>
          <p:cNvCxnSpPr>
            <a:cxnSpLocks/>
            <a:stCxn id="58" idx="0"/>
            <a:endCxn id="59" idx="4"/>
          </p:cNvCxnSpPr>
          <p:nvPr/>
        </p:nvCxnSpPr>
        <p:spPr>
          <a:xfrm flipH="1" flipV="1">
            <a:off x="6055109" y="2293638"/>
            <a:ext cx="990737" cy="1184311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49CA70BB-B7C9-40AE-8CD8-F796087B3429}"/>
              </a:ext>
            </a:extLst>
          </p:cNvPr>
          <p:cNvSpPr txBox="1"/>
          <p:nvPr/>
        </p:nvSpPr>
        <p:spPr>
          <a:xfrm>
            <a:off x="5845868" y="169393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C145CCC0-35F5-42EF-8303-9A6DE1F8F9D7}"/>
              </a:ext>
            </a:extLst>
          </p:cNvPr>
          <p:cNvSpPr txBox="1"/>
          <p:nvPr/>
        </p:nvSpPr>
        <p:spPr>
          <a:xfrm>
            <a:off x="5989884" y="1683265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zh-CN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8804541A-6FFA-4060-94AF-EAC03CA46B55}"/>
              </a:ext>
            </a:extLst>
          </p:cNvPr>
          <p:cNvSpPr txBox="1"/>
          <p:nvPr/>
        </p:nvSpPr>
        <p:spPr>
          <a:xfrm>
            <a:off x="5406992" y="3669707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DDE61A0-D278-4309-AE5F-94DD3D6C8145}"/>
              </a:ext>
            </a:extLst>
          </p:cNvPr>
          <p:cNvSpPr txBox="1"/>
          <p:nvPr/>
        </p:nvSpPr>
        <p:spPr>
          <a:xfrm>
            <a:off x="6055583" y="3662987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35D42E2-2913-429E-981C-19CFEBE74B2B}"/>
              </a:ext>
            </a:extLst>
          </p:cNvPr>
          <p:cNvSpPr txBox="1"/>
          <p:nvPr/>
        </p:nvSpPr>
        <p:spPr>
          <a:xfrm>
            <a:off x="6694178" y="3656267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DB27B1C3-3717-44DE-AED2-0FB5E5280029}"/>
              </a:ext>
            </a:extLst>
          </p:cNvPr>
          <p:cNvSpPr/>
          <p:nvPr/>
        </p:nvSpPr>
        <p:spPr>
          <a:xfrm>
            <a:off x="2866139" y="362403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5756CFA-9E5A-4F9F-94D8-F25F0B2E712C}"/>
              </a:ext>
            </a:extLst>
          </p:cNvPr>
          <p:cNvSpPr/>
          <p:nvPr/>
        </p:nvSpPr>
        <p:spPr>
          <a:xfrm>
            <a:off x="2987961" y="362403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26CAC9CF-7895-41A4-9801-7CE2907DD0FE}"/>
              </a:ext>
            </a:extLst>
          </p:cNvPr>
          <p:cNvSpPr/>
          <p:nvPr/>
        </p:nvSpPr>
        <p:spPr>
          <a:xfrm>
            <a:off x="3116485" y="362403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E565B45A-6B5E-4438-A181-33D15CD4CDC6}"/>
              </a:ext>
            </a:extLst>
          </p:cNvPr>
          <p:cNvSpPr/>
          <p:nvPr/>
        </p:nvSpPr>
        <p:spPr>
          <a:xfrm>
            <a:off x="3155644" y="2133492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98D92A2F-A42F-4F38-AC0E-E040DE67114A}"/>
              </a:ext>
            </a:extLst>
          </p:cNvPr>
          <p:cNvSpPr/>
          <p:nvPr/>
        </p:nvSpPr>
        <p:spPr>
          <a:xfrm>
            <a:off x="3277466" y="2133492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E03D7629-96DB-42FB-A336-614A63A6D7A9}"/>
              </a:ext>
            </a:extLst>
          </p:cNvPr>
          <p:cNvSpPr/>
          <p:nvPr/>
        </p:nvSpPr>
        <p:spPr>
          <a:xfrm>
            <a:off x="3405990" y="2133492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B516F908-1E98-4763-B409-0FEE61F27AA6}"/>
              </a:ext>
            </a:extLst>
          </p:cNvPr>
          <p:cNvSpPr/>
          <p:nvPr/>
        </p:nvSpPr>
        <p:spPr>
          <a:xfrm>
            <a:off x="4270630" y="2136723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48962289-935A-4448-BA66-45D2C643C60C}"/>
              </a:ext>
            </a:extLst>
          </p:cNvPr>
          <p:cNvSpPr/>
          <p:nvPr/>
        </p:nvSpPr>
        <p:spPr>
          <a:xfrm>
            <a:off x="4392452" y="2136723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6835B833-13F4-4AEB-87C4-083CD953EF33}"/>
              </a:ext>
            </a:extLst>
          </p:cNvPr>
          <p:cNvSpPr/>
          <p:nvPr/>
        </p:nvSpPr>
        <p:spPr>
          <a:xfrm>
            <a:off x="4520976" y="2136723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622CB202-5DEC-4D21-821F-678B708DA11B}"/>
              </a:ext>
            </a:extLst>
          </p:cNvPr>
          <p:cNvSpPr/>
          <p:nvPr/>
        </p:nvSpPr>
        <p:spPr>
          <a:xfrm>
            <a:off x="3982079" y="3616754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F2988F05-E5E5-4354-9537-CEEB22F61973}"/>
              </a:ext>
            </a:extLst>
          </p:cNvPr>
          <p:cNvSpPr/>
          <p:nvPr/>
        </p:nvSpPr>
        <p:spPr>
          <a:xfrm>
            <a:off x="4103901" y="3616754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40916B32-1BDA-4CC5-8EFE-9CC6589B78D5}"/>
              </a:ext>
            </a:extLst>
          </p:cNvPr>
          <p:cNvSpPr/>
          <p:nvPr/>
        </p:nvSpPr>
        <p:spPr>
          <a:xfrm>
            <a:off x="4232425" y="3616754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F439109-63D7-4735-85CC-76C9B88D8D68}"/>
              </a:ext>
            </a:extLst>
          </p:cNvPr>
          <p:cNvCxnSpPr>
            <a:cxnSpLocks/>
          </p:cNvCxnSpPr>
          <p:nvPr/>
        </p:nvCxnSpPr>
        <p:spPr>
          <a:xfrm flipH="1">
            <a:off x="6407378" y="1911850"/>
            <a:ext cx="4180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2371916B-0DBA-4D2D-ACA6-D23D17A63BEE}"/>
              </a:ext>
            </a:extLst>
          </p:cNvPr>
          <p:cNvCxnSpPr>
            <a:cxnSpLocks/>
          </p:cNvCxnSpPr>
          <p:nvPr/>
        </p:nvCxnSpPr>
        <p:spPr>
          <a:xfrm flipH="1">
            <a:off x="7489589" y="3581812"/>
            <a:ext cx="4180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>
            <a:extLst>
              <a:ext uri="{FF2B5EF4-FFF2-40B4-BE49-F238E27FC236}">
                <a16:creationId xmlns:a16="http://schemas.microsoft.com/office/drawing/2014/main" id="{CEC01249-7BB4-4C09-8232-6EB75055B1A3}"/>
              </a:ext>
            </a:extLst>
          </p:cNvPr>
          <p:cNvSpPr/>
          <p:nvPr/>
        </p:nvSpPr>
        <p:spPr>
          <a:xfrm>
            <a:off x="6777389" y="1745675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bloom</a:t>
            </a:r>
            <a:endParaRPr lang="zh-CN" altLang="en-US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EED89FEC-155A-476D-8A07-29E4E7056897}"/>
              </a:ext>
            </a:extLst>
          </p:cNvPr>
          <p:cNvSpPr/>
          <p:nvPr/>
        </p:nvSpPr>
        <p:spPr>
          <a:xfrm>
            <a:off x="7885236" y="3419062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edges</a:t>
            </a:r>
            <a:endParaRPr lang="zh-CN" altLang="en-US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1D526912-0DF4-4B74-8151-7F7944ACC8E8}"/>
              </a:ext>
            </a:extLst>
          </p:cNvPr>
          <p:cNvSpPr/>
          <p:nvPr/>
        </p:nvSpPr>
        <p:spPr>
          <a:xfrm>
            <a:off x="3131448" y="4186241"/>
            <a:ext cx="2861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 bipartite graph and its BE-Index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7701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BE-Index</a:t>
            </a:r>
            <a:endParaRPr lang="en" altLang="zh-CN" dirty="0">
              <a:solidFill>
                <a:srgbClr val="00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795E9EA-8238-40F6-A21E-E997C2F68242}"/>
              </a:ext>
            </a:extLst>
          </p:cNvPr>
          <p:cNvSpPr/>
          <p:nvPr/>
        </p:nvSpPr>
        <p:spPr>
          <a:xfrm>
            <a:off x="475557" y="903404"/>
            <a:ext cx="7287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Another example which shows that we can use bloom structure to compact the butterflies. </a:t>
            </a:r>
            <a:endParaRPr lang="zh-CN" altLang="en-US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1D526912-0DF4-4B74-8151-7F7944ACC8E8}"/>
              </a:ext>
            </a:extLst>
          </p:cNvPr>
          <p:cNvSpPr/>
          <p:nvPr/>
        </p:nvSpPr>
        <p:spPr>
          <a:xfrm>
            <a:off x="3131448" y="4186241"/>
            <a:ext cx="3368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Another bipartite graph and its BE-Index</a:t>
            </a:r>
            <a:endParaRPr lang="zh-CN" altLang="en-US" dirty="0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16359256-1F4C-455E-86F7-E94B1D9A30F8}"/>
              </a:ext>
            </a:extLst>
          </p:cNvPr>
          <p:cNvSpPr txBox="1"/>
          <p:nvPr/>
        </p:nvSpPr>
        <p:spPr>
          <a:xfrm>
            <a:off x="5561250" y="3816909"/>
            <a:ext cx="5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2F0841AF-B18E-4B65-B3DA-9C69AEAA3AA3}"/>
              </a:ext>
            </a:extLst>
          </p:cNvPr>
          <p:cNvSpPr txBox="1"/>
          <p:nvPr/>
        </p:nvSpPr>
        <p:spPr>
          <a:xfrm>
            <a:off x="1926916" y="3507861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883F7516-912F-41B5-8E05-A82462AB95AF}"/>
              </a:ext>
            </a:extLst>
          </p:cNvPr>
          <p:cNvSpPr txBox="1"/>
          <p:nvPr/>
        </p:nvSpPr>
        <p:spPr>
          <a:xfrm>
            <a:off x="2398700" y="3507861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6FF46FD0-7A6B-427F-8C3B-97396ABC26E4}"/>
              </a:ext>
            </a:extLst>
          </p:cNvPr>
          <p:cNvSpPr/>
          <p:nvPr/>
        </p:nvSpPr>
        <p:spPr>
          <a:xfrm>
            <a:off x="2006722" y="3373902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DAC34884-E53A-4600-A50B-5F7D9B8D056C}"/>
              </a:ext>
            </a:extLst>
          </p:cNvPr>
          <p:cNvSpPr/>
          <p:nvPr/>
        </p:nvSpPr>
        <p:spPr>
          <a:xfrm>
            <a:off x="2456481" y="3378984"/>
            <a:ext cx="248890" cy="248890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92DDA5E0-3A22-475C-BC60-0B03917B5792}"/>
              </a:ext>
            </a:extLst>
          </p:cNvPr>
          <p:cNvSpPr txBox="1"/>
          <p:nvPr/>
        </p:nvSpPr>
        <p:spPr>
          <a:xfrm>
            <a:off x="3353803" y="3501664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5E490FC5-CDBD-48DE-BE8D-A804C5B8FEA1}"/>
              </a:ext>
            </a:extLst>
          </p:cNvPr>
          <p:cNvSpPr txBox="1"/>
          <p:nvPr/>
        </p:nvSpPr>
        <p:spPr>
          <a:xfrm>
            <a:off x="3822217" y="3505593"/>
            <a:ext cx="56778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89C8585E-4A0B-4996-8552-BBDEC9A6085F}"/>
              </a:ext>
            </a:extLst>
          </p:cNvPr>
          <p:cNvSpPr/>
          <p:nvPr/>
        </p:nvSpPr>
        <p:spPr>
          <a:xfrm>
            <a:off x="3452021" y="3370012"/>
            <a:ext cx="248890" cy="248890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A7A11406-536F-4AE5-906F-217E5B84E4D5}"/>
              </a:ext>
            </a:extLst>
          </p:cNvPr>
          <p:cNvSpPr/>
          <p:nvPr/>
        </p:nvSpPr>
        <p:spPr>
          <a:xfrm>
            <a:off x="3927107" y="3369421"/>
            <a:ext cx="248890" cy="24889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44A2F22B-2832-4F2D-92A9-DA0DDCF01FE7}"/>
              </a:ext>
            </a:extLst>
          </p:cNvPr>
          <p:cNvSpPr/>
          <p:nvPr/>
        </p:nvSpPr>
        <p:spPr>
          <a:xfrm>
            <a:off x="3211667" y="1911943"/>
            <a:ext cx="248890" cy="248890"/>
          </a:xfrm>
          <a:prstGeom prst="ellipse">
            <a:avLst/>
          </a:prstGeom>
          <a:solidFill>
            <a:srgbClr val="D9D9D9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39BCDBB1-BAC7-4AE0-B9E2-C73C479AED0B}"/>
              </a:ext>
            </a:extLst>
          </p:cNvPr>
          <p:cNvSpPr/>
          <p:nvPr/>
        </p:nvSpPr>
        <p:spPr>
          <a:xfrm>
            <a:off x="2732901" y="1905231"/>
            <a:ext cx="248890" cy="248890"/>
          </a:xfrm>
          <a:prstGeom prst="ellipse">
            <a:avLst/>
          </a:prstGeom>
          <a:solidFill>
            <a:srgbClr val="D9D9D9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8EB58F32-E092-45C2-B284-0BBE0CEFCA40}"/>
              </a:ext>
            </a:extLst>
          </p:cNvPr>
          <p:cNvSpPr txBox="1"/>
          <p:nvPr/>
        </p:nvSpPr>
        <p:spPr>
          <a:xfrm>
            <a:off x="3142680" y="1560397"/>
            <a:ext cx="40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687AC40A-67BB-4413-9ADD-7AF69885BAA9}"/>
              </a:ext>
            </a:extLst>
          </p:cNvPr>
          <p:cNvCxnSpPr>
            <a:cxnSpLocks/>
            <a:stCxn id="89" idx="0"/>
            <a:endCxn id="95" idx="4"/>
          </p:cNvCxnSpPr>
          <p:nvPr/>
        </p:nvCxnSpPr>
        <p:spPr>
          <a:xfrm flipV="1">
            <a:off x="2131167" y="2160833"/>
            <a:ext cx="1204945" cy="121306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590F3035-1095-4686-BFA3-9DD15CB7D463}"/>
              </a:ext>
            </a:extLst>
          </p:cNvPr>
          <p:cNvCxnSpPr>
            <a:cxnSpLocks/>
            <a:stCxn id="94" idx="0"/>
            <a:endCxn id="95" idx="4"/>
          </p:cNvCxnSpPr>
          <p:nvPr/>
        </p:nvCxnSpPr>
        <p:spPr>
          <a:xfrm flipH="1" flipV="1">
            <a:off x="3336112" y="2160833"/>
            <a:ext cx="715440" cy="1208588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文本框 99">
            <a:extLst>
              <a:ext uri="{FF2B5EF4-FFF2-40B4-BE49-F238E27FC236}">
                <a16:creationId xmlns:a16="http://schemas.microsoft.com/office/drawing/2014/main" id="{C55E3995-B6B0-41B0-9E14-4B673CFF305C}"/>
              </a:ext>
            </a:extLst>
          </p:cNvPr>
          <p:cNvSpPr txBox="1"/>
          <p:nvPr/>
        </p:nvSpPr>
        <p:spPr>
          <a:xfrm>
            <a:off x="2681082" y="1561663"/>
            <a:ext cx="40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4B3B4C2B-7569-46BA-8B3E-3C1757EEC3E2}"/>
              </a:ext>
            </a:extLst>
          </p:cNvPr>
          <p:cNvCxnSpPr>
            <a:cxnSpLocks/>
            <a:stCxn id="90" idx="0"/>
            <a:endCxn id="95" idx="4"/>
          </p:cNvCxnSpPr>
          <p:nvPr/>
        </p:nvCxnSpPr>
        <p:spPr>
          <a:xfrm flipV="1">
            <a:off x="2580926" y="2160833"/>
            <a:ext cx="755186" cy="1218151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591A4FB6-9CC8-444C-B66A-25069C97F30A}"/>
              </a:ext>
            </a:extLst>
          </p:cNvPr>
          <p:cNvCxnSpPr>
            <a:cxnSpLocks/>
            <a:stCxn id="89" idx="0"/>
            <a:endCxn id="96" idx="4"/>
          </p:cNvCxnSpPr>
          <p:nvPr/>
        </p:nvCxnSpPr>
        <p:spPr>
          <a:xfrm flipV="1">
            <a:off x="2131167" y="2154121"/>
            <a:ext cx="726179" cy="1219781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06E6EDA2-FE98-4934-8AB6-D29E90DC061B}"/>
              </a:ext>
            </a:extLst>
          </p:cNvPr>
          <p:cNvCxnSpPr>
            <a:cxnSpLocks/>
            <a:stCxn id="90" idx="0"/>
            <a:endCxn id="96" idx="4"/>
          </p:cNvCxnSpPr>
          <p:nvPr/>
        </p:nvCxnSpPr>
        <p:spPr>
          <a:xfrm flipV="1">
            <a:off x="2580926" y="2154121"/>
            <a:ext cx="276420" cy="1224863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73E2F9EF-F21C-4752-8806-A25F9E5C1676}"/>
              </a:ext>
            </a:extLst>
          </p:cNvPr>
          <p:cNvCxnSpPr>
            <a:cxnSpLocks/>
            <a:stCxn id="93" idx="0"/>
            <a:endCxn id="96" idx="4"/>
          </p:cNvCxnSpPr>
          <p:nvPr/>
        </p:nvCxnSpPr>
        <p:spPr>
          <a:xfrm flipH="1" flipV="1">
            <a:off x="2857346" y="2154121"/>
            <a:ext cx="719120" cy="1215891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69166C76-AA97-4D83-A5A9-28997289EE91}"/>
              </a:ext>
            </a:extLst>
          </p:cNvPr>
          <p:cNvCxnSpPr>
            <a:cxnSpLocks/>
            <a:stCxn id="94" idx="0"/>
            <a:endCxn id="96" idx="4"/>
          </p:cNvCxnSpPr>
          <p:nvPr/>
        </p:nvCxnSpPr>
        <p:spPr>
          <a:xfrm flipH="1" flipV="1">
            <a:off x="2857346" y="2154121"/>
            <a:ext cx="1194206" cy="121530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2BDD1B8E-98D7-4D9D-BC77-9EE73B9940EE}"/>
              </a:ext>
            </a:extLst>
          </p:cNvPr>
          <p:cNvCxnSpPr>
            <a:cxnSpLocks/>
            <a:stCxn id="93" idx="0"/>
            <a:endCxn id="95" idx="4"/>
          </p:cNvCxnSpPr>
          <p:nvPr/>
        </p:nvCxnSpPr>
        <p:spPr>
          <a:xfrm flipH="1" flipV="1">
            <a:off x="3336112" y="2160833"/>
            <a:ext cx="240354" cy="1209179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椭圆 106">
            <a:extLst>
              <a:ext uri="{FF2B5EF4-FFF2-40B4-BE49-F238E27FC236}">
                <a16:creationId xmlns:a16="http://schemas.microsoft.com/office/drawing/2014/main" id="{DF6AE534-85F7-46EE-9639-F98D9B9935DE}"/>
              </a:ext>
            </a:extLst>
          </p:cNvPr>
          <p:cNvSpPr/>
          <p:nvPr/>
        </p:nvSpPr>
        <p:spPr>
          <a:xfrm>
            <a:off x="2857346" y="3470206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ED126638-2AF7-450E-83A3-23D71BBC31A8}"/>
              </a:ext>
            </a:extLst>
          </p:cNvPr>
          <p:cNvSpPr/>
          <p:nvPr/>
        </p:nvSpPr>
        <p:spPr>
          <a:xfrm>
            <a:off x="3041524" y="3470461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0A0BA5E9-1B00-4FAF-A6CD-AFED7F4A04EF}"/>
              </a:ext>
            </a:extLst>
          </p:cNvPr>
          <p:cNvSpPr/>
          <p:nvPr/>
        </p:nvSpPr>
        <p:spPr>
          <a:xfrm>
            <a:off x="3226496" y="3473760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7232C289-0749-42ED-9237-863051E386A2}"/>
              </a:ext>
            </a:extLst>
          </p:cNvPr>
          <p:cNvCxnSpPr>
            <a:cxnSpLocks/>
            <a:endCxn id="96" idx="4"/>
          </p:cNvCxnSpPr>
          <p:nvPr/>
        </p:nvCxnSpPr>
        <p:spPr>
          <a:xfrm flipH="1" flipV="1">
            <a:off x="2857346" y="2154121"/>
            <a:ext cx="236449" cy="1196150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E9620F33-F55A-4411-8ABC-D1D984DA0823}"/>
              </a:ext>
            </a:extLst>
          </p:cNvPr>
          <p:cNvCxnSpPr>
            <a:cxnSpLocks/>
            <a:endCxn id="95" idx="4"/>
          </p:cNvCxnSpPr>
          <p:nvPr/>
        </p:nvCxnSpPr>
        <p:spPr>
          <a:xfrm flipV="1">
            <a:off x="3088588" y="2160833"/>
            <a:ext cx="247524" cy="1189438"/>
          </a:xfrm>
          <a:prstGeom prst="line">
            <a:avLst/>
          </a:prstGeom>
          <a:ln w="11176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5EE619AC-94FA-44A5-A108-D83872F2E286}"/>
              </a:ext>
            </a:extLst>
          </p:cNvPr>
          <p:cNvSpPr txBox="1"/>
          <p:nvPr/>
        </p:nvSpPr>
        <p:spPr>
          <a:xfrm>
            <a:off x="4619834" y="348423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75333EA-6A02-4051-8C53-3BE17FCC8513}"/>
              </a:ext>
            </a:extLst>
          </p:cNvPr>
          <p:cNvSpPr txBox="1"/>
          <p:nvPr/>
        </p:nvSpPr>
        <p:spPr>
          <a:xfrm>
            <a:off x="5096316" y="348423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28F1A282-4944-4ECB-B7C3-93763D63CADB}"/>
              </a:ext>
            </a:extLst>
          </p:cNvPr>
          <p:cNvSpPr/>
          <p:nvPr/>
        </p:nvSpPr>
        <p:spPr>
          <a:xfrm>
            <a:off x="4699640" y="3350271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20F9AB82-E33E-4FD7-879F-F063F61676B8}"/>
              </a:ext>
            </a:extLst>
          </p:cNvPr>
          <p:cNvSpPr/>
          <p:nvPr/>
        </p:nvSpPr>
        <p:spPr>
          <a:xfrm>
            <a:off x="5154097" y="3355353"/>
            <a:ext cx="248890" cy="24889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BBDEB8C8-3F12-4F32-BEFE-5776057458D3}"/>
              </a:ext>
            </a:extLst>
          </p:cNvPr>
          <p:cNvSpPr txBox="1"/>
          <p:nvPr/>
        </p:nvSpPr>
        <p:spPr>
          <a:xfrm>
            <a:off x="6078090" y="3504511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824B624E-C010-4446-ACD9-10B3DF2E6DDD}"/>
              </a:ext>
            </a:extLst>
          </p:cNvPr>
          <p:cNvSpPr/>
          <p:nvPr/>
        </p:nvSpPr>
        <p:spPr>
          <a:xfrm>
            <a:off x="6162563" y="3359785"/>
            <a:ext cx="248890" cy="24889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4013AB14-6E19-43C3-8E83-F4C063E87255}"/>
              </a:ext>
            </a:extLst>
          </p:cNvPr>
          <p:cNvSpPr/>
          <p:nvPr/>
        </p:nvSpPr>
        <p:spPr>
          <a:xfrm>
            <a:off x="5616071" y="1905231"/>
            <a:ext cx="248890" cy="248890"/>
          </a:xfrm>
          <a:prstGeom prst="ellipse">
            <a:avLst/>
          </a:prstGeom>
          <a:solidFill>
            <a:srgbClr val="D9D9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B1A68D80-4252-4977-923F-6A1FBDDADD98}"/>
              </a:ext>
            </a:extLst>
          </p:cNvPr>
          <p:cNvCxnSpPr>
            <a:cxnSpLocks/>
            <a:endCxn id="118" idx="4"/>
          </p:cNvCxnSpPr>
          <p:nvPr/>
        </p:nvCxnSpPr>
        <p:spPr>
          <a:xfrm flipH="1" flipV="1">
            <a:off x="5740516" y="2154121"/>
            <a:ext cx="18994" cy="1196150"/>
          </a:xfrm>
          <a:prstGeom prst="line">
            <a:avLst/>
          </a:prstGeom>
          <a:ln w="11176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AD4C3EAD-3A25-4CB1-BC4C-574B08B2BBA2}"/>
              </a:ext>
            </a:extLst>
          </p:cNvPr>
          <p:cNvCxnSpPr>
            <a:cxnSpLocks/>
            <a:stCxn id="117" idx="0"/>
            <a:endCxn id="118" idx="4"/>
          </p:cNvCxnSpPr>
          <p:nvPr/>
        </p:nvCxnSpPr>
        <p:spPr>
          <a:xfrm flipH="1" flipV="1">
            <a:off x="5740516" y="2154121"/>
            <a:ext cx="546492" cy="1205664"/>
          </a:xfrm>
          <a:prstGeom prst="line">
            <a:avLst/>
          </a:prstGeom>
          <a:ln w="11176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02BF1087-983F-42E7-9DFE-274714F02208}"/>
              </a:ext>
            </a:extLst>
          </p:cNvPr>
          <p:cNvCxnSpPr>
            <a:cxnSpLocks/>
            <a:stCxn id="114" idx="0"/>
            <a:endCxn id="118" idx="4"/>
          </p:cNvCxnSpPr>
          <p:nvPr/>
        </p:nvCxnSpPr>
        <p:spPr>
          <a:xfrm flipV="1">
            <a:off x="4824085" y="2154121"/>
            <a:ext cx="916431" cy="1196150"/>
          </a:xfrm>
          <a:prstGeom prst="line">
            <a:avLst/>
          </a:prstGeom>
          <a:ln w="11176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ADA467B9-2C77-4BB0-BC6B-4DCE81495E85}"/>
              </a:ext>
            </a:extLst>
          </p:cNvPr>
          <p:cNvCxnSpPr>
            <a:cxnSpLocks/>
            <a:stCxn id="115" idx="0"/>
            <a:endCxn id="118" idx="4"/>
          </p:cNvCxnSpPr>
          <p:nvPr/>
        </p:nvCxnSpPr>
        <p:spPr>
          <a:xfrm flipV="1">
            <a:off x="5278542" y="2154121"/>
            <a:ext cx="461974" cy="1201232"/>
          </a:xfrm>
          <a:prstGeom prst="line">
            <a:avLst/>
          </a:prstGeom>
          <a:ln w="11176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文本框 122">
            <a:extLst>
              <a:ext uri="{FF2B5EF4-FFF2-40B4-BE49-F238E27FC236}">
                <a16:creationId xmlns:a16="http://schemas.microsoft.com/office/drawing/2014/main" id="{3A43F461-2D81-436D-9052-4D1124C46B96}"/>
              </a:ext>
            </a:extLst>
          </p:cNvPr>
          <p:cNvSpPr txBox="1"/>
          <p:nvPr/>
        </p:nvSpPr>
        <p:spPr>
          <a:xfrm>
            <a:off x="6537446" y="3513375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51DBCAFF-6B83-48C8-9CC3-67F728CE4952}"/>
              </a:ext>
            </a:extLst>
          </p:cNvPr>
          <p:cNvSpPr/>
          <p:nvPr/>
        </p:nvSpPr>
        <p:spPr>
          <a:xfrm>
            <a:off x="6642695" y="3364217"/>
            <a:ext cx="248890" cy="24889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A127D57B-3E8C-43DA-A7B1-6BDA450BE580}"/>
              </a:ext>
            </a:extLst>
          </p:cNvPr>
          <p:cNvCxnSpPr>
            <a:cxnSpLocks/>
            <a:stCxn id="124" idx="0"/>
            <a:endCxn id="118" idx="4"/>
          </p:cNvCxnSpPr>
          <p:nvPr/>
        </p:nvCxnSpPr>
        <p:spPr>
          <a:xfrm flipH="1" flipV="1">
            <a:off x="5740516" y="2154121"/>
            <a:ext cx="1026624" cy="1210096"/>
          </a:xfrm>
          <a:prstGeom prst="line">
            <a:avLst/>
          </a:prstGeom>
          <a:ln w="11176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文本框 125">
            <a:extLst>
              <a:ext uri="{FF2B5EF4-FFF2-40B4-BE49-F238E27FC236}">
                <a16:creationId xmlns:a16="http://schemas.microsoft.com/office/drawing/2014/main" id="{222A79E2-361B-4667-ACBA-6285F74C372C}"/>
              </a:ext>
            </a:extLst>
          </p:cNvPr>
          <p:cNvSpPr txBox="1"/>
          <p:nvPr/>
        </p:nvSpPr>
        <p:spPr>
          <a:xfrm>
            <a:off x="5550636" y="157695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C4C72973-BDC6-4CEA-85E7-3DB038777304}"/>
              </a:ext>
            </a:extLst>
          </p:cNvPr>
          <p:cNvSpPr txBox="1"/>
          <p:nvPr/>
        </p:nvSpPr>
        <p:spPr>
          <a:xfrm>
            <a:off x="5694652" y="1566277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zh-CN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6E06940D-0B97-4A63-9C6C-FCA2BC296A76}"/>
              </a:ext>
            </a:extLst>
          </p:cNvPr>
          <p:cNvSpPr/>
          <p:nvPr/>
        </p:nvSpPr>
        <p:spPr>
          <a:xfrm>
            <a:off x="5541038" y="3462312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DFCC43B8-2C24-4DC5-ADB4-265F53C6B737}"/>
              </a:ext>
            </a:extLst>
          </p:cNvPr>
          <p:cNvSpPr/>
          <p:nvPr/>
        </p:nvSpPr>
        <p:spPr>
          <a:xfrm>
            <a:off x="5725216" y="3462567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C5ED6B38-B1FC-4EB0-B7B3-93FE2BD50F5E}"/>
              </a:ext>
            </a:extLst>
          </p:cNvPr>
          <p:cNvSpPr/>
          <p:nvPr/>
        </p:nvSpPr>
        <p:spPr>
          <a:xfrm>
            <a:off x="5910188" y="3465866"/>
            <a:ext cx="54000" cy="540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FA5823B4-76F5-422F-8A02-3204C84CEC6B}"/>
              </a:ext>
            </a:extLst>
          </p:cNvPr>
          <p:cNvSpPr txBox="1"/>
          <p:nvPr/>
        </p:nvSpPr>
        <p:spPr>
          <a:xfrm>
            <a:off x="2800215" y="3816909"/>
            <a:ext cx="43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61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>
                <a:solidFill>
                  <a:srgbClr val="000000"/>
                </a:solidFill>
              </a:rPr>
              <a:t>Analysis of BE-Index</a:t>
            </a:r>
            <a:endParaRPr lang="en" altLang="zh-CN" dirty="0">
              <a:solidFill>
                <a:srgbClr val="00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A8644FD-712B-429A-B13F-8C17E64BF912}"/>
                  </a:ext>
                </a:extLst>
              </p:cNvPr>
              <p:cNvSpPr/>
              <p:nvPr/>
            </p:nvSpPr>
            <p:spPr>
              <a:xfrm>
                <a:off x="469723" y="1518659"/>
                <a:ext cx="6487738" cy="809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Time complexity of constructing BE-Index: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u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,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v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∈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E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nl-NL" altLang="zh-CN" i="1" dirty="0"/>
                          <m:t>min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{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deg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u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, 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deg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v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}</m:t>
                        </m:r>
                      </m:e>
                    </m:nary>
                  </m:oMath>
                </a14:m>
                <a:r>
                  <a:rPr lang="en-US" altLang="zh-CN" dirty="0"/>
                  <a:t>) </a:t>
                </a:r>
              </a:p>
              <a:p>
                <a:r>
                  <a:rPr lang="en-US" altLang="zh-CN" i="1" dirty="0"/>
                  <a:t>(same as the butterfly counting process) 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A8644FD-712B-429A-B13F-8C17E64BF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23" y="1518659"/>
                <a:ext cx="6487738" cy="809389"/>
              </a:xfrm>
              <a:prstGeom prst="rect">
                <a:avLst/>
              </a:prstGeom>
              <a:blipFill>
                <a:blip r:embed="rId4"/>
                <a:stretch>
                  <a:fillRect l="-282" t="-38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B890F256-3935-43AC-9F03-CD2F6F478E5C}"/>
              </a:ext>
            </a:extLst>
          </p:cNvPr>
          <p:cNvSpPr/>
          <p:nvPr/>
        </p:nvSpPr>
        <p:spPr>
          <a:xfrm>
            <a:off x="467900" y="3891933"/>
            <a:ext cx="738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On Wiki-it with 601 billion butterflies, the BE-Index only need less than 4GB space. </a:t>
            </a:r>
            <a:br>
              <a:rPr lang="en-US" altLang="zh-CN" dirty="0"/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9161502-00E4-40F6-AF71-8730344F8A44}"/>
                  </a:ext>
                </a:extLst>
              </p:cNvPr>
              <p:cNvSpPr/>
              <p:nvPr/>
            </p:nvSpPr>
            <p:spPr>
              <a:xfrm>
                <a:off x="467900" y="3459130"/>
                <a:ext cx="5833840" cy="37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Space complexity of BE-Index: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u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,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v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∈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E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nl-NL" altLang="zh-CN" i="1" dirty="0"/>
                          <m:t>min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{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deg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u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, 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deg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v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}</m:t>
                        </m:r>
                      </m:e>
                    </m:nary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9161502-00E4-40F6-AF71-8730344F8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00" y="3459130"/>
                <a:ext cx="5833840" cy="378502"/>
              </a:xfrm>
              <a:prstGeom prst="rect">
                <a:avLst/>
              </a:prstGeom>
              <a:blipFill>
                <a:blip r:embed="rId5"/>
                <a:stretch>
                  <a:fillRect l="-313" t="-80952" b="-10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032A4214-0125-4B7C-8EB4-348B0887BAF1}"/>
              </a:ext>
            </a:extLst>
          </p:cNvPr>
          <p:cNvSpPr/>
          <p:nvPr/>
        </p:nvSpPr>
        <p:spPr>
          <a:xfrm>
            <a:off x="467900" y="1210882"/>
            <a:ext cx="1407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/>
              <a:t>Time Efficient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5281087C-1471-42EE-B747-E3FC6CA2F77B}"/>
              </a:ext>
            </a:extLst>
          </p:cNvPr>
          <p:cNvSpPr/>
          <p:nvPr/>
        </p:nvSpPr>
        <p:spPr>
          <a:xfrm>
            <a:off x="467900" y="3124070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/>
              <a:t>Space Efficient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03AE5485-F31C-40E6-82BE-4E003C11B813}"/>
              </a:ext>
            </a:extLst>
          </p:cNvPr>
          <p:cNvSpPr/>
          <p:nvPr/>
        </p:nvSpPr>
        <p:spPr>
          <a:xfrm>
            <a:off x="467900" y="2202418"/>
            <a:ext cx="7624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/>
              <a:t>Given a bipartite graph G and e ∈ G, performing an </a:t>
            </a:r>
            <a:r>
              <a:rPr lang="en-US" altLang="zh-CN" b="1" i="1" dirty="0"/>
              <a:t>edge removal operation </a:t>
            </a:r>
            <a:r>
              <a:rPr lang="en-US" altLang="zh-CN" i="1" dirty="0"/>
              <a:t>for e </a:t>
            </a:r>
            <a:r>
              <a:rPr lang="en-US" altLang="zh-CN" dirty="0"/>
              <a:t>based on the BE-Index needs </a:t>
            </a:r>
            <a:r>
              <a:rPr lang="en-US" altLang="zh-CN" i="1" dirty="0"/>
              <a:t>only O(     ) time. </a:t>
            </a: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AFF8DA76-7D31-4B4A-9183-817C89649D50}"/>
              </a:ext>
            </a:extLst>
          </p:cNvPr>
          <p:cNvGrpSpPr/>
          <p:nvPr/>
        </p:nvGrpSpPr>
        <p:grpSpPr>
          <a:xfrm>
            <a:off x="2658051" y="2389450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DBE772C2-3FC0-4BFE-8175-1A79F66AA2B6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19F5706C-4ECD-4021-8541-42F1E30FD7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13518C18-383E-45DC-96F5-69832466072A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978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 err="1">
                <a:solidFill>
                  <a:srgbClr val="000000"/>
                </a:solidFill>
              </a:rPr>
              <a:t>BiT</a:t>
            </a:r>
            <a:r>
              <a:rPr lang="en-US" altLang="zh-CN" dirty="0">
                <a:solidFill>
                  <a:srgbClr val="000000"/>
                </a:solidFill>
              </a:rPr>
              <a:t>-BU</a:t>
            </a:r>
            <a:endParaRPr lang="en" altLang="zh-CN" dirty="0">
              <a:solidFill>
                <a:srgbClr val="00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5D54B538-51C6-4B5C-8BD7-9D55D79F11BB}"/>
              </a:ext>
            </a:extLst>
          </p:cNvPr>
          <p:cNvGrpSpPr/>
          <p:nvPr/>
        </p:nvGrpSpPr>
        <p:grpSpPr>
          <a:xfrm>
            <a:off x="150566" y="930920"/>
            <a:ext cx="4940742" cy="2744318"/>
            <a:chOff x="171558" y="891540"/>
            <a:chExt cx="4940742" cy="274431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F54F5E4-2877-4C73-B38F-749B38A94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558" y="891540"/>
              <a:ext cx="4940742" cy="2744318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F99A267-618A-4FC0-AC78-52FCE5FA9E11}"/>
                </a:ext>
              </a:extLst>
            </p:cNvPr>
            <p:cNvSpPr/>
            <p:nvPr/>
          </p:nvSpPr>
          <p:spPr>
            <a:xfrm>
              <a:off x="2514600" y="2781300"/>
              <a:ext cx="1112520" cy="198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A8FF6C8-0939-4B14-9477-7125FEE45E27}"/>
              </a:ext>
            </a:extLst>
          </p:cNvPr>
          <p:cNvCxnSpPr>
            <a:cxnSpLocks/>
          </p:cNvCxnSpPr>
          <p:nvPr/>
        </p:nvCxnSpPr>
        <p:spPr>
          <a:xfrm flipH="1">
            <a:off x="2514600" y="2880360"/>
            <a:ext cx="3733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156919CE-F395-4E62-91A4-65B6189ADE92}"/>
              </a:ext>
            </a:extLst>
          </p:cNvPr>
          <p:cNvSpPr/>
          <p:nvPr/>
        </p:nvSpPr>
        <p:spPr>
          <a:xfrm>
            <a:off x="2842260" y="2718851"/>
            <a:ext cx="2026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200" dirty="0">
                <a:solidFill>
                  <a:srgbClr val="FF0000"/>
                </a:solidFill>
              </a:rPr>
              <a:t>Based on the BE-Index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83957B6-A82A-4C08-891D-86623C7B442B}"/>
                  </a:ext>
                </a:extLst>
              </p:cNvPr>
              <p:cNvSpPr/>
              <p:nvPr/>
            </p:nvSpPr>
            <p:spPr>
              <a:xfrm>
                <a:off x="5091308" y="1081262"/>
                <a:ext cx="5120640" cy="593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Time complexity of </a:t>
                </a:r>
                <a:r>
                  <a:rPr lang="en-US" altLang="zh-CN" dirty="0" err="1"/>
                  <a:t>BiT</a:t>
                </a:r>
                <a:r>
                  <a:rPr lang="en-US" altLang="zh-CN" dirty="0"/>
                  <a:t>-BU: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u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,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v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∈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E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nl-NL" altLang="zh-CN" i="1" dirty="0"/>
                          <m:t>min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{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deg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u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, 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deg</m:t>
                        </m:r>
                        <m:r>
                          <m:rPr>
                            <m:nor/>
                          </m:rPr>
                          <a:rPr lang="nl-NL" altLang="zh-CN" dirty="0"/>
                          <m:t>(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v</m:t>
                        </m:r>
                        <m:r>
                          <m:rPr>
                            <m:nor/>
                          </m:rPr>
                          <a:rPr lang="nl-NL" altLang="zh-CN" dirty="0"/>
                          <m:t>)</m:t>
                        </m:r>
                        <m:r>
                          <m:rPr>
                            <m:nor/>
                          </m:rPr>
                          <a:rPr lang="nl-NL" altLang="zh-CN" i="1" dirty="0"/>
                          <m:t>}</m:t>
                        </m:r>
                      </m:e>
                    </m:nary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              </m:t>
                    </m:r>
                  </m:oMath>
                </a14:m>
                <a:r>
                  <a:rPr lang="en-US" altLang="zh-CN" dirty="0"/>
                  <a:t>) </a:t>
                </a: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83957B6-A82A-4C08-891D-86623C7B4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308" y="1081262"/>
                <a:ext cx="5120640" cy="593945"/>
              </a:xfrm>
              <a:prstGeom prst="rect">
                <a:avLst/>
              </a:prstGeom>
              <a:blipFill>
                <a:blip r:embed="rId5"/>
                <a:stretch>
                  <a:fillRect l="-476" t="-16327" b="-70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6C7ED37A-BA99-4268-8E7F-2BBA48B22D99}"/>
              </a:ext>
            </a:extLst>
          </p:cNvPr>
          <p:cNvGrpSpPr/>
          <p:nvPr/>
        </p:nvGrpSpPr>
        <p:grpSpPr>
          <a:xfrm>
            <a:off x="8033629" y="1263061"/>
            <a:ext cx="678051" cy="352265"/>
            <a:chOff x="1073445" y="2862749"/>
            <a:chExt cx="678051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669DB2FF-EFCC-42CD-B02F-32F5E3343D08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77B5F716-372C-4DCD-8FFA-26502084F2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C16EFBE-38ED-47F2-9420-510EF23C7FBC}"/>
                </a:ext>
              </a:extLst>
            </p:cNvPr>
            <p:cNvSpPr/>
            <p:nvPr/>
          </p:nvSpPr>
          <p:spPr>
            <a:xfrm>
              <a:off x="1209360" y="2907237"/>
              <a:ext cx="5421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(</a:t>
              </a:r>
              <a:r>
                <a:rPr lang="en-US" altLang="zh-CN" i="1" dirty="0" err="1"/>
                <a:t>u</a:t>
              </a:r>
              <a:r>
                <a:rPr lang="en-US" altLang="zh-CN" dirty="0" err="1"/>
                <a:t>,</a:t>
              </a:r>
              <a:r>
                <a:rPr lang="en-US" altLang="zh-CN" i="1" dirty="0" err="1"/>
                <a:t>v</a:t>
              </a:r>
              <a:r>
                <a:rPr lang="en-US" altLang="zh-CN" dirty="0"/>
                <a:t>)</a:t>
              </a:r>
              <a:endParaRPr lang="zh-CN" altLang="en-US" dirty="0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B5BA7A6-60C5-4AA0-94D9-3B467C01471E}"/>
              </a:ext>
            </a:extLst>
          </p:cNvPr>
          <p:cNvSpPr/>
          <p:nvPr/>
        </p:nvSpPr>
        <p:spPr>
          <a:xfrm>
            <a:off x="150566" y="3800622"/>
            <a:ext cx="77219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BiT</a:t>
            </a:r>
            <a:r>
              <a:rPr lang="en-US" altLang="zh-CN" dirty="0"/>
              <a:t>-BU is further enhanced with two batch-based optimizations: </a:t>
            </a:r>
          </a:p>
          <a:p>
            <a:endParaRPr lang="en-US" altLang="zh-CN" dirty="0"/>
          </a:p>
          <a:p>
            <a:r>
              <a:rPr lang="en-US" altLang="zh-CN" i="1" dirty="0"/>
              <a:t>Batch edge processing</a:t>
            </a:r>
            <a:r>
              <a:rPr lang="en-US" altLang="zh-CN" dirty="0"/>
              <a:t>: processing the edges with minimum butterfly support in one iteration.</a:t>
            </a:r>
          </a:p>
          <a:p>
            <a:endParaRPr lang="en-US" altLang="zh-CN" dirty="0"/>
          </a:p>
          <a:p>
            <a:r>
              <a:rPr lang="en-US" altLang="zh-CN" i="1" dirty="0"/>
              <a:t>Batch bloom processing</a:t>
            </a:r>
            <a:r>
              <a:rPr lang="en-US" altLang="zh-CN" dirty="0"/>
              <a:t>:  processing the update requests of a same bloom in batch.</a:t>
            </a:r>
            <a:br>
              <a:rPr lang="en-US" altLang="zh-CN" dirty="0"/>
            </a:br>
            <a:r>
              <a:rPr lang="en-US" altLang="zh-CN" b="1" dirty="0">
                <a:solidFill>
                  <a:srgbClr val="231F20"/>
                </a:solidFill>
                <a:latin typeface="NimbusRomNo9L-Medi"/>
              </a:rPr>
              <a:t>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5854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 err="1">
                <a:solidFill>
                  <a:srgbClr val="000000"/>
                </a:solidFill>
              </a:rPr>
              <a:t>BiT</a:t>
            </a:r>
            <a:r>
              <a:rPr lang="en-US" altLang="zh-CN" dirty="0">
                <a:solidFill>
                  <a:srgbClr val="000000"/>
                </a:solidFill>
              </a:rPr>
              <a:t>-PC</a:t>
            </a:r>
            <a:endParaRPr lang="en" altLang="zh-CN" dirty="0">
              <a:solidFill>
                <a:srgbClr val="00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DDA137C-9537-41F2-ABC3-EE411B6C3CF9}"/>
              </a:ext>
            </a:extLst>
          </p:cNvPr>
          <p:cNvSpPr/>
          <p:nvPr/>
        </p:nvSpPr>
        <p:spPr>
          <a:xfrm>
            <a:off x="521686" y="1808765"/>
            <a:ext cx="77621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BiT</a:t>
            </a:r>
            <a:r>
              <a:rPr lang="en-US" altLang="zh-CN" dirty="0"/>
              <a:t>-PC aims to reduce the number of butterfly support updates for hub edges based on the following Lemma.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6CB07A-6C5F-45AF-AF37-7A079060526A}"/>
              </a:ext>
            </a:extLst>
          </p:cNvPr>
          <p:cNvSpPr/>
          <p:nvPr/>
        </p:nvSpPr>
        <p:spPr>
          <a:xfrm>
            <a:off x="521686" y="830693"/>
            <a:ext cx="1199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Observation:</a:t>
            </a:r>
            <a:endParaRPr lang="zh-CN" altLang="en-US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AA80407E-CCFB-4550-959F-B493CED72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35" y="2310496"/>
            <a:ext cx="4975954" cy="8621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4212544-9C64-4FD4-88ED-E37F22435A30}"/>
              </a:ext>
            </a:extLst>
          </p:cNvPr>
          <p:cNvSpPr/>
          <p:nvPr/>
        </p:nvSpPr>
        <p:spPr>
          <a:xfrm>
            <a:off x="1246308" y="2310496"/>
            <a:ext cx="32766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933F9B3-C80E-4617-859D-3A2B71497908}"/>
              </a:ext>
            </a:extLst>
          </p:cNvPr>
          <p:cNvSpPr/>
          <p:nvPr/>
        </p:nvSpPr>
        <p:spPr>
          <a:xfrm>
            <a:off x="521686" y="1127362"/>
            <a:ext cx="704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kern="1200" dirty="0">
                <a:solidFill>
                  <a:schemeClr val="tx1"/>
                </a:solidFill>
              </a:rPr>
              <a:t>Some edges can have very high butterfly supports (i.e., hub edges), though their </a:t>
            </a:r>
            <a:r>
              <a:rPr lang="en-US" altLang="zh-CN" sz="1200" kern="1200" dirty="0" err="1">
                <a:solidFill>
                  <a:schemeClr val="tx1"/>
                </a:solidFill>
              </a:rPr>
              <a:t>bitruss</a:t>
            </a:r>
            <a:r>
              <a:rPr lang="en-US" altLang="zh-CN" sz="1200" kern="1200" dirty="0">
                <a:solidFill>
                  <a:schemeClr val="tx1"/>
                </a:solidFill>
              </a:rPr>
              <a:t> numbers are comparatively much smaller. For example, the maximum </a:t>
            </a:r>
            <a:r>
              <a:rPr lang="en-US" altLang="zh-CN" sz="1200" kern="1200" dirty="0" err="1">
                <a:solidFill>
                  <a:schemeClr val="tx1"/>
                </a:solidFill>
              </a:rPr>
              <a:t>bitruss</a:t>
            </a:r>
            <a:r>
              <a:rPr lang="en-US" altLang="zh-CN" sz="1200" kern="1200" dirty="0">
                <a:solidFill>
                  <a:schemeClr val="tx1"/>
                </a:solidFill>
              </a:rPr>
              <a:t> number for an edge is only 6,638 on the Delicious dataset, while its butterfly support reaches 1,219,319. </a:t>
            </a:r>
            <a:endParaRPr lang="zh-CN" altLang="en-US" sz="1200" kern="1200" dirty="0">
              <a:solidFill>
                <a:schemeClr val="tx1"/>
              </a:solidFill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7A1FDD6-13A4-4DEA-BE2C-F93A3C7F093D}"/>
              </a:ext>
            </a:extLst>
          </p:cNvPr>
          <p:cNvSpPr/>
          <p:nvPr/>
        </p:nvSpPr>
        <p:spPr>
          <a:xfrm>
            <a:off x="4081753" y="2737564"/>
            <a:ext cx="4320480" cy="2304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54A6EB4-84C4-4FDB-9111-5180D0EE7060}"/>
              </a:ext>
            </a:extLst>
          </p:cNvPr>
          <p:cNvSpPr/>
          <p:nvPr/>
        </p:nvSpPr>
        <p:spPr>
          <a:xfrm>
            <a:off x="4225769" y="3023499"/>
            <a:ext cx="3709460" cy="1732384"/>
          </a:xfrm>
          <a:prstGeom prst="ellipse">
            <a:avLst/>
          </a:prstGeom>
          <a:solidFill>
            <a:srgbClr val="D9D9D9">
              <a:alpha val="69804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                        </a:t>
            </a:r>
            <a:r>
              <a:rPr lang="en-US" altLang="zh-CN" dirty="0">
                <a:solidFill>
                  <a:schemeClr val="tx1"/>
                </a:solidFill>
              </a:rPr>
              <a:t>  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2F46051-40F7-46D9-8B7E-CAC77921C459}"/>
              </a:ext>
            </a:extLst>
          </p:cNvPr>
          <p:cNvSpPr/>
          <p:nvPr/>
        </p:nvSpPr>
        <p:spPr>
          <a:xfrm>
            <a:off x="4369785" y="3222569"/>
            <a:ext cx="3055893" cy="1334244"/>
          </a:xfrm>
          <a:prstGeom prst="ellipse">
            <a:avLst/>
          </a:prstGeom>
          <a:solidFill>
            <a:srgbClr val="BFBFBF">
              <a:alpha val="69804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3834C3B-CD28-4325-A2CC-AB32E69CD61B}"/>
              </a:ext>
            </a:extLst>
          </p:cNvPr>
          <p:cNvSpPr/>
          <p:nvPr/>
        </p:nvSpPr>
        <p:spPr>
          <a:xfrm>
            <a:off x="4513801" y="3492786"/>
            <a:ext cx="1941692" cy="804664"/>
          </a:xfrm>
          <a:prstGeom prst="ellipse">
            <a:avLst/>
          </a:prstGeom>
          <a:solidFill>
            <a:srgbClr val="A6A6A6">
              <a:alpha val="69804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    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28FB9D3F-B227-4D39-B4BA-F765580124BE}"/>
              </a:ext>
            </a:extLst>
          </p:cNvPr>
          <p:cNvSpPr/>
          <p:nvPr/>
        </p:nvSpPr>
        <p:spPr>
          <a:xfrm>
            <a:off x="4729825" y="3617209"/>
            <a:ext cx="936104" cy="544965"/>
          </a:xfrm>
          <a:prstGeom prst="ellipse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>
                <a:lumMod val="65000"/>
              </a:schemeClr>
            </a:bgClr>
          </a:patt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-bitruss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1B63B1F-27AD-4098-87BB-ADD27CE4334A}"/>
                  </a:ext>
                </a:extLst>
              </p:cNvPr>
              <p:cNvSpPr/>
              <p:nvPr/>
            </p:nvSpPr>
            <p:spPr>
              <a:xfrm>
                <a:off x="5427173" y="3686912"/>
                <a:ext cx="864096" cy="389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nor/>
                            </m:r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1B63B1F-27AD-4098-87BB-ADD27CE43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173" y="3686912"/>
                <a:ext cx="864096" cy="389017"/>
              </a:xfrm>
              <a:prstGeom prst="rect">
                <a:avLst/>
              </a:prstGeom>
              <a:blipFill>
                <a:blip r:embed="rId5"/>
                <a:stretch>
                  <a:fillRect r="-14085"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A3FA70D-8534-4D06-AC25-6FF7440A4D77}"/>
                  </a:ext>
                </a:extLst>
              </p:cNvPr>
              <p:cNvSpPr/>
              <p:nvPr/>
            </p:nvSpPr>
            <p:spPr>
              <a:xfrm>
                <a:off x="6227225" y="3686912"/>
                <a:ext cx="1174501" cy="389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nor/>
                            </m:r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altLang="zh-CN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  <m:r>
                            <a:rPr lang="en-US" altLang="zh-CN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A3FA70D-8534-4D06-AC25-6FF7440A4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25" y="3686912"/>
                <a:ext cx="1174501" cy="389017"/>
              </a:xfrm>
              <a:prstGeom prst="rect">
                <a:avLst/>
              </a:prstGeom>
              <a:blipFill>
                <a:blip r:embed="rId6"/>
                <a:stretch>
                  <a:fillRect r="-3646"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A0CD7F7A-C1E0-4D6B-BBEB-3ED90B0C7040}"/>
                  </a:ext>
                </a:extLst>
              </p:cNvPr>
              <p:cNvSpPr/>
              <p:nvPr/>
            </p:nvSpPr>
            <p:spPr>
              <a:xfrm>
                <a:off x="7515764" y="3706597"/>
                <a:ext cx="11745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A0CD7F7A-C1E0-4D6B-BBEB-3ED90B0C7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764" y="3706597"/>
                <a:ext cx="117450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>
            <a:extLst>
              <a:ext uri="{FF2B5EF4-FFF2-40B4-BE49-F238E27FC236}">
                <a16:creationId xmlns:a16="http://schemas.microsoft.com/office/drawing/2014/main" id="{D4512371-48F3-4453-BD29-71DF6047EC17}"/>
              </a:ext>
            </a:extLst>
          </p:cNvPr>
          <p:cNvSpPr/>
          <p:nvPr/>
        </p:nvSpPr>
        <p:spPr>
          <a:xfrm>
            <a:off x="7682153" y="3745676"/>
            <a:ext cx="17023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7076EB2-9392-4BC4-AFE7-DF661CE3710F}"/>
              </a:ext>
            </a:extLst>
          </p:cNvPr>
          <p:cNvSpPr/>
          <p:nvPr/>
        </p:nvSpPr>
        <p:spPr>
          <a:xfrm>
            <a:off x="7482518" y="372051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1271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Outline</a:t>
            </a:r>
            <a:endParaRPr lang="en" sz="2400" b="1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699" y="1081590"/>
            <a:ext cx="8520599" cy="41850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indent="-342900">
              <a:buClr>
                <a:srgbClr val="000000"/>
              </a:buClr>
              <a:buSzPct val="12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Introduction</a:t>
            </a:r>
          </a:p>
          <a:p>
            <a:pPr marL="419100" indent="-342900">
              <a:buClr>
                <a:srgbClr val="000000"/>
              </a:buClr>
              <a:buSzPct val="12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Solutions</a:t>
            </a:r>
          </a:p>
          <a:p>
            <a:pPr marL="419100" indent="-342900">
              <a:buClr>
                <a:srgbClr val="000000"/>
              </a:buClr>
              <a:buSzPct val="12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Experiments</a:t>
            </a:r>
          </a:p>
          <a:p>
            <a:pPr marL="419100" indent="-342900">
              <a:buClr>
                <a:srgbClr val="000000"/>
              </a:buClr>
              <a:buSzPct val="120000"/>
              <a:buFont typeface="+mj-lt"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Conclusion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51448C-0DA2-4718-A654-504ABA2CD9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21410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6861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>
              <a:buClr>
                <a:srgbClr val="000000"/>
              </a:buClr>
              <a:buSzPct val="120000"/>
            </a:pPr>
            <a:r>
              <a:rPr lang="en-US" altLang="zh-CN" dirty="0" err="1">
                <a:solidFill>
                  <a:srgbClr val="000000"/>
                </a:solidFill>
              </a:rPr>
              <a:t>BiT</a:t>
            </a:r>
            <a:r>
              <a:rPr lang="en-US" altLang="zh-CN" dirty="0">
                <a:solidFill>
                  <a:srgbClr val="000000"/>
                </a:solidFill>
              </a:rPr>
              <a:t>-PC</a:t>
            </a:r>
            <a:endParaRPr lang="en" altLang="zh-CN" dirty="0">
              <a:solidFill>
                <a:srgbClr val="00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5B3A94-BBBD-4BB0-B6E4-B4645BA87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6F919C91-0153-4C05-93B9-85E55CDE02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067193C-3AA0-42BA-89D0-585D4D39E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743" y="2093465"/>
            <a:ext cx="5158842" cy="9565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9024BE5-E2E4-4146-BE84-510D1EEDC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487" y="1314011"/>
            <a:ext cx="5597353" cy="10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18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04825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Experiment</a:t>
            </a:r>
            <a:r>
              <a:rPr lang="en-US" dirty="0"/>
              <a:t>s</a:t>
            </a:r>
            <a:endParaRPr lang="en" sz="24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A41970-75CC-4892-A283-6139E551A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7" name="Shape 63">
            <a:extLst>
              <a:ext uri="{FF2B5EF4-FFF2-40B4-BE49-F238E27FC236}">
                <a16:creationId xmlns:a16="http://schemas.microsoft.com/office/drawing/2014/main" id="{12A250F9-4060-4C96-B973-8AB77F301C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329236C-2297-4757-9002-613C0FF7772C}"/>
              </a:ext>
            </a:extLst>
          </p:cNvPr>
          <p:cNvSpPr/>
          <p:nvPr/>
        </p:nvSpPr>
        <p:spPr>
          <a:xfrm>
            <a:off x="3577431" y="3619480"/>
            <a:ext cx="3734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600" lvl="0">
              <a:buClr>
                <a:srgbClr val="000000"/>
              </a:buClr>
              <a:buSzPct val="120000"/>
            </a:pPr>
            <a:r>
              <a:rPr lang="en-US" altLang="zh-CN" sz="1800" dirty="0"/>
              <a:t>Datasets</a:t>
            </a:r>
            <a:endParaRPr lang="en" altLang="zh-CN" sz="1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4E3495-02F5-4AE8-88D5-819A165980AB}"/>
              </a:ext>
            </a:extLst>
          </p:cNvPr>
          <p:cNvSpPr/>
          <p:nvPr/>
        </p:nvSpPr>
        <p:spPr>
          <a:xfrm>
            <a:off x="414068" y="4057098"/>
            <a:ext cx="6452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Algorithms:   </a:t>
            </a:r>
            <a:r>
              <a:rPr lang="en-US" altLang="zh-CN" sz="1600" dirty="0" err="1">
                <a:latin typeface="+mj-lt"/>
              </a:rPr>
              <a:t>BiT</a:t>
            </a:r>
            <a:r>
              <a:rPr lang="en-US" altLang="zh-CN" sz="1600" dirty="0">
                <a:latin typeface="+mj-lt"/>
              </a:rPr>
              <a:t>-BS – Baseline,  </a:t>
            </a:r>
            <a:r>
              <a:rPr lang="en-US" altLang="zh-CN" sz="1600" dirty="0" err="1">
                <a:latin typeface="+mj-lt"/>
              </a:rPr>
              <a:t>BiT</a:t>
            </a:r>
            <a:r>
              <a:rPr lang="en-US" altLang="zh-CN" sz="1600" dirty="0">
                <a:latin typeface="+mj-lt"/>
              </a:rPr>
              <a:t>-BU, </a:t>
            </a:r>
            <a:r>
              <a:rPr lang="en-US" altLang="zh-CN" sz="1600" dirty="0" err="1"/>
              <a:t>BiT</a:t>
            </a:r>
            <a:r>
              <a:rPr lang="en-US" altLang="zh-CN" sz="1600" dirty="0"/>
              <a:t>-BU++, </a:t>
            </a:r>
            <a:r>
              <a:rPr lang="en-US" altLang="zh-CN" sz="1600" dirty="0" err="1">
                <a:latin typeface="+mj-lt"/>
              </a:rPr>
              <a:t>BiT</a:t>
            </a:r>
            <a:r>
              <a:rPr lang="en-US" altLang="zh-CN" sz="1600" dirty="0">
                <a:latin typeface="+mj-lt"/>
              </a:rPr>
              <a:t>-PC</a:t>
            </a:r>
          </a:p>
          <a:p>
            <a:endParaRPr lang="zh-CN" altLang="en-US" sz="1600" dirty="0"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4F769B0-7C34-4BA0-8281-29CC743B4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240" y="1016482"/>
            <a:ext cx="6065520" cy="26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13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04825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Performance Study</a:t>
            </a:r>
            <a:endParaRPr lang="en" sz="24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A41970-75CC-4892-A283-6139E551A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7" name="Shape 63">
            <a:extLst>
              <a:ext uri="{FF2B5EF4-FFF2-40B4-BE49-F238E27FC236}">
                <a16:creationId xmlns:a16="http://schemas.microsoft.com/office/drawing/2014/main" id="{12A250F9-4060-4C96-B973-8AB77F301C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9551EB8-C31F-4F97-8BC6-94421C186A01}"/>
              </a:ext>
            </a:extLst>
          </p:cNvPr>
          <p:cNvSpPr/>
          <p:nvPr/>
        </p:nvSpPr>
        <p:spPr>
          <a:xfrm>
            <a:off x="2556207" y="3954936"/>
            <a:ext cx="4569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600" lvl="0">
              <a:buClr>
                <a:srgbClr val="000000"/>
              </a:buClr>
              <a:buSzPct val="120000"/>
            </a:pPr>
            <a:r>
              <a:rPr lang="en-US" altLang="zh-CN" sz="1800" dirty="0"/>
              <a:t>Performance on different datasets</a:t>
            </a:r>
            <a:endParaRPr lang="en" altLang="zh-CN" sz="1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CAC68B-16E7-4277-AE69-8E2741FAC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1045"/>
            <a:ext cx="9144000" cy="29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71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A41970-75CC-4892-A283-6139E551A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7" name="Shape 63">
            <a:extLst>
              <a:ext uri="{FF2B5EF4-FFF2-40B4-BE49-F238E27FC236}">
                <a16:creationId xmlns:a16="http://schemas.microsoft.com/office/drawing/2014/main" id="{12A250F9-4060-4C96-B973-8AB77F301C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60">
            <a:extLst>
              <a:ext uri="{FF2B5EF4-FFF2-40B4-BE49-F238E27FC236}">
                <a16:creationId xmlns:a16="http://schemas.microsoft.com/office/drawing/2014/main" id="{706C6181-0105-481C-8B2A-A67E85CDF79C}"/>
              </a:ext>
            </a:extLst>
          </p:cNvPr>
          <p:cNvSpPr txBox="1">
            <a:spLocks/>
          </p:cNvSpPr>
          <p:nvPr/>
        </p:nvSpPr>
        <p:spPr>
          <a:xfrm>
            <a:off x="304825" y="2007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/>
              <a:t>Performance Study</a:t>
            </a:r>
            <a:endParaRPr lang="en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B966CB-8FFA-46E9-BC26-E7D0FEDD9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23" y="1615447"/>
            <a:ext cx="4341001" cy="17298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31BC3CA-ACE3-49D9-98E2-F9099CB59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141" y="1615447"/>
            <a:ext cx="4266500" cy="185788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127A63B-1EC7-493A-8635-FD439EBCA635}"/>
              </a:ext>
            </a:extLst>
          </p:cNvPr>
          <p:cNvSpPr/>
          <p:nvPr/>
        </p:nvSpPr>
        <p:spPr>
          <a:xfrm>
            <a:off x="693420" y="34733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231F20"/>
                </a:solidFill>
                <a:latin typeface="+mj-lt"/>
              </a:rPr>
              <a:t>The total number of butterfly support updates</a:t>
            </a:r>
            <a:r>
              <a:rPr lang="en-US" altLang="zh-CN" dirty="0">
                <a:latin typeface="+mj-lt"/>
              </a:rPr>
              <a:t> </a:t>
            </a:r>
            <a:br>
              <a:rPr lang="en-US" altLang="zh-CN" dirty="0">
                <a:latin typeface="+mj-lt"/>
              </a:rPr>
            </a:br>
            <a:endParaRPr lang="zh-CN" altLang="en-US" dirty="0">
              <a:latin typeface="+mj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2C68573-490E-42CB-A68B-CB24E3D8DE5C}"/>
              </a:ext>
            </a:extLst>
          </p:cNvPr>
          <p:cNvSpPr/>
          <p:nvPr/>
        </p:nvSpPr>
        <p:spPr>
          <a:xfrm>
            <a:off x="6050280" y="3473332"/>
            <a:ext cx="1546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31F20"/>
                </a:solidFill>
                <a:latin typeface="+mj-lt"/>
              </a:rPr>
              <a:t>BE-Index size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733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04825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Conclusion</a:t>
            </a:r>
            <a:endParaRPr lang="en" sz="24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A41970-75CC-4892-A283-6139E551A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7" name="Shape 63">
            <a:extLst>
              <a:ext uri="{FF2B5EF4-FFF2-40B4-BE49-F238E27FC236}">
                <a16:creationId xmlns:a16="http://schemas.microsoft.com/office/drawing/2014/main" id="{12A250F9-4060-4C96-B973-8AB77F301C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38008E2-FE9E-4FC8-B0C8-554BAE767FDD}"/>
              </a:ext>
            </a:extLst>
          </p:cNvPr>
          <p:cNvSpPr/>
          <p:nvPr/>
        </p:nvSpPr>
        <p:spPr>
          <a:xfrm>
            <a:off x="972175" y="1268485"/>
            <a:ext cx="75852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We propose a novel online index — the BE-Index. Based on the BE-Index, our new </a:t>
            </a:r>
            <a:r>
              <a:rPr lang="en-US" altLang="zh-CN" sz="1600" dirty="0" err="1"/>
              <a:t>bitruss</a:t>
            </a:r>
            <a:r>
              <a:rPr lang="en-US" altLang="zh-CN" sz="1600" dirty="0"/>
              <a:t> decomposition algorithm </a:t>
            </a:r>
            <a:r>
              <a:rPr lang="en-US" altLang="zh-CN" sz="1600" dirty="0" err="1"/>
              <a:t>BiT</a:t>
            </a:r>
            <a:r>
              <a:rPr lang="en-US" altLang="zh-CN" sz="1600" dirty="0"/>
              <a:t>-BU significantly reduces the time complexities of the existing algorithms</a:t>
            </a:r>
            <a:r>
              <a:rPr lang="en-US" altLang="zh-CN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To deal with the hub edge issue, we propose the </a:t>
            </a:r>
            <a:r>
              <a:rPr lang="en-US" altLang="zh-CN" sz="1600" dirty="0" err="1"/>
              <a:t>BiT</a:t>
            </a:r>
            <a:r>
              <a:rPr lang="en-US" altLang="zh-CN" sz="1600" dirty="0"/>
              <a:t>-PC algorithm which processes the hub edges within cohesive subgraphs and compresses the processed edges progressively. In this manner, </a:t>
            </a:r>
            <a:r>
              <a:rPr lang="en-US" altLang="zh-CN" sz="1600" dirty="0" err="1"/>
              <a:t>BiT</a:t>
            </a:r>
            <a:r>
              <a:rPr lang="en-US" altLang="zh-CN" sz="1600" dirty="0"/>
              <a:t>-PC greatly reduces the number of butterfly support updates for those hub edges.</a:t>
            </a:r>
            <a:r>
              <a:rPr lang="en-US" altLang="zh-CN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We conduct extensive experiments on real bipartite graphs. The result shows that the proposed algorithm </a:t>
            </a:r>
            <a:r>
              <a:rPr lang="en-US" altLang="zh-CN" sz="1600" dirty="0" err="1"/>
              <a:t>BiT</a:t>
            </a:r>
            <a:r>
              <a:rPr lang="en-US" altLang="zh-CN" sz="1600" dirty="0"/>
              <a:t>-PC outperforms the state-of-the-art algorithm by up to two orders of magnitude.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56145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70492" y="2161676"/>
            <a:ext cx="2238994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Thank</a:t>
            </a:r>
            <a:r>
              <a:rPr lang="en-US" dirty="0"/>
              <a:t>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Q&amp;A</a:t>
            </a:r>
            <a:endParaRPr lang="en" sz="2400" b="1" dirty="0"/>
          </a:p>
        </p:txBody>
      </p:sp>
      <p:sp>
        <p:nvSpPr>
          <p:cNvPr id="5" name="Shape 60"/>
          <p:cNvSpPr txBox="1">
            <a:spLocks/>
          </p:cNvSpPr>
          <p:nvPr/>
        </p:nvSpPr>
        <p:spPr>
          <a:xfrm>
            <a:off x="255095" y="168613"/>
            <a:ext cx="2238994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" dirty="0"/>
              <a:t>End</a:t>
            </a:r>
            <a:endParaRPr lang="en" sz="2400" b="1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AF799C4-4C23-43B9-BC77-AC906C092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6" name="Shape 63">
            <a:extLst>
              <a:ext uri="{FF2B5EF4-FFF2-40B4-BE49-F238E27FC236}">
                <a16:creationId xmlns:a16="http://schemas.microsoft.com/office/drawing/2014/main" id="{84100D86-35F0-44C6-9F37-46742E280A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713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Introduction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2ADF40-3781-44D2-816F-37D6C722CE50}"/>
              </a:ext>
            </a:extLst>
          </p:cNvPr>
          <p:cNvSpPr/>
          <p:nvPr/>
        </p:nvSpPr>
        <p:spPr>
          <a:xfrm>
            <a:off x="327004" y="620541"/>
            <a:ext cx="4072467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1800" i="1" dirty="0">
              <a:solidFill>
                <a:schemeClr val="tx1"/>
              </a:solidFill>
            </a:endParaRPr>
          </a:p>
          <a:p>
            <a:r>
              <a:rPr lang="en-US" altLang="zh-CN" sz="2000" dirty="0"/>
              <a:t>A bipartite graph/network: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E9F17320-A7BB-4ABD-A1BE-1DB00C43F036}"/>
              </a:ext>
            </a:extLst>
          </p:cNvPr>
          <p:cNvCxnSpPr>
            <a:cxnSpLocks/>
            <a:stCxn id="69" idx="0"/>
            <a:endCxn id="92" idx="4"/>
          </p:cNvCxnSpPr>
          <p:nvPr/>
        </p:nvCxnSpPr>
        <p:spPr>
          <a:xfrm flipH="1" flipV="1">
            <a:off x="4932388" y="2307705"/>
            <a:ext cx="329043" cy="1051243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65BDACFF-0DB0-46E8-B8E6-D29B01564D08}"/>
              </a:ext>
            </a:extLst>
          </p:cNvPr>
          <p:cNvCxnSpPr>
            <a:cxnSpLocks/>
            <a:stCxn id="88" idx="7"/>
            <a:endCxn id="92" idx="4"/>
          </p:cNvCxnSpPr>
          <p:nvPr/>
        </p:nvCxnSpPr>
        <p:spPr>
          <a:xfrm flipV="1">
            <a:off x="3210869" y="2307705"/>
            <a:ext cx="1721519" cy="1078243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496CC1DD-1520-4183-A423-86C3F9EFD016}"/>
              </a:ext>
            </a:extLst>
          </p:cNvPr>
          <p:cNvCxnSpPr>
            <a:cxnSpLocks/>
            <a:stCxn id="93" idx="0"/>
            <a:endCxn id="66" idx="4"/>
          </p:cNvCxnSpPr>
          <p:nvPr/>
        </p:nvCxnSpPr>
        <p:spPr>
          <a:xfrm flipV="1">
            <a:off x="4530530" y="2307705"/>
            <a:ext cx="1134981" cy="1059495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43D4D8F-84FD-4AE5-99BE-5AD181E8790B}"/>
              </a:ext>
            </a:extLst>
          </p:cNvPr>
          <p:cNvCxnSpPr>
            <a:cxnSpLocks/>
            <a:stCxn id="88" idx="0"/>
            <a:endCxn id="65" idx="4"/>
          </p:cNvCxnSpPr>
          <p:nvPr/>
        </p:nvCxnSpPr>
        <p:spPr>
          <a:xfrm flipV="1">
            <a:off x="3191777" y="2307705"/>
            <a:ext cx="1068912" cy="1070335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9C47CF4C-3B0C-4B59-B135-653318971E00}"/>
              </a:ext>
            </a:extLst>
          </p:cNvPr>
          <p:cNvCxnSpPr>
            <a:cxnSpLocks/>
            <a:stCxn id="67" idx="0"/>
            <a:endCxn id="64" idx="4"/>
          </p:cNvCxnSpPr>
          <p:nvPr/>
        </p:nvCxnSpPr>
        <p:spPr>
          <a:xfrm flipH="1" flipV="1">
            <a:off x="3555384" y="2307705"/>
            <a:ext cx="310678" cy="1070335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00E4B28-20C1-47F4-95D5-88D27F967B32}"/>
              </a:ext>
            </a:extLst>
          </p:cNvPr>
          <p:cNvCxnSpPr>
            <a:cxnSpLocks/>
            <a:stCxn id="70" idx="0"/>
            <a:endCxn id="66" idx="4"/>
          </p:cNvCxnSpPr>
          <p:nvPr/>
        </p:nvCxnSpPr>
        <p:spPr>
          <a:xfrm flipH="1" flipV="1">
            <a:off x="5665511" y="2307705"/>
            <a:ext cx="282316" cy="1051243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619CBA9B-8D22-43D5-BE86-39BCC30D6858}"/>
              </a:ext>
            </a:extLst>
          </p:cNvPr>
          <p:cNvCxnSpPr>
            <a:cxnSpLocks/>
            <a:stCxn id="67" idx="1"/>
            <a:endCxn id="66" idx="4"/>
          </p:cNvCxnSpPr>
          <p:nvPr/>
        </p:nvCxnSpPr>
        <p:spPr>
          <a:xfrm flipV="1">
            <a:off x="3846970" y="2307705"/>
            <a:ext cx="1818541" cy="1078243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9A0245D0-2D48-4134-BC60-559D4E85B8FA}"/>
              </a:ext>
            </a:extLst>
          </p:cNvPr>
          <p:cNvCxnSpPr>
            <a:cxnSpLocks/>
            <a:stCxn id="67" idx="0"/>
            <a:endCxn id="65" idx="4"/>
          </p:cNvCxnSpPr>
          <p:nvPr/>
        </p:nvCxnSpPr>
        <p:spPr>
          <a:xfrm flipV="1">
            <a:off x="3866062" y="2307705"/>
            <a:ext cx="394627" cy="1070335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D0A7993B-2E87-4AE7-AE96-7B44C661AEDA}"/>
              </a:ext>
            </a:extLst>
          </p:cNvPr>
          <p:cNvCxnSpPr>
            <a:cxnSpLocks/>
            <a:stCxn id="67" idx="0"/>
            <a:endCxn id="92" idx="4"/>
          </p:cNvCxnSpPr>
          <p:nvPr/>
        </p:nvCxnSpPr>
        <p:spPr>
          <a:xfrm flipV="1">
            <a:off x="3866062" y="2307705"/>
            <a:ext cx="1066326" cy="1070335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FCC3B580-6953-4CEE-AE63-0ADA5C7B5C70}"/>
              </a:ext>
            </a:extLst>
          </p:cNvPr>
          <p:cNvSpPr txBox="1"/>
          <p:nvPr/>
        </p:nvSpPr>
        <p:spPr>
          <a:xfrm>
            <a:off x="6284305" y="3583224"/>
            <a:ext cx="10491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B78DBED-2308-4BC1-85BC-ACD05178AE09}"/>
              </a:ext>
            </a:extLst>
          </p:cNvPr>
          <p:cNvSpPr txBox="1"/>
          <p:nvPr/>
        </p:nvSpPr>
        <p:spPr>
          <a:xfrm>
            <a:off x="6033889" y="1781207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94AAEBF2-0EF4-48EE-B0FE-CD7DA03B69C9}"/>
              </a:ext>
            </a:extLst>
          </p:cNvPr>
          <p:cNvSpPr/>
          <p:nvPr/>
        </p:nvSpPr>
        <p:spPr>
          <a:xfrm>
            <a:off x="3528384" y="2253705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2617A24E-74C1-4147-A06B-F5E4CC9BAAFD}"/>
              </a:ext>
            </a:extLst>
          </p:cNvPr>
          <p:cNvSpPr/>
          <p:nvPr/>
        </p:nvSpPr>
        <p:spPr>
          <a:xfrm>
            <a:off x="4233689" y="2253705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F775B5E3-7B8E-410A-AFE0-6D02EFFB5BCA}"/>
              </a:ext>
            </a:extLst>
          </p:cNvPr>
          <p:cNvSpPr/>
          <p:nvPr/>
        </p:nvSpPr>
        <p:spPr>
          <a:xfrm>
            <a:off x="5638511" y="2253705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90C754F-B689-43EE-97CC-A06713D53431}"/>
              </a:ext>
            </a:extLst>
          </p:cNvPr>
          <p:cNvSpPr/>
          <p:nvPr/>
        </p:nvSpPr>
        <p:spPr>
          <a:xfrm>
            <a:off x="3839062" y="3378040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2E2BB25C-35DB-442F-8B1C-D65757EA5A68}"/>
              </a:ext>
            </a:extLst>
          </p:cNvPr>
          <p:cNvSpPr/>
          <p:nvPr/>
        </p:nvSpPr>
        <p:spPr>
          <a:xfrm>
            <a:off x="4502097" y="3367200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9959015E-4013-4916-B513-2D36E1095302}"/>
              </a:ext>
            </a:extLst>
          </p:cNvPr>
          <p:cNvSpPr/>
          <p:nvPr/>
        </p:nvSpPr>
        <p:spPr>
          <a:xfrm>
            <a:off x="5234431" y="3358948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FEA1A4A3-3B71-4CDA-825E-E0944CD7E85A}"/>
              </a:ext>
            </a:extLst>
          </p:cNvPr>
          <p:cNvSpPr/>
          <p:nvPr/>
        </p:nvSpPr>
        <p:spPr>
          <a:xfrm>
            <a:off x="5920827" y="3358948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701C47AF-2731-45F4-90FA-4C47C0579F14}"/>
              </a:ext>
            </a:extLst>
          </p:cNvPr>
          <p:cNvCxnSpPr>
            <a:cxnSpLocks/>
            <a:stCxn id="68" idx="0"/>
            <a:endCxn id="92" idx="4"/>
          </p:cNvCxnSpPr>
          <p:nvPr/>
        </p:nvCxnSpPr>
        <p:spPr>
          <a:xfrm flipV="1">
            <a:off x="4529097" y="2307705"/>
            <a:ext cx="403291" cy="1059495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675C7F58-64F3-4624-BAA1-1C8C3DE205E4}"/>
              </a:ext>
            </a:extLst>
          </p:cNvPr>
          <p:cNvSpPr txBox="1"/>
          <p:nvPr/>
        </p:nvSpPr>
        <p:spPr>
          <a:xfrm>
            <a:off x="3395761" y="1301415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864FB31B-2A61-4DBD-8EB9-E6E2F00C723F}"/>
              </a:ext>
            </a:extLst>
          </p:cNvPr>
          <p:cNvSpPr txBox="1"/>
          <p:nvPr/>
        </p:nvSpPr>
        <p:spPr>
          <a:xfrm>
            <a:off x="4059443" y="129764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4C6821E0-A4C8-4164-AC42-D9962BBA26CD}"/>
              </a:ext>
            </a:extLst>
          </p:cNvPr>
          <p:cNvSpPr txBox="1"/>
          <p:nvPr/>
        </p:nvSpPr>
        <p:spPr>
          <a:xfrm>
            <a:off x="4753610" y="129765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9F93E60-8CC7-42E0-AD80-3DB498B3D625}"/>
              </a:ext>
            </a:extLst>
          </p:cNvPr>
          <p:cNvSpPr txBox="1"/>
          <p:nvPr/>
        </p:nvSpPr>
        <p:spPr>
          <a:xfrm>
            <a:off x="5411985" y="1297650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CBC7B6D5-45CA-4C06-B93D-D9BD45FB27A8}"/>
              </a:ext>
            </a:extLst>
          </p:cNvPr>
          <p:cNvSpPr txBox="1"/>
          <p:nvPr/>
        </p:nvSpPr>
        <p:spPr>
          <a:xfrm>
            <a:off x="3011327" y="3893486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713E242-5477-4A00-AD29-3D75CB775C27}"/>
              </a:ext>
            </a:extLst>
          </p:cNvPr>
          <p:cNvSpPr txBox="1"/>
          <p:nvPr/>
        </p:nvSpPr>
        <p:spPr>
          <a:xfrm>
            <a:off x="3671715" y="3901394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9CF3BEF5-2CF4-47FD-BE53-7DE1DB6CE463}"/>
              </a:ext>
            </a:extLst>
          </p:cNvPr>
          <p:cNvSpPr txBox="1"/>
          <p:nvPr/>
        </p:nvSpPr>
        <p:spPr>
          <a:xfrm>
            <a:off x="4349497" y="3901394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ED8BCD5B-6E16-497C-84E3-1B2F536089A1}"/>
              </a:ext>
            </a:extLst>
          </p:cNvPr>
          <p:cNvSpPr txBox="1"/>
          <p:nvPr/>
        </p:nvSpPr>
        <p:spPr>
          <a:xfrm>
            <a:off x="5081425" y="3898097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图形 79">
            <a:extLst>
              <a:ext uri="{FF2B5EF4-FFF2-40B4-BE49-F238E27FC236}">
                <a16:creationId xmlns:a16="http://schemas.microsoft.com/office/drawing/2014/main" id="{D96957BF-3096-4FFC-B0DA-2197408EF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0138" y="3408229"/>
            <a:ext cx="664468" cy="664468"/>
          </a:xfrm>
          <a:prstGeom prst="rect">
            <a:avLst/>
          </a:prstGeom>
        </p:spPr>
      </p:pic>
      <p:pic>
        <p:nvPicPr>
          <p:cNvPr id="81" name="图形 80">
            <a:extLst>
              <a:ext uri="{FF2B5EF4-FFF2-40B4-BE49-F238E27FC236}">
                <a16:creationId xmlns:a16="http://schemas.microsoft.com/office/drawing/2014/main" id="{6C340406-B2D3-421F-91FD-A44330B98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1082" y="3408229"/>
            <a:ext cx="664468" cy="664468"/>
          </a:xfrm>
          <a:prstGeom prst="rect">
            <a:avLst/>
          </a:prstGeom>
        </p:spPr>
      </p:pic>
      <p:pic>
        <p:nvPicPr>
          <p:cNvPr id="82" name="图形 81">
            <a:extLst>
              <a:ext uri="{FF2B5EF4-FFF2-40B4-BE49-F238E27FC236}">
                <a16:creationId xmlns:a16="http://schemas.microsoft.com/office/drawing/2014/main" id="{601F98E0-7E53-4CC7-B8F5-58D845187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0054" y="3408229"/>
            <a:ext cx="664468" cy="664468"/>
          </a:xfrm>
          <a:prstGeom prst="rect">
            <a:avLst/>
          </a:prstGeom>
        </p:spPr>
      </p:pic>
      <p:pic>
        <p:nvPicPr>
          <p:cNvPr id="83" name="图形 82">
            <a:extLst>
              <a:ext uri="{FF2B5EF4-FFF2-40B4-BE49-F238E27FC236}">
                <a16:creationId xmlns:a16="http://schemas.microsoft.com/office/drawing/2014/main" id="{A7023358-5D85-47B5-A0D2-D0B09257D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871" y="3407885"/>
            <a:ext cx="664468" cy="664468"/>
          </a:xfrm>
          <a:prstGeom prst="rect">
            <a:avLst/>
          </a:prstGeom>
        </p:spPr>
      </p:pic>
      <p:pic>
        <p:nvPicPr>
          <p:cNvPr id="84" name="图形 83">
            <a:extLst>
              <a:ext uri="{FF2B5EF4-FFF2-40B4-BE49-F238E27FC236}">
                <a16:creationId xmlns:a16="http://schemas.microsoft.com/office/drawing/2014/main" id="{B85381A3-40CE-4ABE-AAFC-F60C2004E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6672" y="1717565"/>
            <a:ext cx="496616" cy="496616"/>
          </a:xfrm>
          <a:prstGeom prst="rect">
            <a:avLst/>
          </a:prstGeom>
        </p:spPr>
      </p:pic>
      <p:pic>
        <p:nvPicPr>
          <p:cNvPr id="85" name="图形 84">
            <a:extLst>
              <a:ext uri="{FF2B5EF4-FFF2-40B4-BE49-F238E27FC236}">
                <a16:creationId xmlns:a16="http://schemas.microsoft.com/office/drawing/2014/main" id="{48015505-746B-4B7E-8C9B-5B40490BC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526" y="1717565"/>
            <a:ext cx="496616" cy="496616"/>
          </a:xfrm>
          <a:prstGeom prst="rect">
            <a:avLst/>
          </a:prstGeom>
        </p:spPr>
      </p:pic>
      <p:pic>
        <p:nvPicPr>
          <p:cNvPr id="86" name="图形 85">
            <a:extLst>
              <a:ext uri="{FF2B5EF4-FFF2-40B4-BE49-F238E27FC236}">
                <a16:creationId xmlns:a16="http://schemas.microsoft.com/office/drawing/2014/main" id="{A8E5145C-CEB5-433B-B6D7-2ADBF2653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07912" y="1718905"/>
            <a:ext cx="496616" cy="496616"/>
          </a:xfrm>
          <a:prstGeom prst="rect">
            <a:avLst/>
          </a:prstGeom>
        </p:spPr>
      </p:pic>
      <p:pic>
        <p:nvPicPr>
          <p:cNvPr id="87" name="图形 86">
            <a:extLst>
              <a:ext uri="{FF2B5EF4-FFF2-40B4-BE49-F238E27FC236}">
                <a16:creationId xmlns:a16="http://schemas.microsoft.com/office/drawing/2014/main" id="{9B644839-4D1F-4C8E-A98E-92BD3BB3A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2446" y="1710946"/>
            <a:ext cx="496616" cy="496616"/>
          </a:xfrm>
          <a:prstGeom prst="rect">
            <a:avLst/>
          </a:prstGeom>
        </p:spPr>
      </p:pic>
      <p:sp>
        <p:nvSpPr>
          <p:cNvPr id="88" name="椭圆 87">
            <a:extLst>
              <a:ext uri="{FF2B5EF4-FFF2-40B4-BE49-F238E27FC236}">
                <a16:creationId xmlns:a16="http://schemas.microsoft.com/office/drawing/2014/main" id="{33D361B9-0A28-4E7F-89DC-1281C361D429}"/>
              </a:ext>
            </a:extLst>
          </p:cNvPr>
          <p:cNvSpPr/>
          <p:nvPr/>
        </p:nvSpPr>
        <p:spPr>
          <a:xfrm>
            <a:off x="3164777" y="3378040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7531CC69-815D-4734-8B61-41BE5179221F}"/>
              </a:ext>
            </a:extLst>
          </p:cNvPr>
          <p:cNvCxnSpPr>
            <a:cxnSpLocks/>
            <a:stCxn id="88" idx="0"/>
            <a:endCxn id="64" idx="4"/>
          </p:cNvCxnSpPr>
          <p:nvPr/>
        </p:nvCxnSpPr>
        <p:spPr>
          <a:xfrm flipV="1">
            <a:off x="3191777" y="2307705"/>
            <a:ext cx="363607" cy="1070335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3EFE7477-B8B2-4174-B2A7-8B612BD15020}"/>
              </a:ext>
            </a:extLst>
          </p:cNvPr>
          <p:cNvSpPr txBox="1"/>
          <p:nvPr/>
        </p:nvSpPr>
        <p:spPr>
          <a:xfrm>
            <a:off x="5765325" y="3903573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图形 90">
            <a:extLst>
              <a:ext uri="{FF2B5EF4-FFF2-40B4-BE49-F238E27FC236}">
                <a16:creationId xmlns:a16="http://schemas.microsoft.com/office/drawing/2014/main" id="{76163626-4818-4F9C-BF2D-ACDFB0DEE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4299" y="3412948"/>
            <a:ext cx="664468" cy="664468"/>
          </a:xfrm>
          <a:prstGeom prst="rect">
            <a:avLst/>
          </a:prstGeom>
        </p:spPr>
      </p:pic>
      <p:sp>
        <p:nvSpPr>
          <p:cNvPr id="92" name="椭圆 91">
            <a:extLst>
              <a:ext uri="{FF2B5EF4-FFF2-40B4-BE49-F238E27FC236}">
                <a16:creationId xmlns:a16="http://schemas.microsoft.com/office/drawing/2014/main" id="{D6419676-EC2D-412D-8AA8-6986AEA71A85}"/>
              </a:ext>
            </a:extLst>
          </p:cNvPr>
          <p:cNvSpPr/>
          <p:nvPr/>
        </p:nvSpPr>
        <p:spPr>
          <a:xfrm>
            <a:off x="4905388" y="2253705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803336B7-8862-4BE0-A26D-10D4AE033BDE}"/>
              </a:ext>
            </a:extLst>
          </p:cNvPr>
          <p:cNvSpPr/>
          <p:nvPr/>
        </p:nvSpPr>
        <p:spPr>
          <a:xfrm>
            <a:off x="4503530" y="3367200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989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Introduction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E9F17320-A7BB-4ABD-A1BE-1DB00C43F036}"/>
              </a:ext>
            </a:extLst>
          </p:cNvPr>
          <p:cNvCxnSpPr>
            <a:cxnSpLocks/>
            <a:stCxn id="69" idx="0"/>
            <a:endCxn id="92" idx="4"/>
          </p:cNvCxnSpPr>
          <p:nvPr/>
        </p:nvCxnSpPr>
        <p:spPr>
          <a:xfrm flipH="1" flipV="1">
            <a:off x="4932388" y="2307705"/>
            <a:ext cx="329043" cy="1051243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65BDACFF-0DB0-46E8-B8E6-D29B01564D08}"/>
              </a:ext>
            </a:extLst>
          </p:cNvPr>
          <p:cNvCxnSpPr>
            <a:cxnSpLocks/>
            <a:stCxn id="88" idx="7"/>
            <a:endCxn id="92" idx="4"/>
          </p:cNvCxnSpPr>
          <p:nvPr/>
        </p:nvCxnSpPr>
        <p:spPr>
          <a:xfrm flipV="1">
            <a:off x="3210869" y="2307705"/>
            <a:ext cx="1721519" cy="1078243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496CC1DD-1520-4183-A423-86C3F9EFD016}"/>
              </a:ext>
            </a:extLst>
          </p:cNvPr>
          <p:cNvCxnSpPr>
            <a:cxnSpLocks/>
            <a:stCxn id="93" idx="0"/>
            <a:endCxn id="66" idx="4"/>
          </p:cNvCxnSpPr>
          <p:nvPr/>
        </p:nvCxnSpPr>
        <p:spPr>
          <a:xfrm flipV="1">
            <a:off x="4530530" y="2307705"/>
            <a:ext cx="1134981" cy="1059495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43D4D8F-84FD-4AE5-99BE-5AD181E8790B}"/>
              </a:ext>
            </a:extLst>
          </p:cNvPr>
          <p:cNvCxnSpPr>
            <a:cxnSpLocks/>
            <a:stCxn id="88" idx="0"/>
            <a:endCxn id="65" idx="4"/>
          </p:cNvCxnSpPr>
          <p:nvPr/>
        </p:nvCxnSpPr>
        <p:spPr>
          <a:xfrm flipV="1">
            <a:off x="3191777" y="2307705"/>
            <a:ext cx="1068912" cy="1070335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9C47CF4C-3B0C-4B59-B135-653318971E00}"/>
              </a:ext>
            </a:extLst>
          </p:cNvPr>
          <p:cNvCxnSpPr>
            <a:cxnSpLocks/>
            <a:stCxn id="67" idx="0"/>
            <a:endCxn id="64" idx="4"/>
          </p:cNvCxnSpPr>
          <p:nvPr/>
        </p:nvCxnSpPr>
        <p:spPr>
          <a:xfrm flipH="1" flipV="1">
            <a:off x="3555384" y="2307705"/>
            <a:ext cx="310678" cy="1070335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700E4B28-20C1-47F4-95D5-88D27F967B32}"/>
              </a:ext>
            </a:extLst>
          </p:cNvPr>
          <p:cNvCxnSpPr>
            <a:cxnSpLocks/>
            <a:stCxn id="70" idx="0"/>
            <a:endCxn id="66" idx="4"/>
          </p:cNvCxnSpPr>
          <p:nvPr/>
        </p:nvCxnSpPr>
        <p:spPr>
          <a:xfrm flipH="1" flipV="1">
            <a:off x="5665511" y="2307705"/>
            <a:ext cx="282316" cy="1051243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619CBA9B-8D22-43D5-BE86-39BCC30D6858}"/>
              </a:ext>
            </a:extLst>
          </p:cNvPr>
          <p:cNvCxnSpPr>
            <a:cxnSpLocks/>
            <a:stCxn id="67" idx="1"/>
            <a:endCxn id="66" idx="4"/>
          </p:cNvCxnSpPr>
          <p:nvPr/>
        </p:nvCxnSpPr>
        <p:spPr>
          <a:xfrm flipV="1">
            <a:off x="3846970" y="2307705"/>
            <a:ext cx="1818541" cy="1078243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9A0245D0-2D48-4134-BC60-559D4E85B8FA}"/>
              </a:ext>
            </a:extLst>
          </p:cNvPr>
          <p:cNvCxnSpPr>
            <a:cxnSpLocks/>
            <a:stCxn id="67" idx="0"/>
            <a:endCxn id="65" idx="4"/>
          </p:cNvCxnSpPr>
          <p:nvPr/>
        </p:nvCxnSpPr>
        <p:spPr>
          <a:xfrm flipV="1">
            <a:off x="3866062" y="2307705"/>
            <a:ext cx="394627" cy="1070335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D0A7993B-2E87-4AE7-AE96-7B44C661AEDA}"/>
              </a:ext>
            </a:extLst>
          </p:cNvPr>
          <p:cNvCxnSpPr>
            <a:cxnSpLocks/>
            <a:stCxn id="67" idx="0"/>
            <a:endCxn id="92" idx="4"/>
          </p:cNvCxnSpPr>
          <p:nvPr/>
        </p:nvCxnSpPr>
        <p:spPr>
          <a:xfrm flipV="1">
            <a:off x="3866062" y="2307705"/>
            <a:ext cx="1066326" cy="1070335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FCC3B580-6953-4CEE-AE63-0ADA5C7B5C70}"/>
              </a:ext>
            </a:extLst>
          </p:cNvPr>
          <p:cNvSpPr txBox="1"/>
          <p:nvPr/>
        </p:nvSpPr>
        <p:spPr>
          <a:xfrm>
            <a:off x="6284305" y="3583224"/>
            <a:ext cx="10491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B78DBED-2308-4BC1-85BC-ACD05178AE09}"/>
              </a:ext>
            </a:extLst>
          </p:cNvPr>
          <p:cNvSpPr txBox="1"/>
          <p:nvPr/>
        </p:nvSpPr>
        <p:spPr>
          <a:xfrm>
            <a:off x="6033889" y="1781207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94AAEBF2-0EF4-48EE-B0FE-CD7DA03B69C9}"/>
              </a:ext>
            </a:extLst>
          </p:cNvPr>
          <p:cNvSpPr/>
          <p:nvPr/>
        </p:nvSpPr>
        <p:spPr>
          <a:xfrm>
            <a:off x="3528384" y="2253705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2617A24E-74C1-4147-A06B-F5E4CC9BAAFD}"/>
              </a:ext>
            </a:extLst>
          </p:cNvPr>
          <p:cNvSpPr/>
          <p:nvPr/>
        </p:nvSpPr>
        <p:spPr>
          <a:xfrm>
            <a:off x="4233689" y="2253705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F775B5E3-7B8E-410A-AFE0-6D02EFFB5BCA}"/>
              </a:ext>
            </a:extLst>
          </p:cNvPr>
          <p:cNvSpPr/>
          <p:nvPr/>
        </p:nvSpPr>
        <p:spPr>
          <a:xfrm>
            <a:off x="5638511" y="2253705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90C754F-B689-43EE-97CC-A06713D53431}"/>
              </a:ext>
            </a:extLst>
          </p:cNvPr>
          <p:cNvSpPr/>
          <p:nvPr/>
        </p:nvSpPr>
        <p:spPr>
          <a:xfrm>
            <a:off x="3839062" y="3378040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2E2BB25C-35DB-442F-8B1C-D65757EA5A68}"/>
              </a:ext>
            </a:extLst>
          </p:cNvPr>
          <p:cNvSpPr/>
          <p:nvPr/>
        </p:nvSpPr>
        <p:spPr>
          <a:xfrm>
            <a:off x="4502097" y="3367200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9959015E-4013-4916-B513-2D36E1095302}"/>
              </a:ext>
            </a:extLst>
          </p:cNvPr>
          <p:cNvSpPr/>
          <p:nvPr/>
        </p:nvSpPr>
        <p:spPr>
          <a:xfrm>
            <a:off x="5234431" y="3358948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FEA1A4A3-3B71-4CDA-825E-E0944CD7E85A}"/>
              </a:ext>
            </a:extLst>
          </p:cNvPr>
          <p:cNvSpPr/>
          <p:nvPr/>
        </p:nvSpPr>
        <p:spPr>
          <a:xfrm>
            <a:off x="5920827" y="3358948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701C47AF-2731-45F4-90FA-4C47C0579F14}"/>
              </a:ext>
            </a:extLst>
          </p:cNvPr>
          <p:cNvCxnSpPr>
            <a:cxnSpLocks/>
            <a:stCxn id="68" idx="0"/>
            <a:endCxn id="92" idx="4"/>
          </p:cNvCxnSpPr>
          <p:nvPr/>
        </p:nvCxnSpPr>
        <p:spPr>
          <a:xfrm flipV="1">
            <a:off x="4529097" y="2307705"/>
            <a:ext cx="403291" cy="1059495"/>
          </a:xfrm>
          <a:prstGeom prst="line">
            <a:avLst/>
          </a:prstGeom>
          <a:ln w="1651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675C7F58-64F3-4624-BAA1-1C8C3DE205E4}"/>
              </a:ext>
            </a:extLst>
          </p:cNvPr>
          <p:cNvSpPr txBox="1"/>
          <p:nvPr/>
        </p:nvSpPr>
        <p:spPr>
          <a:xfrm>
            <a:off x="3395761" y="1301415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864FB31B-2A61-4DBD-8EB9-E6E2F00C723F}"/>
              </a:ext>
            </a:extLst>
          </p:cNvPr>
          <p:cNvSpPr txBox="1"/>
          <p:nvPr/>
        </p:nvSpPr>
        <p:spPr>
          <a:xfrm>
            <a:off x="4059443" y="129764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4C6821E0-A4C8-4164-AC42-D9962BBA26CD}"/>
              </a:ext>
            </a:extLst>
          </p:cNvPr>
          <p:cNvSpPr txBox="1"/>
          <p:nvPr/>
        </p:nvSpPr>
        <p:spPr>
          <a:xfrm>
            <a:off x="4753610" y="129765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9F93E60-8CC7-42E0-AD80-3DB498B3D625}"/>
              </a:ext>
            </a:extLst>
          </p:cNvPr>
          <p:cNvSpPr txBox="1"/>
          <p:nvPr/>
        </p:nvSpPr>
        <p:spPr>
          <a:xfrm>
            <a:off x="5411985" y="1297650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CBC7B6D5-45CA-4C06-B93D-D9BD45FB27A8}"/>
              </a:ext>
            </a:extLst>
          </p:cNvPr>
          <p:cNvSpPr txBox="1"/>
          <p:nvPr/>
        </p:nvSpPr>
        <p:spPr>
          <a:xfrm>
            <a:off x="3011327" y="3893486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713E242-5477-4A00-AD29-3D75CB775C27}"/>
              </a:ext>
            </a:extLst>
          </p:cNvPr>
          <p:cNvSpPr txBox="1"/>
          <p:nvPr/>
        </p:nvSpPr>
        <p:spPr>
          <a:xfrm>
            <a:off x="3671715" y="3901394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9CF3BEF5-2CF4-47FD-BE53-7DE1DB6CE463}"/>
              </a:ext>
            </a:extLst>
          </p:cNvPr>
          <p:cNvSpPr txBox="1"/>
          <p:nvPr/>
        </p:nvSpPr>
        <p:spPr>
          <a:xfrm>
            <a:off x="4349497" y="3901394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ED8BCD5B-6E16-497C-84E3-1B2F536089A1}"/>
              </a:ext>
            </a:extLst>
          </p:cNvPr>
          <p:cNvSpPr txBox="1"/>
          <p:nvPr/>
        </p:nvSpPr>
        <p:spPr>
          <a:xfrm>
            <a:off x="5081425" y="3898097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图形 79">
            <a:extLst>
              <a:ext uri="{FF2B5EF4-FFF2-40B4-BE49-F238E27FC236}">
                <a16:creationId xmlns:a16="http://schemas.microsoft.com/office/drawing/2014/main" id="{D96957BF-3096-4FFC-B0DA-2197408EF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0138" y="3408229"/>
            <a:ext cx="664468" cy="664468"/>
          </a:xfrm>
          <a:prstGeom prst="rect">
            <a:avLst/>
          </a:prstGeom>
        </p:spPr>
      </p:pic>
      <p:pic>
        <p:nvPicPr>
          <p:cNvPr id="81" name="图形 80">
            <a:extLst>
              <a:ext uri="{FF2B5EF4-FFF2-40B4-BE49-F238E27FC236}">
                <a16:creationId xmlns:a16="http://schemas.microsoft.com/office/drawing/2014/main" id="{6C340406-B2D3-421F-91FD-A44330B98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1082" y="3408229"/>
            <a:ext cx="664468" cy="664468"/>
          </a:xfrm>
          <a:prstGeom prst="rect">
            <a:avLst/>
          </a:prstGeom>
        </p:spPr>
      </p:pic>
      <p:pic>
        <p:nvPicPr>
          <p:cNvPr id="82" name="图形 81">
            <a:extLst>
              <a:ext uri="{FF2B5EF4-FFF2-40B4-BE49-F238E27FC236}">
                <a16:creationId xmlns:a16="http://schemas.microsoft.com/office/drawing/2014/main" id="{601F98E0-7E53-4CC7-B8F5-58D845187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0054" y="3408229"/>
            <a:ext cx="664468" cy="664468"/>
          </a:xfrm>
          <a:prstGeom prst="rect">
            <a:avLst/>
          </a:prstGeom>
        </p:spPr>
      </p:pic>
      <p:pic>
        <p:nvPicPr>
          <p:cNvPr id="83" name="图形 82">
            <a:extLst>
              <a:ext uri="{FF2B5EF4-FFF2-40B4-BE49-F238E27FC236}">
                <a16:creationId xmlns:a16="http://schemas.microsoft.com/office/drawing/2014/main" id="{A7023358-5D85-47B5-A0D2-D0B09257D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871" y="3407885"/>
            <a:ext cx="664468" cy="664468"/>
          </a:xfrm>
          <a:prstGeom prst="rect">
            <a:avLst/>
          </a:prstGeom>
        </p:spPr>
      </p:pic>
      <p:pic>
        <p:nvPicPr>
          <p:cNvPr id="84" name="图形 83">
            <a:extLst>
              <a:ext uri="{FF2B5EF4-FFF2-40B4-BE49-F238E27FC236}">
                <a16:creationId xmlns:a16="http://schemas.microsoft.com/office/drawing/2014/main" id="{B85381A3-40CE-4ABE-AAFC-F60C2004E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6672" y="1717565"/>
            <a:ext cx="496616" cy="496616"/>
          </a:xfrm>
          <a:prstGeom prst="rect">
            <a:avLst/>
          </a:prstGeom>
        </p:spPr>
      </p:pic>
      <p:pic>
        <p:nvPicPr>
          <p:cNvPr id="85" name="图形 84">
            <a:extLst>
              <a:ext uri="{FF2B5EF4-FFF2-40B4-BE49-F238E27FC236}">
                <a16:creationId xmlns:a16="http://schemas.microsoft.com/office/drawing/2014/main" id="{48015505-746B-4B7E-8C9B-5B40490BC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526" y="1717565"/>
            <a:ext cx="496616" cy="496616"/>
          </a:xfrm>
          <a:prstGeom prst="rect">
            <a:avLst/>
          </a:prstGeom>
        </p:spPr>
      </p:pic>
      <p:pic>
        <p:nvPicPr>
          <p:cNvPr id="86" name="图形 85">
            <a:extLst>
              <a:ext uri="{FF2B5EF4-FFF2-40B4-BE49-F238E27FC236}">
                <a16:creationId xmlns:a16="http://schemas.microsoft.com/office/drawing/2014/main" id="{A8E5145C-CEB5-433B-B6D7-2ADBF2653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07912" y="1718905"/>
            <a:ext cx="496616" cy="496616"/>
          </a:xfrm>
          <a:prstGeom prst="rect">
            <a:avLst/>
          </a:prstGeom>
        </p:spPr>
      </p:pic>
      <p:pic>
        <p:nvPicPr>
          <p:cNvPr id="87" name="图形 86">
            <a:extLst>
              <a:ext uri="{FF2B5EF4-FFF2-40B4-BE49-F238E27FC236}">
                <a16:creationId xmlns:a16="http://schemas.microsoft.com/office/drawing/2014/main" id="{9B644839-4D1F-4C8E-A98E-92BD3BB3A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2446" y="1710946"/>
            <a:ext cx="496616" cy="496616"/>
          </a:xfrm>
          <a:prstGeom prst="rect">
            <a:avLst/>
          </a:prstGeom>
        </p:spPr>
      </p:pic>
      <p:sp>
        <p:nvSpPr>
          <p:cNvPr id="88" name="椭圆 87">
            <a:extLst>
              <a:ext uri="{FF2B5EF4-FFF2-40B4-BE49-F238E27FC236}">
                <a16:creationId xmlns:a16="http://schemas.microsoft.com/office/drawing/2014/main" id="{33D361B9-0A28-4E7F-89DC-1281C361D429}"/>
              </a:ext>
            </a:extLst>
          </p:cNvPr>
          <p:cNvSpPr/>
          <p:nvPr/>
        </p:nvSpPr>
        <p:spPr>
          <a:xfrm>
            <a:off x="3164777" y="3378040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7531CC69-815D-4734-8B61-41BE5179221F}"/>
              </a:ext>
            </a:extLst>
          </p:cNvPr>
          <p:cNvCxnSpPr>
            <a:cxnSpLocks/>
            <a:stCxn id="88" idx="0"/>
            <a:endCxn id="64" idx="4"/>
          </p:cNvCxnSpPr>
          <p:nvPr/>
        </p:nvCxnSpPr>
        <p:spPr>
          <a:xfrm flipV="1">
            <a:off x="3191777" y="2307705"/>
            <a:ext cx="363607" cy="1070335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3EFE7477-B8B2-4174-B2A7-8B612BD15020}"/>
              </a:ext>
            </a:extLst>
          </p:cNvPr>
          <p:cNvSpPr txBox="1"/>
          <p:nvPr/>
        </p:nvSpPr>
        <p:spPr>
          <a:xfrm>
            <a:off x="5765325" y="3903573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图形 90">
            <a:extLst>
              <a:ext uri="{FF2B5EF4-FFF2-40B4-BE49-F238E27FC236}">
                <a16:creationId xmlns:a16="http://schemas.microsoft.com/office/drawing/2014/main" id="{76163626-4818-4F9C-BF2D-ACDFB0DEE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4299" y="3412948"/>
            <a:ext cx="664468" cy="664468"/>
          </a:xfrm>
          <a:prstGeom prst="rect">
            <a:avLst/>
          </a:prstGeom>
        </p:spPr>
      </p:pic>
      <p:sp>
        <p:nvSpPr>
          <p:cNvPr id="92" name="椭圆 91">
            <a:extLst>
              <a:ext uri="{FF2B5EF4-FFF2-40B4-BE49-F238E27FC236}">
                <a16:creationId xmlns:a16="http://schemas.microsoft.com/office/drawing/2014/main" id="{D6419676-EC2D-412D-8AA8-6986AEA71A85}"/>
              </a:ext>
            </a:extLst>
          </p:cNvPr>
          <p:cNvSpPr/>
          <p:nvPr/>
        </p:nvSpPr>
        <p:spPr>
          <a:xfrm>
            <a:off x="4905388" y="2253705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803336B7-8862-4BE0-A26D-10D4AE033BDE}"/>
              </a:ext>
            </a:extLst>
          </p:cNvPr>
          <p:cNvSpPr/>
          <p:nvPr/>
        </p:nvSpPr>
        <p:spPr>
          <a:xfrm>
            <a:off x="4503530" y="3367200"/>
            <a:ext cx="54000" cy="5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A825583-EE4E-46B3-B489-14FEF2386A2C}"/>
              </a:ext>
            </a:extLst>
          </p:cNvPr>
          <p:cNvSpPr/>
          <p:nvPr/>
        </p:nvSpPr>
        <p:spPr>
          <a:xfrm>
            <a:off x="292498" y="655047"/>
            <a:ext cx="7968826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1800" i="1" dirty="0">
              <a:solidFill>
                <a:schemeClr val="tx1"/>
              </a:solidFill>
            </a:endParaRPr>
          </a:p>
          <a:p>
            <a:r>
              <a:rPr lang="en-US" altLang="zh-CN" sz="2000" b="1" dirty="0"/>
              <a:t>Butterfly</a:t>
            </a:r>
            <a:r>
              <a:rPr lang="en-US" altLang="zh-CN" sz="2000" dirty="0"/>
              <a:t>: the smallest non-trivial biclique in a bipartite graph/network.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2687041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Introduction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E7B1CA2-1996-422D-B45A-BD9B3C8EA5C3}"/>
              </a:ext>
            </a:extLst>
          </p:cNvPr>
          <p:cNvCxnSpPr>
            <a:cxnSpLocks/>
            <a:stCxn id="74" idx="0"/>
            <a:endCxn id="97" idx="4"/>
          </p:cNvCxnSpPr>
          <p:nvPr/>
        </p:nvCxnSpPr>
        <p:spPr>
          <a:xfrm flipH="1" flipV="1">
            <a:off x="4843488" y="2808499"/>
            <a:ext cx="329043" cy="1051243"/>
          </a:xfrm>
          <a:prstGeom prst="line">
            <a:avLst/>
          </a:prstGeom>
          <a:ln w="16510">
            <a:solidFill>
              <a:srgbClr val="ADADA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6E241CDE-0A9E-4EF5-AB8A-6FF47FDEA664}"/>
              </a:ext>
            </a:extLst>
          </p:cNvPr>
          <p:cNvCxnSpPr>
            <a:cxnSpLocks/>
            <a:stCxn id="93" idx="7"/>
            <a:endCxn id="97" idx="4"/>
          </p:cNvCxnSpPr>
          <p:nvPr/>
        </p:nvCxnSpPr>
        <p:spPr>
          <a:xfrm flipV="1">
            <a:off x="3121969" y="2808499"/>
            <a:ext cx="1721519" cy="1078243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7E1B767C-AC19-4EBD-A199-547A90C2BA1A}"/>
              </a:ext>
            </a:extLst>
          </p:cNvPr>
          <p:cNvCxnSpPr>
            <a:cxnSpLocks/>
            <a:stCxn id="98" idx="0"/>
            <a:endCxn id="71" idx="4"/>
          </p:cNvCxnSpPr>
          <p:nvPr/>
        </p:nvCxnSpPr>
        <p:spPr>
          <a:xfrm flipV="1">
            <a:off x="4441630" y="2808499"/>
            <a:ext cx="1134981" cy="1059495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B75791DB-55E0-4BC6-8778-C6F47F0D789D}"/>
              </a:ext>
            </a:extLst>
          </p:cNvPr>
          <p:cNvCxnSpPr>
            <a:cxnSpLocks/>
            <a:stCxn id="93" idx="0"/>
            <a:endCxn id="70" idx="4"/>
          </p:cNvCxnSpPr>
          <p:nvPr/>
        </p:nvCxnSpPr>
        <p:spPr>
          <a:xfrm flipV="1">
            <a:off x="3102877" y="2808499"/>
            <a:ext cx="1068912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133E4D3F-5B6C-4EBE-B001-30041B66A619}"/>
              </a:ext>
            </a:extLst>
          </p:cNvPr>
          <p:cNvCxnSpPr>
            <a:cxnSpLocks/>
            <a:stCxn id="72" idx="0"/>
            <a:endCxn id="69" idx="4"/>
          </p:cNvCxnSpPr>
          <p:nvPr/>
        </p:nvCxnSpPr>
        <p:spPr>
          <a:xfrm flipH="1" flipV="1">
            <a:off x="3466484" y="2808499"/>
            <a:ext cx="310678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39134F2-108D-4E1D-B53D-11ECF1BF67CF}"/>
              </a:ext>
            </a:extLst>
          </p:cNvPr>
          <p:cNvCxnSpPr>
            <a:cxnSpLocks/>
            <a:stCxn id="75" idx="0"/>
            <a:endCxn id="71" idx="4"/>
          </p:cNvCxnSpPr>
          <p:nvPr/>
        </p:nvCxnSpPr>
        <p:spPr>
          <a:xfrm flipH="1" flipV="1">
            <a:off x="5576611" y="2808499"/>
            <a:ext cx="282316" cy="1051243"/>
          </a:xfrm>
          <a:prstGeom prst="line">
            <a:avLst/>
          </a:prstGeom>
          <a:ln w="16510">
            <a:solidFill>
              <a:srgbClr val="ADADA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2D154DB-E4C0-45BF-B120-021FE0711E53}"/>
              </a:ext>
            </a:extLst>
          </p:cNvPr>
          <p:cNvCxnSpPr>
            <a:cxnSpLocks/>
            <a:stCxn id="72" idx="1"/>
            <a:endCxn id="71" idx="4"/>
          </p:cNvCxnSpPr>
          <p:nvPr/>
        </p:nvCxnSpPr>
        <p:spPr>
          <a:xfrm flipV="1">
            <a:off x="3758070" y="2808499"/>
            <a:ext cx="1818541" cy="1078243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22BC22D1-E29F-42E5-9D12-F013371BCB41}"/>
              </a:ext>
            </a:extLst>
          </p:cNvPr>
          <p:cNvCxnSpPr>
            <a:cxnSpLocks/>
            <a:stCxn id="72" idx="0"/>
            <a:endCxn id="70" idx="4"/>
          </p:cNvCxnSpPr>
          <p:nvPr/>
        </p:nvCxnSpPr>
        <p:spPr>
          <a:xfrm flipV="1">
            <a:off x="3777162" y="2808499"/>
            <a:ext cx="394627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21F85F2-7F68-437C-AA99-2EFC24E736BE}"/>
              </a:ext>
            </a:extLst>
          </p:cNvPr>
          <p:cNvCxnSpPr>
            <a:cxnSpLocks/>
            <a:stCxn id="72" idx="0"/>
            <a:endCxn id="97" idx="4"/>
          </p:cNvCxnSpPr>
          <p:nvPr/>
        </p:nvCxnSpPr>
        <p:spPr>
          <a:xfrm flipV="1">
            <a:off x="3777162" y="2808499"/>
            <a:ext cx="1066326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24BC386E-8521-4855-BF16-E94450018D67}"/>
              </a:ext>
            </a:extLst>
          </p:cNvPr>
          <p:cNvSpPr txBox="1"/>
          <p:nvPr/>
        </p:nvSpPr>
        <p:spPr>
          <a:xfrm>
            <a:off x="6195405" y="4084018"/>
            <a:ext cx="10491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507D01E2-25C1-4AEB-868F-19BFF92434D6}"/>
              </a:ext>
            </a:extLst>
          </p:cNvPr>
          <p:cNvSpPr txBox="1"/>
          <p:nvPr/>
        </p:nvSpPr>
        <p:spPr>
          <a:xfrm>
            <a:off x="5944989" y="2282001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2759D483-A375-43B9-8575-AB6311F0B97E}"/>
              </a:ext>
            </a:extLst>
          </p:cNvPr>
          <p:cNvSpPr/>
          <p:nvPr/>
        </p:nvSpPr>
        <p:spPr>
          <a:xfrm>
            <a:off x="3439484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9E5E8E19-C7E0-4902-A371-BE63B67149BC}"/>
              </a:ext>
            </a:extLst>
          </p:cNvPr>
          <p:cNvSpPr/>
          <p:nvPr/>
        </p:nvSpPr>
        <p:spPr>
          <a:xfrm>
            <a:off x="4144789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2426848-8354-40E8-BCBC-8EF4175D3805}"/>
              </a:ext>
            </a:extLst>
          </p:cNvPr>
          <p:cNvSpPr/>
          <p:nvPr/>
        </p:nvSpPr>
        <p:spPr>
          <a:xfrm>
            <a:off x="5549611" y="2754499"/>
            <a:ext cx="54000" cy="54000"/>
          </a:xfrm>
          <a:prstGeom prst="ellipse">
            <a:avLst/>
          </a:prstGeom>
          <a:solidFill>
            <a:srgbClr val="FFA400"/>
          </a:solidFill>
          <a:ln w="1905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777A1CFA-0A4D-420F-82C1-B6E5EE576973}"/>
              </a:ext>
            </a:extLst>
          </p:cNvPr>
          <p:cNvSpPr/>
          <p:nvPr/>
        </p:nvSpPr>
        <p:spPr>
          <a:xfrm>
            <a:off x="3750162" y="3878834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5ACFB0CA-F533-4B40-91B9-5B2619CF96AD}"/>
              </a:ext>
            </a:extLst>
          </p:cNvPr>
          <p:cNvSpPr/>
          <p:nvPr/>
        </p:nvSpPr>
        <p:spPr>
          <a:xfrm>
            <a:off x="4413197" y="3867994"/>
            <a:ext cx="54000" cy="54000"/>
          </a:xfrm>
          <a:prstGeom prst="ellipse">
            <a:avLst/>
          </a:prstGeom>
          <a:solidFill>
            <a:srgbClr val="F6A100"/>
          </a:solidFill>
          <a:ln w="12700">
            <a:solidFill>
              <a:srgbClr val="F68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0475655-2493-4664-858B-E4229E71784C}"/>
              </a:ext>
            </a:extLst>
          </p:cNvPr>
          <p:cNvSpPr/>
          <p:nvPr/>
        </p:nvSpPr>
        <p:spPr>
          <a:xfrm>
            <a:off x="5145531" y="3859742"/>
            <a:ext cx="54000" cy="54000"/>
          </a:xfrm>
          <a:prstGeom prst="ellipse">
            <a:avLst/>
          </a:prstGeom>
          <a:solidFill>
            <a:srgbClr val="ADADAD"/>
          </a:solidFill>
          <a:ln>
            <a:solidFill>
              <a:srgbClr val="ADA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33E419C1-C64B-438D-81FC-97BB6070BB4C}"/>
              </a:ext>
            </a:extLst>
          </p:cNvPr>
          <p:cNvSpPr/>
          <p:nvPr/>
        </p:nvSpPr>
        <p:spPr>
          <a:xfrm>
            <a:off x="5831927" y="3859742"/>
            <a:ext cx="54000" cy="54000"/>
          </a:xfrm>
          <a:prstGeom prst="ellipse">
            <a:avLst/>
          </a:prstGeom>
          <a:solidFill>
            <a:srgbClr val="ADADAD"/>
          </a:solidFill>
          <a:ln>
            <a:solidFill>
              <a:srgbClr val="ADA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097A3A56-A62B-4C9F-9786-1C2AAB0AE3E9}"/>
              </a:ext>
            </a:extLst>
          </p:cNvPr>
          <p:cNvCxnSpPr>
            <a:cxnSpLocks/>
            <a:stCxn id="73" idx="0"/>
            <a:endCxn id="97" idx="4"/>
          </p:cNvCxnSpPr>
          <p:nvPr/>
        </p:nvCxnSpPr>
        <p:spPr>
          <a:xfrm flipV="1">
            <a:off x="4440197" y="2808499"/>
            <a:ext cx="403291" cy="1059495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30619BAC-63F4-4B53-8C88-8E5B4C97DE99}"/>
              </a:ext>
            </a:extLst>
          </p:cNvPr>
          <p:cNvSpPr txBox="1"/>
          <p:nvPr/>
        </p:nvSpPr>
        <p:spPr>
          <a:xfrm>
            <a:off x="3306861" y="180220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9D74894-8C2F-476B-90FE-DC1F6434F522}"/>
              </a:ext>
            </a:extLst>
          </p:cNvPr>
          <p:cNvSpPr txBox="1"/>
          <p:nvPr/>
        </p:nvSpPr>
        <p:spPr>
          <a:xfrm>
            <a:off x="3970543" y="17984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DB01A8D5-86DD-497F-B50F-ED6BD44385AF}"/>
              </a:ext>
            </a:extLst>
          </p:cNvPr>
          <p:cNvSpPr txBox="1"/>
          <p:nvPr/>
        </p:nvSpPr>
        <p:spPr>
          <a:xfrm>
            <a:off x="4664710" y="17984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4A1C4ABC-4394-4CD3-89AA-9EBA79865088}"/>
              </a:ext>
            </a:extLst>
          </p:cNvPr>
          <p:cNvSpPr txBox="1"/>
          <p:nvPr/>
        </p:nvSpPr>
        <p:spPr>
          <a:xfrm>
            <a:off x="5323085" y="1798444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5F8B530B-1F9C-4713-AC3C-F9D17E6D5C9D}"/>
              </a:ext>
            </a:extLst>
          </p:cNvPr>
          <p:cNvSpPr txBox="1"/>
          <p:nvPr/>
        </p:nvSpPr>
        <p:spPr>
          <a:xfrm>
            <a:off x="2922427" y="4394280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A4C1DBA0-92BD-4B4D-8437-8BD1678A27FA}"/>
              </a:ext>
            </a:extLst>
          </p:cNvPr>
          <p:cNvSpPr txBox="1"/>
          <p:nvPr/>
        </p:nvSpPr>
        <p:spPr>
          <a:xfrm>
            <a:off x="3582815" y="440218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89F0E1C7-9137-40AD-8619-55A0497D6ECC}"/>
              </a:ext>
            </a:extLst>
          </p:cNvPr>
          <p:cNvSpPr txBox="1"/>
          <p:nvPr/>
        </p:nvSpPr>
        <p:spPr>
          <a:xfrm>
            <a:off x="4260597" y="440218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4256EC4-381C-460F-A71D-8E62D3281662}"/>
              </a:ext>
            </a:extLst>
          </p:cNvPr>
          <p:cNvSpPr txBox="1"/>
          <p:nvPr/>
        </p:nvSpPr>
        <p:spPr>
          <a:xfrm>
            <a:off x="4992525" y="4398891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图形 84">
            <a:extLst>
              <a:ext uri="{FF2B5EF4-FFF2-40B4-BE49-F238E27FC236}">
                <a16:creationId xmlns:a16="http://schemas.microsoft.com/office/drawing/2014/main" id="{0BAF46FD-4DFD-4121-AA16-FD83685DA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1238" y="3909023"/>
            <a:ext cx="664468" cy="664468"/>
          </a:xfrm>
          <a:prstGeom prst="rect">
            <a:avLst/>
          </a:prstGeom>
        </p:spPr>
      </p:pic>
      <p:pic>
        <p:nvPicPr>
          <p:cNvPr id="86" name="图形 85">
            <a:extLst>
              <a:ext uri="{FF2B5EF4-FFF2-40B4-BE49-F238E27FC236}">
                <a16:creationId xmlns:a16="http://schemas.microsoft.com/office/drawing/2014/main" id="{669710CD-ACEC-4D87-9F2B-8F5C13233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2182" y="3909023"/>
            <a:ext cx="664468" cy="664468"/>
          </a:xfrm>
          <a:prstGeom prst="rect">
            <a:avLst/>
          </a:prstGeom>
        </p:spPr>
      </p:pic>
      <p:pic>
        <p:nvPicPr>
          <p:cNvPr id="87" name="图形 86">
            <a:extLst>
              <a:ext uri="{FF2B5EF4-FFF2-40B4-BE49-F238E27FC236}">
                <a16:creationId xmlns:a16="http://schemas.microsoft.com/office/drawing/2014/main" id="{81C0C612-760A-41F7-AA5A-62A337689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1154" y="3909023"/>
            <a:ext cx="664468" cy="664468"/>
          </a:xfrm>
          <a:prstGeom prst="rect">
            <a:avLst/>
          </a:prstGeom>
        </p:spPr>
      </p:pic>
      <p:pic>
        <p:nvPicPr>
          <p:cNvPr id="88" name="图形 87">
            <a:extLst>
              <a:ext uri="{FF2B5EF4-FFF2-40B4-BE49-F238E27FC236}">
                <a16:creationId xmlns:a16="http://schemas.microsoft.com/office/drawing/2014/main" id="{61080FD9-7EDC-4252-A75E-A55F77EF9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7971" y="3908679"/>
            <a:ext cx="664468" cy="664468"/>
          </a:xfrm>
          <a:prstGeom prst="rect">
            <a:avLst/>
          </a:prstGeom>
        </p:spPr>
      </p:pic>
      <p:pic>
        <p:nvPicPr>
          <p:cNvPr id="89" name="图形 88">
            <a:extLst>
              <a:ext uri="{FF2B5EF4-FFF2-40B4-BE49-F238E27FC236}">
                <a16:creationId xmlns:a16="http://schemas.microsoft.com/office/drawing/2014/main" id="{28236DAB-B755-4983-AB6E-F16927BB7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7772" y="2218359"/>
            <a:ext cx="496616" cy="496616"/>
          </a:xfrm>
          <a:prstGeom prst="rect">
            <a:avLst/>
          </a:prstGeom>
        </p:spPr>
      </p:pic>
      <p:pic>
        <p:nvPicPr>
          <p:cNvPr id="90" name="图形 89">
            <a:extLst>
              <a:ext uri="{FF2B5EF4-FFF2-40B4-BE49-F238E27FC236}">
                <a16:creationId xmlns:a16="http://schemas.microsoft.com/office/drawing/2014/main" id="{382A1C4F-119C-4E35-BE00-67E2EEA42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1626" y="2218359"/>
            <a:ext cx="496616" cy="496616"/>
          </a:xfrm>
          <a:prstGeom prst="rect">
            <a:avLst/>
          </a:prstGeom>
        </p:spPr>
      </p:pic>
      <p:pic>
        <p:nvPicPr>
          <p:cNvPr id="91" name="图形 90">
            <a:extLst>
              <a:ext uri="{FF2B5EF4-FFF2-40B4-BE49-F238E27FC236}">
                <a16:creationId xmlns:a16="http://schemas.microsoft.com/office/drawing/2014/main" id="{4555D884-0A68-4CBA-846E-13B4D1D3F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012" y="2219699"/>
            <a:ext cx="496616" cy="496616"/>
          </a:xfrm>
          <a:prstGeom prst="rect">
            <a:avLst/>
          </a:prstGeom>
        </p:spPr>
      </p:pic>
      <p:pic>
        <p:nvPicPr>
          <p:cNvPr id="92" name="图形 91">
            <a:extLst>
              <a:ext uri="{FF2B5EF4-FFF2-40B4-BE49-F238E27FC236}">
                <a16:creationId xmlns:a16="http://schemas.microsoft.com/office/drawing/2014/main" id="{7F1B8A47-5D39-4CB8-87D7-44A20346C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3546" y="2211740"/>
            <a:ext cx="496616" cy="496616"/>
          </a:xfrm>
          <a:prstGeom prst="rect">
            <a:avLst/>
          </a:prstGeom>
        </p:spPr>
      </p:pic>
      <p:sp>
        <p:nvSpPr>
          <p:cNvPr id="93" name="椭圆 92">
            <a:extLst>
              <a:ext uri="{FF2B5EF4-FFF2-40B4-BE49-F238E27FC236}">
                <a16:creationId xmlns:a16="http://schemas.microsoft.com/office/drawing/2014/main" id="{4D0EF809-322D-4F26-9140-73C7CF4731CA}"/>
              </a:ext>
            </a:extLst>
          </p:cNvPr>
          <p:cNvSpPr/>
          <p:nvPr/>
        </p:nvSpPr>
        <p:spPr>
          <a:xfrm>
            <a:off x="3075877" y="3878834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17D775AB-9B7D-4595-927B-1095D32596F3}"/>
              </a:ext>
            </a:extLst>
          </p:cNvPr>
          <p:cNvCxnSpPr>
            <a:cxnSpLocks/>
            <a:stCxn id="93" idx="0"/>
            <a:endCxn id="69" idx="4"/>
          </p:cNvCxnSpPr>
          <p:nvPr/>
        </p:nvCxnSpPr>
        <p:spPr>
          <a:xfrm flipV="1">
            <a:off x="3102877" y="2808499"/>
            <a:ext cx="363607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24100124-8026-4EA4-ACC1-3651E31D665B}"/>
              </a:ext>
            </a:extLst>
          </p:cNvPr>
          <p:cNvSpPr txBox="1"/>
          <p:nvPr/>
        </p:nvSpPr>
        <p:spPr>
          <a:xfrm>
            <a:off x="5676425" y="4404367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图形 95">
            <a:extLst>
              <a:ext uri="{FF2B5EF4-FFF2-40B4-BE49-F238E27FC236}">
                <a16:creationId xmlns:a16="http://schemas.microsoft.com/office/drawing/2014/main" id="{DE25583D-C4C4-4566-BEE0-D8603DEB8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5399" y="3913742"/>
            <a:ext cx="664468" cy="664468"/>
          </a:xfrm>
          <a:prstGeom prst="rect">
            <a:avLst/>
          </a:prstGeom>
        </p:spPr>
      </p:pic>
      <p:sp>
        <p:nvSpPr>
          <p:cNvPr id="97" name="椭圆 96">
            <a:extLst>
              <a:ext uri="{FF2B5EF4-FFF2-40B4-BE49-F238E27FC236}">
                <a16:creationId xmlns:a16="http://schemas.microsoft.com/office/drawing/2014/main" id="{ADE05BF3-8B86-4710-AD3E-E596055917E4}"/>
              </a:ext>
            </a:extLst>
          </p:cNvPr>
          <p:cNvSpPr/>
          <p:nvPr/>
        </p:nvSpPr>
        <p:spPr>
          <a:xfrm>
            <a:off x="4816488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9773E86E-4F3E-453E-93B1-90E21CF50802}"/>
              </a:ext>
            </a:extLst>
          </p:cNvPr>
          <p:cNvSpPr/>
          <p:nvPr/>
        </p:nvSpPr>
        <p:spPr>
          <a:xfrm>
            <a:off x="4414630" y="3867994"/>
            <a:ext cx="54000" cy="54000"/>
          </a:xfrm>
          <a:prstGeom prst="ellipse">
            <a:avLst/>
          </a:prstGeom>
          <a:solidFill>
            <a:srgbClr val="FFA400"/>
          </a:solidFill>
          <a:ln w="1905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6B5170-2D06-4B14-A3B7-DD67EDEEEED0}"/>
              </a:ext>
            </a:extLst>
          </p:cNvPr>
          <p:cNvSpPr/>
          <p:nvPr/>
        </p:nvSpPr>
        <p:spPr>
          <a:xfrm>
            <a:off x="311700" y="852390"/>
            <a:ext cx="8725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k</a:t>
            </a:r>
            <a:r>
              <a:rPr lang="en-US" altLang="zh-CN" sz="2000" b="1" dirty="0"/>
              <a:t>-</a:t>
            </a:r>
            <a:r>
              <a:rPr lang="en-US" altLang="zh-CN" sz="2000" b="1" dirty="0" err="1"/>
              <a:t>bitruss</a:t>
            </a:r>
            <a:r>
              <a:rPr lang="en-US" altLang="zh-CN" sz="2000" dirty="0"/>
              <a:t>: the cohesive subgraph where each edge is contained in at least </a:t>
            </a:r>
            <a:r>
              <a:rPr lang="en-US" altLang="zh-CN" sz="2000" i="1" dirty="0"/>
              <a:t>k</a:t>
            </a:r>
            <a:r>
              <a:rPr lang="en-US" altLang="zh-CN" sz="2000" dirty="0"/>
              <a:t> number of butterflies. Consequently, the </a:t>
            </a:r>
            <a:r>
              <a:rPr lang="en-US" altLang="zh-CN" sz="2000" dirty="0" err="1"/>
              <a:t>bitruss</a:t>
            </a:r>
            <a:r>
              <a:rPr lang="en-US" altLang="zh-CN" sz="2000" dirty="0"/>
              <a:t> number of an edge </a:t>
            </a:r>
            <a:r>
              <a:rPr lang="en-US" altLang="zh-CN" sz="2000" i="1" dirty="0"/>
              <a:t>e</a:t>
            </a:r>
            <a:r>
              <a:rPr lang="en-US" altLang="zh-CN" sz="2000" dirty="0"/>
              <a:t>, denoted by </a:t>
            </a:r>
            <a:r>
              <a:rPr lang="el-GR" altLang="zh-CN" sz="1800" i="1" dirty="0"/>
              <a:t>φ</a:t>
            </a:r>
            <a:r>
              <a:rPr lang="en-US" altLang="zh-CN" sz="2000" i="1" baseline="-25000" dirty="0"/>
              <a:t>e</a:t>
            </a:r>
            <a:r>
              <a:rPr lang="en-US" altLang="zh-CN" sz="2000" dirty="0"/>
              <a:t>, is defined as the largest </a:t>
            </a:r>
            <a:r>
              <a:rPr lang="en-US" altLang="zh-CN" sz="2000" i="1" dirty="0"/>
              <a:t>k</a:t>
            </a:r>
            <a:r>
              <a:rPr lang="en-US" altLang="zh-CN" sz="2000" dirty="0"/>
              <a:t> such that a </a:t>
            </a:r>
            <a:r>
              <a:rPr lang="en-US" altLang="zh-CN" sz="2000" i="1" dirty="0"/>
              <a:t>k</a:t>
            </a:r>
            <a:r>
              <a:rPr lang="en-US" altLang="zh-CN" sz="2000" dirty="0"/>
              <a:t>-</a:t>
            </a:r>
            <a:r>
              <a:rPr lang="en-US" altLang="zh-CN" sz="2000" dirty="0" err="1"/>
              <a:t>bitruss</a:t>
            </a:r>
            <a:r>
              <a:rPr lang="en-US" altLang="zh-CN" sz="2000" dirty="0"/>
              <a:t> contains </a:t>
            </a:r>
            <a:r>
              <a:rPr lang="en-US" altLang="zh-CN" sz="2000" i="1" dirty="0"/>
              <a:t>e</a:t>
            </a:r>
            <a:r>
              <a:rPr lang="en-US" altLang="zh-CN" sz="2000" dirty="0"/>
              <a:t>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2380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Introduction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6B5170-2D06-4B14-A3B7-DD67EDEEEED0}"/>
              </a:ext>
            </a:extLst>
          </p:cNvPr>
          <p:cNvSpPr/>
          <p:nvPr/>
        </p:nvSpPr>
        <p:spPr>
          <a:xfrm>
            <a:off x="311700" y="852390"/>
            <a:ext cx="8725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 err="1"/>
              <a:t>Bitruss</a:t>
            </a:r>
            <a:r>
              <a:rPr lang="en-US" altLang="zh-CN" sz="2000" b="1" i="1" dirty="0"/>
              <a:t> decomposition </a:t>
            </a:r>
            <a:r>
              <a:rPr lang="en-US" altLang="zh-CN" sz="2000" i="1" dirty="0"/>
              <a:t>of the bipartite graph G is to </a:t>
            </a:r>
            <a:r>
              <a:rPr lang="en-US" altLang="zh-CN" sz="2000" dirty="0"/>
              <a:t>compute the </a:t>
            </a:r>
            <a:r>
              <a:rPr lang="en-US" altLang="zh-CN" sz="2000" dirty="0" err="1"/>
              <a:t>bitruss</a:t>
            </a:r>
            <a:r>
              <a:rPr lang="en-US" altLang="zh-CN" sz="2000" dirty="0"/>
              <a:t> number for each edge in </a:t>
            </a:r>
            <a:r>
              <a:rPr lang="en-US" altLang="zh-CN" sz="2000" i="1" dirty="0"/>
              <a:t>G</a:t>
            </a:r>
            <a:r>
              <a:rPr lang="en-US" altLang="zh-CN" sz="2000" dirty="0"/>
              <a:t>. </a:t>
            </a:r>
            <a:endParaRPr lang="zh-CN" altLang="en-US" sz="2000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25E5F2EA-73D2-4F4A-B9F0-8122E8EEDB8C}"/>
              </a:ext>
            </a:extLst>
          </p:cNvPr>
          <p:cNvCxnSpPr>
            <a:cxnSpLocks/>
            <a:stCxn id="106" idx="0"/>
            <a:endCxn id="129" idx="4"/>
          </p:cNvCxnSpPr>
          <p:nvPr/>
        </p:nvCxnSpPr>
        <p:spPr>
          <a:xfrm flipH="1" flipV="1">
            <a:off x="4843488" y="2808499"/>
            <a:ext cx="329043" cy="1051243"/>
          </a:xfrm>
          <a:prstGeom prst="line">
            <a:avLst/>
          </a:prstGeom>
          <a:ln w="16510">
            <a:solidFill>
              <a:srgbClr val="ADADA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6DCAF93A-296F-4072-B7C6-D771A2C5798E}"/>
              </a:ext>
            </a:extLst>
          </p:cNvPr>
          <p:cNvCxnSpPr>
            <a:cxnSpLocks/>
            <a:stCxn id="125" idx="7"/>
            <a:endCxn id="129" idx="4"/>
          </p:cNvCxnSpPr>
          <p:nvPr/>
        </p:nvCxnSpPr>
        <p:spPr>
          <a:xfrm flipV="1">
            <a:off x="3121969" y="2808499"/>
            <a:ext cx="1721519" cy="1078243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B3804774-FE0E-4D12-8134-711DFEACFB24}"/>
              </a:ext>
            </a:extLst>
          </p:cNvPr>
          <p:cNvCxnSpPr>
            <a:cxnSpLocks/>
            <a:stCxn id="130" idx="0"/>
            <a:endCxn id="103" idx="4"/>
          </p:cNvCxnSpPr>
          <p:nvPr/>
        </p:nvCxnSpPr>
        <p:spPr>
          <a:xfrm flipV="1">
            <a:off x="4441630" y="2808499"/>
            <a:ext cx="1134981" cy="1059495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CF322748-DFE2-4BFE-AC26-974BDDC44F38}"/>
              </a:ext>
            </a:extLst>
          </p:cNvPr>
          <p:cNvCxnSpPr>
            <a:cxnSpLocks/>
            <a:stCxn id="125" idx="0"/>
            <a:endCxn id="102" idx="4"/>
          </p:cNvCxnSpPr>
          <p:nvPr/>
        </p:nvCxnSpPr>
        <p:spPr>
          <a:xfrm flipV="1">
            <a:off x="3102877" y="2808499"/>
            <a:ext cx="1068912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D39F74A5-2FE1-4149-A11C-06D3833D8D94}"/>
              </a:ext>
            </a:extLst>
          </p:cNvPr>
          <p:cNvCxnSpPr>
            <a:cxnSpLocks/>
            <a:stCxn id="104" idx="0"/>
            <a:endCxn id="101" idx="4"/>
          </p:cNvCxnSpPr>
          <p:nvPr/>
        </p:nvCxnSpPr>
        <p:spPr>
          <a:xfrm flipH="1" flipV="1">
            <a:off x="3466484" y="2808499"/>
            <a:ext cx="310678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562131A1-B1F0-411F-949D-7C3710391279}"/>
              </a:ext>
            </a:extLst>
          </p:cNvPr>
          <p:cNvCxnSpPr>
            <a:cxnSpLocks/>
            <a:stCxn id="107" idx="0"/>
            <a:endCxn id="103" idx="4"/>
          </p:cNvCxnSpPr>
          <p:nvPr/>
        </p:nvCxnSpPr>
        <p:spPr>
          <a:xfrm flipH="1" flipV="1">
            <a:off x="5576611" y="2808499"/>
            <a:ext cx="282316" cy="1051243"/>
          </a:xfrm>
          <a:prstGeom prst="line">
            <a:avLst/>
          </a:prstGeom>
          <a:ln w="16510">
            <a:solidFill>
              <a:srgbClr val="ADADA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9D581A27-EBAE-4179-B995-552DEED5E16A}"/>
              </a:ext>
            </a:extLst>
          </p:cNvPr>
          <p:cNvCxnSpPr>
            <a:cxnSpLocks/>
            <a:stCxn id="104" idx="1"/>
            <a:endCxn id="103" idx="4"/>
          </p:cNvCxnSpPr>
          <p:nvPr/>
        </p:nvCxnSpPr>
        <p:spPr>
          <a:xfrm flipV="1">
            <a:off x="3758070" y="2808499"/>
            <a:ext cx="1818541" cy="1078243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BB99830A-72C0-4725-8E9C-2DA3E238986D}"/>
              </a:ext>
            </a:extLst>
          </p:cNvPr>
          <p:cNvCxnSpPr>
            <a:cxnSpLocks/>
            <a:stCxn id="104" idx="0"/>
            <a:endCxn id="102" idx="4"/>
          </p:cNvCxnSpPr>
          <p:nvPr/>
        </p:nvCxnSpPr>
        <p:spPr>
          <a:xfrm flipV="1">
            <a:off x="3777162" y="2808499"/>
            <a:ext cx="394627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392379CC-228B-457A-8D9F-337F7893C7A8}"/>
              </a:ext>
            </a:extLst>
          </p:cNvPr>
          <p:cNvCxnSpPr>
            <a:cxnSpLocks/>
            <a:stCxn id="104" idx="0"/>
            <a:endCxn id="129" idx="4"/>
          </p:cNvCxnSpPr>
          <p:nvPr/>
        </p:nvCxnSpPr>
        <p:spPr>
          <a:xfrm flipV="1">
            <a:off x="3777162" y="2808499"/>
            <a:ext cx="1066326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文本框 98">
            <a:extLst>
              <a:ext uri="{FF2B5EF4-FFF2-40B4-BE49-F238E27FC236}">
                <a16:creationId xmlns:a16="http://schemas.microsoft.com/office/drawing/2014/main" id="{833F2AD8-17FD-49C7-932E-97F905EFE4EA}"/>
              </a:ext>
            </a:extLst>
          </p:cNvPr>
          <p:cNvSpPr txBox="1"/>
          <p:nvPr/>
        </p:nvSpPr>
        <p:spPr>
          <a:xfrm>
            <a:off x="6195405" y="4084018"/>
            <a:ext cx="10491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14994EE2-42A6-4DD9-A932-88716EEB92FE}"/>
              </a:ext>
            </a:extLst>
          </p:cNvPr>
          <p:cNvSpPr txBox="1"/>
          <p:nvPr/>
        </p:nvSpPr>
        <p:spPr>
          <a:xfrm>
            <a:off x="5944989" y="2282001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2FD12272-C201-48F6-9D5C-C3728AFD1102}"/>
              </a:ext>
            </a:extLst>
          </p:cNvPr>
          <p:cNvSpPr/>
          <p:nvPr/>
        </p:nvSpPr>
        <p:spPr>
          <a:xfrm>
            <a:off x="3439484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49243EF4-D339-4F10-9B7E-13413886077D}"/>
              </a:ext>
            </a:extLst>
          </p:cNvPr>
          <p:cNvSpPr/>
          <p:nvPr/>
        </p:nvSpPr>
        <p:spPr>
          <a:xfrm>
            <a:off x="4144789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A66569B8-F574-48AE-A056-F73E08A1C2F0}"/>
              </a:ext>
            </a:extLst>
          </p:cNvPr>
          <p:cNvSpPr/>
          <p:nvPr/>
        </p:nvSpPr>
        <p:spPr>
          <a:xfrm>
            <a:off x="5549611" y="2754499"/>
            <a:ext cx="54000" cy="54000"/>
          </a:xfrm>
          <a:prstGeom prst="ellipse">
            <a:avLst/>
          </a:prstGeom>
          <a:solidFill>
            <a:srgbClr val="FFA400"/>
          </a:solidFill>
          <a:ln w="1905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39446C5E-DB34-4EE0-9C30-9639067696C0}"/>
              </a:ext>
            </a:extLst>
          </p:cNvPr>
          <p:cNvSpPr/>
          <p:nvPr/>
        </p:nvSpPr>
        <p:spPr>
          <a:xfrm>
            <a:off x="3750162" y="3878834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AB579585-7BD2-427C-B427-0FFC6F8D7942}"/>
              </a:ext>
            </a:extLst>
          </p:cNvPr>
          <p:cNvSpPr/>
          <p:nvPr/>
        </p:nvSpPr>
        <p:spPr>
          <a:xfrm>
            <a:off x="4413197" y="3867994"/>
            <a:ext cx="54000" cy="54000"/>
          </a:xfrm>
          <a:prstGeom prst="ellipse">
            <a:avLst/>
          </a:prstGeom>
          <a:solidFill>
            <a:srgbClr val="F6A100"/>
          </a:solidFill>
          <a:ln w="12700">
            <a:solidFill>
              <a:srgbClr val="F68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D87A0393-459C-4D99-9EA3-C67C7149957D}"/>
              </a:ext>
            </a:extLst>
          </p:cNvPr>
          <p:cNvSpPr/>
          <p:nvPr/>
        </p:nvSpPr>
        <p:spPr>
          <a:xfrm>
            <a:off x="5145531" y="3859742"/>
            <a:ext cx="54000" cy="54000"/>
          </a:xfrm>
          <a:prstGeom prst="ellipse">
            <a:avLst/>
          </a:prstGeom>
          <a:solidFill>
            <a:srgbClr val="ADADAD"/>
          </a:solidFill>
          <a:ln>
            <a:solidFill>
              <a:srgbClr val="ADA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44E9BA2E-4E98-4712-BFD5-7EFFD9A69C58}"/>
              </a:ext>
            </a:extLst>
          </p:cNvPr>
          <p:cNvSpPr/>
          <p:nvPr/>
        </p:nvSpPr>
        <p:spPr>
          <a:xfrm>
            <a:off x="5831927" y="3859742"/>
            <a:ext cx="54000" cy="54000"/>
          </a:xfrm>
          <a:prstGeom prst="ellipse">
            <a:avLst/>
          </a:prstGeom>
          <a:solidFill>
            <a:srgbClr val="ADADAD"/>
          </a:solidFill>
          <a:ln>
            <a:solidFill>
              <a:srgbClr val="ADA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C684A454-C754-4D1C-99AA-8B3102D5B4CC}"/>
              </a:ext>
            </a:extLst>
          </p:cNvPr>
          <p:cNvCxnSpPr>
            <a:cxnSpLocks/>
            <a:stCxn id="105" idx="0"/>
            <a:endCxn id="129" idx="4"/>
          </p:cNvCxnSpPr>
          <p:nvPr/>
        </p:nvCxnSpPr>
        <p:spPr>
          <a:xfrm flipV="1">
            <a:off x="4440197" y="2808499"/>
            <a:ext cx="403291" cy="1059495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文本框 108">
            <a:extLst>
              <a:ext uri="{FF2B5EF4-FFF2-40B4-BE49-F238E27FC236}">
                <a16:creationId xmlns:a16="http://schemas.microsoft.com/office/drawing/2014/main" id="{55AE2EE0-E96F-428A-8A92-8B2B52120603}"/>
              </a:ext>
            </a:extLst>
          </p:cNvPr>
          <p:cNvSpPr txBox="1"/>
          <p:nvPr/>
        </p:nvSpPr>
        <p:spPr>
          <a:xfrm>
            <a:off x="3306861" y="180220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76D4D3B-14DA-4050-9552-3A03309F88AD}"/>
              </a:ext>
            </a:extLst>
          </p:cNvPr>
          <p:cNvSpPr txBox="1"/>
          <p:nvPr/>
        </p:nvSpPr>
        <p:spPr>
          <a:xfrm>
            <a:off x="3970543" y="17984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17BA02BB-4E65-4DFF-8C85-E2F1FBA6AA0B}"/>
              </a:ext>
            </a:extLst>
          </p:cNvPr>
          <p:cNvSpPr txBox="1"/>
          <p:nvPr/>
        </p:nvSpPr>
        <p:spPr>
          <a:xfrm>
            <a:off x="4664710" y="17984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87635CBC-A3D5-4FD8-984C-A5F186D09B6E}"/>
              </a:ext>
            </a:extLst>
          </p:cNvPr>
          <p:cNvSpPr txBox="1"/>
          <p:nvPr/>
        </p:nvSpPr>
        <p:spPr>
          <a:xfrm>
            <a:off x="5323085" y="1798444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451C9D30-C2E7-4FFA-8E37-4E42742BCA47}"/>
              </a:ext>
            </a:extLst>
          </p:cNvPr>
          <p:cNvSpPr txBox="1"/>
          <p:nvPr/>
        </p:nvSpPr>
        <p:spPr>
          <a:xfrm>
            <a:off x="2922427" y="4394280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7C02BB9-AFB4-4CEC-AD80-3D376B8F6EA3}"/>
              </a:ext>
            </a:extLst>
          </p:cNvPr>
          <p:cNvSpPr txBox="1"/>
          <p:nvPr/>
        </p:nvSpPr>
        <p:spPr>
          <a:xfrm>
            <a:off x="3582815" y="440218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2FD55529-676A-4BC3-BD5D-6F879F883A0A}"/>
              </a:ext>
            </a:extLst>
          </p:cNvPr>
          <p:cNvSpPr txBox="1"/>
          <p:nvPr/>
        </p:nvSpPr>
        <p:spPr>
          <a:xfrm>
            <a:off x="4260597" y="440218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97326384-E9BF-4F39-92B0-63725EC6FA77}"/>
              </a:ext>
            </a:extLst>
          </p:cNvPr>
          <p:cNvSpPr txBox="1"/>
          <p:nvPr/>
        </p:nvSpPr>
        <p:spPr>
          <a:xfrm>
            <a:off x="4992525" y="4398891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7" name="图形 116">
            <a:extLst>
              <a:ext uri="{FF2B5EF4-FFF2-40B4-BE49-F238E27FC236}">
                <a16:creationId xmlns:a16="http://schemas.microsoft.com/office/drawing/2014/main" id="{46E2986D-89F2-4060-8B8F-4A2514BCB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1238" y="3909023"/>
            <a:ext cx="664468" cy="664468"/>
          </a:xfrm>
          <a:prstGeom prst="rect">
            <a:avLst/>
          </a:prstGeom>
        </p:spPr>
      </p:pic>
      <p:pic>
        <p:nvPicPr>
          <p:cNvPr id="118" name="图形 117">
            <a:extLst>
              <a:ext uri="{FF2B5EF4-FFF2-40B4-BE49-F238E27FC236}">
                <a16:creationId xmlns:a16="http://schemas.microsoft.com/office/drawing/2014/main" id="{E7281C21-300D-4F72-8930-7124510E5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2182" y="3909023"/>
            <a:ext cx="664468" cy="664468"/>
          </a:xfrm>
          <a:prstGeom prst="rect">
            <a:avLst/>
          </a:prstGeom>
        </p:spPr>
      </p:pic>
      <p:pic>
        <p:nvPicPr>
          <p:cNvPr id="119" name="图形 118">
            <a:extLst>
              <a:ext uri="{FF2B5EF4-FFF2-40B4-BE49-F238E27FC236}">
                <a16:creationId xmlns:a16="http://schemas.microsoft.com/office/drawing/2014/main" id="{9357757D-8349-4848-BABE-4415CE257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1154" y="3909023"/>
            <a:ext cx="664468" cy="664468"/>
          </a:xfrm>
          <a:prstGeom prst="rect">
            <a:avLst/>
          </a:prstGeom>
        </p:spPr>
      </p:pic>
      <p:pic>
        <p:nvPicPr>
          <p:cNvPr id="120" name="图形 119">
            <a:extLst>
              <a:ext uri="{FF2B5EF4-FFF2-40B4-BE49-F238E27FC236}">
                <a16:creationId xmlns:a16="http://schemas.microsoft.com/office/drawing/2014/main" id="{B1D3D275-3F76-4638-BA6F-7CCFD3831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7971" y="3908679"/>
            <a:ext cx="664468" cy="664468"/>
          </a:xfrm>
          <a:prstGeom prst="rect">
            <a:avLst/>
          </a:prstGeom>
        </p:spPr>
      </p:pic>
      <p:pic>
        <p:nvPicPr>
          <p:cNvPr id="121" name="图形 120">
            <a:extLst>
              <a:ext uri="{FF2B5EF4-FFF2-40B4-BE49-F238E27FC236}">
                <a16:creationId xmlns:a16="http://schemas.microsoft.com/office/drawing/2014/main" id="{C351AD2E-B615-4346-9F29-FA56BFFA0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7772" y="2218359"/>
            <a:ext cx="496616" cy="496616"/>
          </a:xfrm>
          <a:prstGeom prst="rect">
            <a:avLst/>
          </a:prstGeom>
        </p:spPr>
      </p:pic>
      <p:pic>
        <p:nvPicPr>
          <p:cNvPr id="122" name="图形 121">
            <a:extLst>
              <a:ext uri="{FF2B5EF4-FFF2-40B4-BE49-F238E27FC236}">
                <a16:creationId xmlns:a16="http://schemas.microsoft.com/office/drawing/2014/main" id="{44C3854D-61C5-4AFC-9C4B-62A762468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1626" y="2218359"/>
            <a:ext cx="496616" cy="496616"/>
          </a:xfrm>
          <a:prstGeom prst="rect">
            <a:avLst/>
          </a:prstGeom>
        </p:spPr>
      </p:pic>
      <p:pic>
        <p:nvPicPr>
          <p:cNvPr id="123" name="图形 122">
            <a:extLst>
              <a:ext uri="{FF2B5EF4-FFF2-40B4-BE49-F238E27FC236}">
                <a16:creationId xmlns:a16="http://schemas.microsoft.com/office/drawing/2014/main" id="{C0EFA7F2-99F4-477E-8A15-EEB280935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012" y="2219699"/>
            <a:ext cx="496616" cy="496616"/>
          </a:xfrm>
          <a:prstGeom prst="rect">
            <a:avLst/>
          </a:prstGeom>
        </p:spPr>
      </p:pic>
      <p:pic>
        <p:nvPicPr>
          <p:cNvPr id="124" name="图形 123">
            <a:extLst>
              <a:ext uri="{FF2B5EF4-FFF2-40B4-BE49-F238E27FC236}">
                <a16:creationId xmlns:a16="http://schemas.microsoft.com/office/drawing/2014/main" id="{009AEE52-553B-43C7-939C-19A2E29FD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3546" y="2211740"/>
            <a:ext cx="496616" cy="496616"/>
          </a:xfrm>
          <a:prstGeom prst="rect">
            <a:avLst/>
          </a:prstGeom>
        </p:spPr>
      </p:pic>
      <p:sp>
        <p:nvSpPr>
          <p:cNvPr id="125" name="椭圆 124">
            <a:extLst>
              <a:ext uri="{FF2B5EF4-FFF2-40B4-BE49-F238E27FC236}">
                <a16:creationId xmlns:a16="http://schemas.microsoft.com/office/drawing/2014/main" id="{13AA7429-BDEB-47F0-A230-B166492B8D83}"/>
              </a:ext>
            </a:extLst>
          </p:cNvPr>
          <p:cNvSpPr/>
          <p:nvPr/>
        </p:nvSpPr>
        <p:spPr>
          <a:xfrm>
            <a:off x="3075877" y="3878834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7069985B-3FDA-4B24-8377-C5BBE3AD3D63}"/>
              </a:ext>
            </a:extLst>
          </p:cNvPr>
          <p:cNvCxnSpPr>
            <a:cxnSpLocks/>
            <a:stCxn id="125" idx="0"/>
            <a:endCxn id="101" idx="4"/>
          </p:cNvCxnSpPr>
          <p:nvPr/>
        </p:nvCxnSpPr>
        <p:spPr>
          <a:xfrm flipV="1">
            <a:off x="3102877" y="2808499"/>
            <a:ext cx="363607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文本框 126">
            <a:extLst>
              <a:ext uri="{FF2B5EF4-FFF2-40B4-BE49-F238E27FC236}">
                <a16:creationId xmlns:a16="http://schemas.microsoft.com/office/drawing/2014/main" id="{69E47E77-BACC-4D52-A29E-EBDB22737998}"/>
              </a:ext>
            </a:extLst>
          </p:cNvPr>
          <p:cNvSpPr txBox="1"/>
          <p:nvPr/>
        </p:nvSpPr>
        <p:spPr>
          <a:xfrm>
            <a:off x="5676425" y="4404367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图形 127">
            <a:extLst>
              <a:ext uri="{FF2B5EF4-FFF2-40B4-BE49-F238E27FC236}">
                <a16:creationId xmlns:a16="http://schemas.microsoft.com/office/drawing/2014/main" id="{3A017187-96B6-4DBD-B4C7-F884F0135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5399" y="3913742"/>
            <a:ext cx="664468" cy="664468"/>
          </a:xfrm>
          <a:prstGeom prst="rect">
            <a:avLst/>
          </a:prstGeom>
        </p:spPr>
      </p:pic>
      <p:sp>
        <p:nvSpPr>
          <p:cNvPr id="129" name="椭圆 128">
            <a:extLst>
              <a:ext uri="{FF2B5EF4-FFF2-40B4-BE49-F238E27FC236}">
                <a16:creationId xmlns:a16="http://schemas.microsoft.com/office/drawing/2014/main" id="{2F2A7353-2B5F-471F-B0D9-F2412657B3B1}"/>
              </a:ext>
            </a:extLst>
          </p:cNvPr>
          <p:cNvSpPr/>
          <p:nvPr/>
        </p:nvSpPr>
        <p:spPr>
          <a:xfrm>
            <a:off x="4816488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E5EE8DEA-2EDE-4F0D-9D9C-8FE1EAC7A52E}"/>
              </a:ext>
            </a:extLst>
          </p:cNvPr>
          <p:cNvSpPr/>
          <p:nvPr/>
        </p:nvSpPr>
        <p:spPr>
          <a:xfrm>
            <a:off x="4414630" y="3867994"/>
            <a:ext cx="54000" cy="54000"/>
          </a:xfrm>
          <a:prstGeom prst="ellipse">
            <a:avLst/>
          </a:prstGeom>
          <a:solidFill>
            <a:srgbClr val="FFA400"/>
          </a:solidFill>
          <a:ln w="1905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33A2E31-2DA1-4772-A673-BD7FF8D32405}"/>
              </a:ext>
            </a:extLst>
          </p:cNvPr>
          <p:cNvCxnSpPr/>
          <p:nvPr/>
        </p:nvCxnSpPr>
        <p:spPr>
          <a:xfrm>
            <a:off x="7124700" y="2754499"/>
            <a:ext cx="520700" cy="0"/>
          </a:xfrm>
          <a:prstGeom prst="line">
            <a:avLst/>
          </a:prstGeom>
          <a:ln w="28575">
            <a:solidFill>
              <a:srgbClr val="5071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CFA8E51-7C6D-42EB-B9E3-7A1C9FC147F6}"/>
              </a:ext>
            </a:extLst>
          </p:cNvPr>
          <p:cNvCxnSpPr/>
          <p:nvPr/>
        </p:nvCxnSpPr>
        <p:spPr>
          <a:xfrm>
            <a:off x="7124700" y="3091049"/>
            <a:ext cx="520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F68D6C3E-2730-4576-8F1D-F27724862BF5}"/>
              </a:ext>
            </a:extLst>
          </p:cNvPr>
          <p:cNvSpPr txBox="1"/>
          <p:nvPr/>
        </p:nvSpPr>
        <p:spPr>
          <a:xfrm>
            <a:off x="7754739" y="2534889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altLang="zh-CN" sz="1600" i="1" dirty="0"/>
              <a:t>φ</a:t>
            </a:r>
            <a:r>
              <a:rPr lang="en-US" altLang="zh-CN" sz="1800" i="1" baseline="-25000" dirty="0"/>
              <a:t>e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30E0E67-D733-435C-88BD-20428A526137}"/>
              </a:ext>
            </a:extLst>
          </p:cNvPr>
          <p:cNvSpPr txBox="1"/>
          <p:nvPr/>
        </p:nvSpPr>
        <p:spPr>
          <a:xfrm>
            <a:off x="7756296" y="2915520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altLang="zh-CN" sz="1600" i="1" dirty="0"/>
              <a:t>φ</a:t>
            </a:r>
            <a:r>
              <a:rPr lang="en-US" altLang="zh-CN" sz="1800" i="1" baseline="-25000" dirty="0"/>
              <a:t>e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A72CF806-0A32-4504-9FEA-7064986681DF}"/>
              </a:ext>
            </a:extLst>
          </p:cNvPr>
          <p:cNvCxnSpPr/>
          <p:nvPr/>
        </p:nvCxnSpPr>
        <p:spPr>
          <a:xfrm>
            <a:off x="7124700" y="3438902"/>
            <a:ext cx="520700" cy="0"/>
          </a:xfrm>
          <a:prstGeom prst="line">
            <a:avLst/>
          </a:prstGeom>
          <a:ln w="28575">
            <a:solidFill>
              <a:srgbClr val="ADA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573419BC-0337-466A-BB95-CE850ECDB795}"/>
              </a:ext>
            </a:extLst>
          </p:cNvPr>
          <p:cNvSpPr txBox="1"/>
          <p:nvPr/>
        </p:nvSpPr>
        <p:spPr>
          <a:xfrm>
            <a:off x="7756296" y="3263373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altLang="zh-CN" sz="1600" i="1" dirty="0"/>
              <a:t>φ</a:t>
            </a:r>
            <a:r>
              <a:rPr lang="en-US" altLang="zh-CN" sz="1800" i="1" baseline="-25000" dirty="0"/>
              <a:t>e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11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CN" dirty="0"/>
              <a:t>Applications</a:t>
            </a:r>
            <a:endParaRPr lang="en" sz="2400" b="1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2ADF40-3781-44D2-816F-37D6C722CE50}"/>
              </a:ext>
            </a:extLst>
          </p:cNvPr>
          <p:cNvSpPr/>
          <p:nvPr/>
        </p:nvSpPr>
        <p:spPr>
          <a:xfrm>
            <a:off x="361508" y="335868"/>
            <a:ext cx="8782491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altLang="zh-CN" sz="1800" i="1" dirty="0">
              <a:solidFill>
                <a:schemeClr val="tx1"/>
              </a:solidFill>
            </a:endParaRPr>
          </a:p>
          <a:p>
            <a:endParaRPr lang="en-US" altLang="zh-CN" sz="1800" i="1" dirty="0">
              <a:solidFill>
                <a:schemeClr val="tx1"/>
              </a:solidFill>
            </a:endParaRPr>
          </a:p>
          <a:p>
            <a:endParaRPr lang="en-US" altLang="zh-CN" sz="1800" dirty="0"/>
          </a:p>
          <a:p>
            <a:r>
              <a:rPr lang="en-US" altLang="zh-CN" sz="1600" dirty="0"/>
              <a:t>The study of </a:t>
            </a:r>
            <a:r>
              <a:rPr lang="en-US" altLang="zh-CN" sz="1600" dirty="0" err="1"/>
              <a:t>bitruss</a:t>
            </a:r>
            <a:r>
              <a:rPr lang="en-US" altLang="zh-CN" sz="1600" dirty="0"/>
              <a:t> decomposition can be easily adopted in many applications:</a:t>
            </a:r>
          </a:p>
          <a:p>
            <a:endParaRPr lang="en-US" altLang="zh-CN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i="1" dirty="0"/>
              <a:t>Fraud detection on user-page networks (i.e., social networks).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i="1" dirty="0"/>
              <a:t>Identifying nested research groups on author-paper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i="1" dirty="0"/>
              <a:t>Finding users/items at different similarity levels on user-item networks to support the construction of recommendation system.</a:t>
            </a:r>
          </a:p>
        </p:txBody>
      </p:sp>
    </p:spTree>
    <p:extLst>
      <p:ext uri="{BB962C8B-B14F-4D97-AF65-F5344CB8AC3E}">
        <p14:creationId xmlns:p14="http://schemas.microsoft.com/office/powerpoint/2010/main" val="338989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Related Works</a:t>
            </a:r>
            <a:endParaRPr lang="en" sz="2400" b="1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51314" y="750977"/>
            <a:ext cx="8520599" cy="41850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20000"/>
              <a:buChar char="●"/>
            </a:pPr>
            <a:r>
              <a:rPr lang="en-US" altLang="zh-CN" dirty="0" err="1">
                <a:solidFill>
                  <a:srgbClr val="000000"/>
                </a:solidFill>
              </a:rPr>
              <a:t>Unipartite</a:t>
            </a:r>
            <a:r>
              <a:rPr lang="en-US" altLang="zh-CN" dirty="0">
                <a:solidFill>
                  <a:srgbClr val="000000"/>
                </a:solidFill>
              </a:rPr>
              <a:t> networks</a:t>
            </a:r>
          </a:p>
          <a:p>
            <a:pPr marL="76200" lvl="0">
              <a:lnSpc>
                <a:spcPct val="100000"/>
              </a:lnSpc>
              <a:buClr>
                <a:srgbClr val="000000"/>
              </a:buClr>
              <a:buSzPct val="120000"/>
            </a:pPr>
            <a:r>
              <a:rPr lang="en-US" altLang="zh-CN" sz="1600" i="1" dirty="0">
                <a:solidFill>
                  <a:srgbClr val="000000"/>
                </a:solidFill>
              </a:rPr>
              <a:t>	- cohesive subgraph models: k-core </a:t>
            </a:r>
            <a:r>
              <a:rPr lang="en-US" altLang="zh-CN" sz="1600" dirty="0">
                <a:solidFill>
                  <a:srgbClr val="000000"/>
                </a:solidFill>
              </a:rPr>
              <a:t>[23, 24], </a:t>
            </a:r>
            <a:r>
              <a:rPr lang="en-US" altLang="zh-CN" sz="1600" i="1" dirty="0">
                <a:solidFill>
                  <a:srgbClr val="000000"/>
                </a:solidFill>
              </a:rPr>
              <a:t>k-truss</a:t>
            </a:r>
            <a:r>
              <a:rPr lang="en-US" altLang="zh-CN" sz="1600" dirty="0">
                <a:solidFill>
                  <a:srgbClr val="000000"/>
                </a:solidFill>
              </a:rPr>
              <a:t> [1, 2, 5],</a:t>
            </a:r>
            <a:r>
              <a:rPr lang="en-US" altLang="zh-CN" sz="1600" i="1" dirty="0">
                <a:solidFill>
                  <a:srgbClr val="000000"/>
                </a:solidFill>
              </a:rPr>
              <a:t> clique</a:t>
            </a:r>
            <a:r>
              <a:rPr lang="en-US" altLang="zh-CN" sz="1600" dirty="0">
                <a:solidFill>
                  <a:srgbClr val="000000"/>
                </a:solidFill>
              </a:rPr>
              <a:t> [6, 7],…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20000"/>
              <a:buChar char="●"/>
            </a:pPr>
            <a:r>
              <a:rPr lang="en-US" altLang="zh-CN" dirty="0">
                <a:solidFill>
                  <a:srgbClr val="000000"/>
                </a:solidFill>
              </a:rPr>
              <a:t>Bipartite networks</a:t>
            </a:r>
          </a:p>
          <a:p>
            <a:pPr marL="76200" lvl="0">
              <a:lnSpc>
                <a:spcPct val="100000"/>
              </a:lnSpc>
              <a:buClr>
                <a:srgbClr val="000000"/>
              </a:buClr>
              <a:buSzPct val="120000"/>
            </a:pPr>
            <a:r>
              <a:rPr lang="en-US" altLang="zh-CN" sz="1600" dirty="0">
                <a:solidFill>
                  <a:srgbClr val="000000"/>
                </a:solidFill>
              </a:rPr>
              <a:t>	- truss-like model: </a:t>
            </a:r>
            <a:r>
              <a:rPr lang="en-US" altLang="zh-CN" sz="1600" i="1" dirty="0">
                <a:solidFill>
                  <a:srgbClr val="000000"/>
                </a:solidFill>
              </a:rPr>
              <a:t>k</a:t>
            </a:r>
            <a:r>
              <a:rPr lang="en-US" altLang="zh-CN" sz="1600" dirty="0">
                <a:solidFill>
                  <a:srgbClr val="000000"/>
                </a:solidFill>
              </a:rPr>
              <a:t>-</a:t>
            </a:r>
            <a:r>
              <a:rPr lang="en-US" altLang="zh-CN" sz="1600" i="1" dirty="0" err="1">
                <a:solidFill>
                  <a:srgbClr val="000000"/>
                </a:solidFill>
              </a:rPr>
              <a:t>bitruss</a:t>
            </a:r>
            <a:r>
              <a:rPr lang="en-US" altLang="zh-CN" sz="1600" i="1" dirty="0">
                <a:solidFill>
                  <a:srgbClr val="000000"/>
                </a:solidFill>
              </a:rPr>
              <a:t>/k-wing</a:t>
            </a:r>
            <a:r>
              <a:rPr lang="en-US" altLang="zh-CN" sz="1600" dirty="0">
                <a:solidFill>
                  <a:srgbClr val="000000"/>
                </a:solidFill>
              </a:rPr>
              <a:t> [3, 4], …</a:t>
            </a:r>
          </a:p>
          <a:p>
            <a:pPr marL="76200" lvl="0">
              <a:lnSpc>
                <a:spcPct val="100000"/>
              </a:lnSpc>
              <a:buClr>
                <a:srgbClr val="000000"/>
              </a:buClr>
              <a:buSzPct val="120000"/>
            </a:pPr>
            <a:r>
              <a:rPr lang="en-US" altLang="zh-CN" sz="1600" dirty="0">
                <a:solidFill>
                  <a:srgbClr val="000000"/>
                </a:solidFill>
              </a:rPr>
              <a:t>	- core-like models: </a:t>
            </a:r>
            <a:r>
              <a:rPr lang="el-GR" altLang="zh-CN" sz="1600" dirty="0">
                <a:solidFill>
                  <a:srgbClr val="000000"/>
                </a:solidFill>
              </a:rPr>
              <a:t> (α, β)-</a:t>
            </a:r>
            <a:r>
              <a:rPr lang="en-US" altLang="zh-CN" sz="1600" dirty="0">
                <a:solidFill>
                  <a:srgbClr val="000000"/>
                </a:solidFill>
              </a:rPr>
              <a:t>core [8], (p, q)- core [9], …</a:t>
            </a:r>
          </a:p>
          <a:p>
            <a:pPr marL="76200" lvl="0">
              <a:lnSpc>
                <a:spcPct val="100000"/>
              </a:lnSpc>
              <a:buClr>
                <a:srgbClr val="000000"/>
              </a:buClr>
              <a:buSzPct val="120000"/>
            </a:pPr>
            <a:r>
              <a:rPr lang="en-US" altLang="zh-CN" sz="1600" dirty="0">
                <a:solidFill>
                  <a:srgbClr val="000000"/>
                </a:solidFill>
              </a:rPr>
              <a:t>               - clique-like models: (p, q)-biclique [10], quasi-biclique [11], …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20000"/>
              <a:buChar char="●"/>
            </a:pPr>
            <a:endParaRPr lang="en-US" altLang="zh-CN" sz="1600" dirty="0">
              <a:solidFill>
                <a:srgbClr val="000000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4CEF2F-17F4-441C-AEBE-248F8CBE8871}"/>
              </a:ext>
            </a:extLst>
          </p:cNvPr>
          <p:cNvSpPr/>
          <p:nvPr/>
        </p:nvSpPr>
        <p:spPr>
          <a:xfrm>
            <a:off x="-95250" y="3423027"/>
            <a:ext cx="96478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+mj-lt"/>
              </a:rPr>
              <a:t>[1] J. Cohen, “Trusses: Cohesive subgraphs for social network analysis,” National security agency technical report, vol. 16, pp. 3–1, 2008.</a:t>
            </a:r>
          </a:p>
          <a:p>
            <a:r>
              <a:rPr lang="en-US" altLang="zh-CN" sz="1000" dirty="0">
                <a:solidFill>
                  <a:srgbClr val="231F20"/>
                </a:solidFill>
                <a:latin typeface="+mj-lt"/>
              </a:rPr>
              <a:t>[2] J. Wang and J. Cheng, “Truss decomposition in massive networks,” PVLDB, 2012.</a:t>
            </a:r>
          </a:p>
          <a:p>
            <a:r>
              <a:rPr lang="en-US" altLang="zh-CN" sz="1000" dirty="0">
                <a:latin typeface="+mj-lt"/>
              </a:rPr>
              <a:t>[3] A. E. </a:t>
            </a:r>
            <a:r>
              <a:rPr lang="en-US" altLang="zh-CN" sz="1000" dirty="0" err="1">
                <a:latin typeface="+mj-lt"/>
              </a:rPr>
              <a:t>Sarıyuce</a:t>
            </a:r>
            <a:r>
              <a:rPr lang="en-US" altLang="zh-CN" sz="1000" dirty="0">
                <a:latin typeface="+mj-lt"/>
              </a:rPr>
              <a:t> and A. Pinar, “Peeling bipartite networks for dense subgraph discovery,” in ACM WSDM, 2018, pp. 504–512..</a:t>
            </a:r>
          </a:p>
          <a:p>
            <a:r>
              <a:rPr lang="en-US" altLang="zh-CN" sz="1000" dirty="0">
                <a:latin typeface="+mj-lt"/>
              </a:rPr>
              <a:t>[4] Z. Zou, “</a:t>
            </a:r>
            <a:r>
              <a:rPr lang="en-US" altLang="zh-CN" sz="1000" dirty="0" err="1">
                <a:latin typeface="+mj-lt"/>
              </a:rPr>
              <a:t>Bitruss</a:t>
            </a:r>
            <a:r>
              <a:rPr lang="en-US" altLang="zh-CN" sz="1000" dirty="0">
                <a:latin typeface="+mj-lt"/>
              </a:rPr>
              <a:t> decomposition of bipartite graphs,” in International Conference on Database Systems for Advanced Applications. Springer, 2016, pp. 218–233.</a:t>
            </a:r>
            <a:br>
              <a:rPr lang="en-US" altLang="zh-CN" sz="1000" dirty="0">
                <a:latin typeface="+mj-lt"/>
              </a:rPr>
            </a:br>
            <a:r>
              <a:rPr lang="en-US" altLang="zh-CN" sz="1000" dirty="0">
                <a:latin typeface="+mj-lt"/>
              </a:rPr>
              <a:t>[5] F. Zhang, C. Li, Y. Zhang, L. Qin, and W. Zhang, “Finding critical users in social communities: The collapsed core and truss problems,” IEEE TKDE, 2018.</a:t>
            </a:r>
            <a:br>
              <a:rPr lang="en-US" altLang="zh-CN" sz="1000" dirty="0">
                <a:latin typeface="+mj-lt"/>
              </a:rPr>
            </a:br>
            <a:r>
              <a:rPr lang="en-US" altLang="zh-CN" sz="1000" dirty="0">
                <a:latin typeface="+mj-lt"/>
              </a:rPr>
              <a:t>[6] R. D. Luce and A. D. Perry, “A method of matrix analysis of group structure,” </a:t>
            </a:r>
            <a:r>
              <a:rPr lang="en-US" altLang="zh-CN" sz="1000" dirty="0" err="1">
                <a:latin typeface="+mj-lt"/>
              </a:rPr>
              <a:t>Psychometrika</a:t>
            </a:r>
            <a:r>
              <a:rPr lang="en-US" altLang="zh-CN" sz="1000" dirty="0">
                <a:latin typeface="+mj-lt"/>
              </a:rPr>
              <a:t>, vol. 14, no. 2, pp. 95–116, 1949.</a:t>
            </a:r>
          </a:p>
          <a:p>
            <a:r>
              <a:rPr lang="en-US" altLang="zh-CN" sz="1000" dirty="0">
                <a:latin typeface="+mj-lt"/>
              </a:rPr>
              <a:t>[7] Y. Fang, K. Yu, R. Cheng, L. V. S. Lakshmanan, and X. Lin, “Efficient algorithms for densest subgraph discovery,” PVLDB, 2019.</a:t>
            </a:r>
            <a:endParaRPr lang="en-US" altLang="zh-CN" sz="1000" dirty="0"/>
          </a:p>
          <a:p>
            <a:r>
              <a:rPr lang="en-US" altLang="zh-CN" sz="1000" dirty="0"/>
              <a:t>[8] B. Liu, L. Yuan, X. Lin, L. Qin, W. Zhang, and J. Zhou, “Efficient (</a:t>
            </a:r>
            <a:r>
              <a:rPr lang="el-GR" altLang="zh-CN" sz="1000" dirty="0"/>
              <a:t>α, β)-</a:t>
            </a:r>
            <a:r>
              <a:rPr lang="en-US" altLang="zh-CN" sz="1000" dirty="0"/>
              <a:t>core computation: An index-based approach,” in WWW. ACM, 2019, pp. 1130–1141.</a:t>
            </a:r>
          </a:p>
          <a:p>
            <a:r>
              <a:rPr lang="en-US" altLang="zh-CN" sz="1000" dirty="0"/>
              <a:t>[9] M. </a:t>
            </a:r>
            <a:r>
              <a:rPr lang="en-US" altLang="zh-CN" sz="1000" dirty="0" err="1"/>
              <a:t>Cerinsek</a:t>
            </a:r>
            <a:r>
              <a:rPr lang="en-US" altLang="zh-CN" sz="1000" dirty="0"/>
              <a:t> and V. </a:t>
            </a:r>
            <a:r>
              <a:rPr lang="en-US" altLang="zh-CN" sz="1000" dirty="0" err="1"/>
              <a:t>Batagelj</a:t>
            </a:r>
            <a:r>
              <a:rPr lang="en-US" altLang="zh-CN" sz="1000" dirty="0"/>
              <a:t>, “Generalized two-mode cores,” Social Networks, vol. 42, pp. 80–87, 2015.</a:t>
            </a:r>
          </a:p>
          <a:p>
            <a:r>
              <a:rPr lang="en-US" altLang="zh-CN" sz="1000" dirty="0"/>
              <a:t>[10] M. </a:t>
            </a:r>
            <a:r>
              <a:rPr lang="en-US" altLang="zh-CN" sz="1000" dirty="0" err="1"/>
              <a:t>Mitzenmacher</a:t>
            </a:r>
            <a:r>
              <a:rPr lang="en-US" altLang="zh-CN" sz="1000" dirty="0"/>
              <a:t>, J. </a:t>
            </a:r>
            <a:r>
              <a:rPr lang="en-US" altLang="zh-CN" sz="1000" dirty="0" err="1"/>
              <a:t>Pachocki</a:t>
            </a:r>
            <a:r>
              <a:rPr lang="en-US" altLang="zh-CN" sz="1000" dirty="0"/>
              <a:t>, R. Peng, C. </a:t>
            </a:r>
            <a:r>
              <a:rPr lang="en-US" altLang="zh-CN" sz="1000" dirty="0" err="1"/>
              <a:t>Tsourakakis</a:t>
            </a:r>
            <a:r>
              <a:rPr lang="en-US" altLang="zh-CN" sz="1000" dirty="0"/>
              <a:t>, and S. C. Xu, “Scalable large near-clique detection in large-scale networks via sampling,” in SIGKDD. </a:t>
            </a:r>
          </a:p>
          <a:p>
            <a:r>
              <a:rPr lang="en-US" altLang="zh-CN" sz="1000" dirty="0"/>
              <a:t>[11] </a:t>
            </a:r>
            <a:r>
              <a:rPr lang="en-US" altLang="zh-CN" sz="1000" dirty="0">
                <a:latin typeface="+mj-lt"/>
              </a:rPr>
              <a:t>K. Sim, J. Li, V. </a:t>
            </a:r>
            <a:r>
              <a:rPr lang="en-US" altLang="zh-CN" sz="1000" dirty="0" err="1">
                <a:latin typeface="+mj-lt"/>
              </a:rPr>
              <a:t>Gopalkrishnan</a:t>
            </a:r>
            <a:r>
              <a:rPr lang="en-US" altLang="zh-CN" sz="1000" dirty="0">
                <a:latin typeface="+mj-lt"/>
              </a:rPr>
              <a:t>, and G. Liu, “Mining maximal quasi-bicliques: Novel algorithm and applications in the stock market and protein </a:t>
            </a:r>
            <a:r>
              <a:rPr lang="en-US" altLang="zh-CN" sz="1000" dirty="0" err="1">
                <a:latin typeface="+mj-lt"/>
              </a:rPr>
              <a:t>networks,”SADM</a:t>
            </a:r>
            <a:r>
              <a:rPr lang="en-US" altLang="zh-CN" sz="1000" dirty="0">
                <a:latin typeface="+mj-lt"/>
              </a:rPr>
              <a:t>. </a:t>
            </a:r>
            <a:br>
              <a:rPr lang="en-US" altLang="zh-CN" sz="1000" dirty="0"/>
            </a:br>
            <a:endParaRPr lang="zh-CN" alt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9197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07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CN" dirty="0">
                <a:solidFill>
                  <a:srgbClr val="000000"/>
                </a:solidFill>
              </a:rPr>
              <a:t>State-of-the-art</a:t>
            </a:r>
            <a:endParaRPr lang="en" sz="2400"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1312"/>
            <a:ext cx="9144000" cy="6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9304-612B-4044-93C3-362513A406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10" name="Shape 61">
            <a:extLst>
              <a:ext uri="{FF2B5EF4-FFF2-40B4-BE49-F238E27FC236}">
                <a16:creationId xmlns:a16="http://schemas.microsoft.com/office/drawing/2014/main" id="{DCDF20B3-0B18-44F0-BB88-4DD27D1CAFAB}"/>
              </a:ext>
            </a:extLst>
          </p:cNvPr>
          <p:cNvSpPr txBox="1">
            <a:spLocks noGrp="1"/>
          </p:cNvSpPr>
          <p:nvPr/>
        </p:nvSpPr>
        <p:spPr>
          <a:xfrm>
            <a:off x="112369" y="760024"/>
            <a:ext cx="3157041" cy="1137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381000">
              <a:buClr>
                <a:srgbClr val="000000"/>
              </a:buClr>
              <a:buSzPct val="120000"/>
              <a:buChar char="●"/>
            </a:pPr>
            <a:r>
              <a:rPr lang="en-US" altLang="zh-CN" kern="1200" dirty="0" err="1">
                <a:solidFill>
                  <a:schemeClr val="tx1"/>
                </a:solidFill>
              </a:rPr>
              <a:t>BiT</a:t>
            </a:r>
            <a:r>
              <a:rPr lang="en-US" altLang="zh-CN" kern="1200" dirty="0">
                <a:solidFill>
                  <a:schemeClr val="tx1"/>
                </a:solidFill>
              </a:rPr>
              <a:t>-BS [3]</a:t>
            </a: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B4654567-840A-45D1-8CDD-8D1EAA227579}"/>
              </a:ext>
            </a:extLst>
          </p:cNvPr>
          <p:cNvSpPr/>
          <p:nvPr/>
        </p:nvSpPr>
        <p:spPr>
          <a:xfrm>
            <a:off x="66908" y="1100172"/>
            <a:ext cx="8680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Follows a two-step framework: step 1: counting process; step 2: peeling process.</a:t>
            </a:r>
          </a:p>
          <a:p>
            <a:endParaRPr lang="en-US" altLang="zh-CN" dirty="0">
              <a:latin typeface="+mj-lt"/>
            </a:endParaRPr>
          </a:p>
          <a:p>
            <a:r>
              <a:rPr lang="en-US" altLang="zh-CN" dirty="0">
                <a:latin typeface="+mj-lt"/>
              </a:rPr>
              <a:t>Counting process: for each edge </a:t>
            </a:r>
            <a:r>
              <a:rPr lang="en-US" altLang="zh-CN" i="1" dirty="0">
                <a:latin typeface="+mj-lt"/>
              </a:rPr>
              <a:t>e, </a:t>
            </a:r>
            <a:r>
              <a:rPr lang="en-US" altLang="zh-CN" dirty="0">
                <a:latin typeface="+mj-lt"/>
              </a:rPr>
              <a:t>count the number of butterflies containing </a:t>
            </a:r>
            <a:r>
              <a:rPr lang="en-US" altLang="zh-CN" i="1" dirty="0">
                <a:latin typeface="+mj-lt"/>
              </a:rPr>
              <a:t>e – </a:t>
            </a:r>
            <a:r>
              <a:rPr lang="en-US" altLang="zh-CN" dirty="0">
                <a:latin typeface="+mj-lt"/>
              </a:rPr>
              <a:t>the butterfly support of </a:t>
            </a:r>
            <a:r>
              <a:rPr lang="en-US" altLang="zh-CN" i="1" dirty="0">
                <a:latin typeface="+mj-lt"/>
              </a:rPr>
              <a:t>e, denoted as   e</a:t>
            </a:r>
            <a:r>
              <a:rPr lang="en-US" altLang="zh-CN" dirty="0"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D01929C-BEA0-4511-9A5C-55BA715045E6}"/>
                  </a:ext>
                </a:extLst>
              </p:cNvPr>
              <p:cNvSpPr/>
              <p:nvPr/>
            </p:nvSpPr>
            <p:spPr>
              <a:xfrm rot="5400000">
                <a:off x="1018208" y="1659230"/>
                <a:ext cx="2703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⋈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D01929C-BEA0-4511-9A5C-55BA7150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18208" y="1659230"/>
                <a:ext cx="270384" cy="369332"/>
              </a:xfrm>
              <a:prstGeom prst="rect">
                <a:avLst/>
              </a:prstGeom>
              <a:blipFill>
                <a:blip r:embed="rId4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9D0BF9A7-BB83-4528-9FE9-E18B3749FA23}"/>
              </a:ext>
            </a:extLst>
          </p:cNvPr>
          <p:cNvCxnSpPr>
            <a:cxnSpLocks/>
            <a:stCxn id="89" idx="0"/>
            <a:endCxn id="143" idx="4"/>
          </p:cNvCxnSpPr>
          <p:nvPr/>
        </p:nvCxnSpPr>
        <p:spPr>
          <a:xfrm flipH="1" flipV="1">
            <a:off x="4843488" y="2808499"/>
            <a:ext cx="329043" cy="1051243"/>
          </a:xfrm>
          <a:prstGeom prst="line">
            <a:avLst/>
          </a:prstGeom>
          <a:ln w="16510">
            <a:solidFill>
              <a:srgbClr val="ADADA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6A7B0EC4-F10C-47A4-A9FD-039BE85E87E4}"/>
              </a:ext>
            </a:extLst>
          </p:cNvPr>
          <p:cNvCxnSpPr>
            <a:cxnSpLocks/>
            <a:stCxn id="108" idx="7"/>
            <a:endCxn id="143" idx="4"/>
          </p:cNvCxnSpPr>
          <p:nvPr/>
        </p:nvCxnSpPr>
        <p:spPr>
          <a:xfrm flipV="1">
            <a:off x="3121969" y="2808499"/>
            <a:ext cx="1721519" cy="1078243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941473FA-B898-4EDB-995C-A293462DB398}"/>
              </a:ext>
            </a:extLst>
          </p:cNvPr>
          <p:cNvCxnSpPr>
            <a:cxnSpLocks/>
            <a:stCxn id="144" idx="0"/>
            <a:endCxn id="86" idx="4"/>
          </p:cNvCxnSpPr>
          <p:nvPr/>
        </p:nvCxnSpPr>
        <p:spPr>
          <a:xfrm flipV="1">
            <a:off x="4441630" y="2808499"/>
            <a:ext cx="1134981" cy="1059495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F8AAC3D4-F4E5-4945-85A1-68788D88D228}"/>
              </a:ext>
            </a:extLst>
          </p:cNvPr>
          <p:cNvCxnSpPr>
            <a:cxnSpLocks/>
            <a:stCxn id="108" idx="0"/>
            <a:endCxn id="85" idx="4"/>
          </p:cNvCxnSpPr>
          <p:nvPr/>
        </p:nvCxnSpPr>
        <p:spPr>
          <a:xfrm flipV="1">
            <a:off x="3102877" y="2808499"/>
            <a:ext cx="1068912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9D9D4984-36BB-4B5C-A1FA-4BFFFE4E48F9}"/>
              </a:ext>
            </a:extLst>
          </p:cNvPr>
          <p:cNvCxnSpPr>
            <a:cxnSpLocks/>
            <a:stCxn id="87" idx="0"/>
            <a:endCxn id="84" idx="4"/>
          </p:cNvCxnSpPr>
          <p:nvPr/>
        </p:nvCxnSpPr>
        <p:spPr>
          <a:xfrm flipH="1" flipV="1">
            <a:off x="3466484" y="2808499"/>
            <a:ext cx="310678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91C78F47-7B9F-4315-A60F-38B3691CFC58}"/>
              </a:ext>
            </a:extLst>
          </p:cNvPr>
          <p:cNvCxnSpPr>
            <a:cxnSpLocks/>
            <a:stCxn id="90" idx="0"/>
            <a:endCxn id="86" idx="4"/>
          </p:cNvCxnSpPr>
          <p:nvPr/>
        </p:nvCxnSpPr>
        <p:spPr>
          <a:xfrm flipH="1" flipV="1">
            <a:off x="5576611" y="2808499"/>
            <a:ext cx="282316" cy="1051243"/>
          </a:xfrm>
          <a:prstGeom prst="line">
            <a:avLst/>
          </a:prstGeom>
          <a:ln w="16510">
            <a:solidFill>
              <a:srgbClr val="ADADA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0BA0B7D9-4401-4C24-B416-FF55B2B76B2D}"/>
              </a:ext>
            </a:extLst>
          </p:cNvPr>
          <p:cNvCxnSpPr>
            <a:cxnSpLocks/>
            <a:stCxn id="87" idx="1"/>
            <a:endCxn id="86" idx="4"/>
          </p:cNvCxnSpPr>
          <p:nvPr/>
        </p:nvCxnSpPr>
        <p:spPr>
          <a:xfrm flipV="1">
            <a:off x="3758070" y="2808499"/>
            <a:ext cx="1818541" cy="1078243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3207E999-4FB8-406D-8937-D5832B153B6E}"/>
              </a:ext>
            </a:extLst>
          </p:cNvPr>
          <p:cNvCxnSpPr>
            <a:cxnSpLocks/>
            <a:stCxn id="87" idx="0"/>
            <a:endCxn id="85" idx="4"/>
          </p:cNvCxnSpPr>
          <p:nvPr/>
        </p:nvCxnSpPr>
        <p:spPr>
          <a:xfrm flipV="1">
            <a:off x="3777162" y="2808499"/>
            <a:ext cx="394627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E7A9C327-58F7-4E3B-8A23-52DBBDB79E00}"/>
              </a:ext>
            </a:extLst>
          </p:cNvPr>
          <p:cNvCxnSpPr>
            <a:cxnSpLocks/>
            <a:stCxn id="87" idx="0"/>
            <a:endCxn id="143" idx="4"/>
          </p:cNvCxnSpPr>
          <p:nvPr/>
        </p:nvCxnSpPr>
        <p:spPr>
          <a:xfrm flipV="1">
            <a:off x="3777162" y="2808499"/>
            <a:ext cx="1066326" cy="1070335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C97019AD-97A3-45AE-94AC-EC0A63865E36}"/>
              </a:ext>
            </a:extLst>
          </p:cNvPr>
          <p:cNvSpPr txBox="1"/>
          <p:nvPr/>
        </p:nvSpPr>
        <p:spPr>
          <a:xfrm>
            <a:off x="6195405" y="4084018"/>
            <a:ext cx="10491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 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35ECB52-39EE-42DD-85A0-B62A8000D723}"/>
              </a:ext>
            </a:extLst>
          </p:cNvPr>
          <p:cNvSpPr txBox="1"/>
          <p:nvPr/>
        </p:nvSpPr>
        <p:spPr>
          <a:xfrm>
            <a:off x="5944989" y="2282001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CA574E60-4AA9-4F63-B814-2C9FADD07C77}"/>
              </a:ext>
            </a:extLst>
          </p:cNvPr>
          <p:cNvSpPr/>
          <p:nvPr/>
        </p:nvSpPr>
        <p:spPr>
          <a:xfrm>
            <a:off x="3439484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18E5AE86-3F57-4C94-9226-F7DCD6067F77}"/>
              </a:ext>
            </a:extLst>
          </p:cNvPr>
          <p:cNvSpPr/>
          <p:nvPr/>
        </p:nvSpPr>
        <p:spPr>
          <a:xfrm>
            <a:off x="4144789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D7218A42-3B95-4F5A-8B7C-6613F7B7B53F}"/>
              </a:ext>
            </a:extLst>
          </p:cNvPr>
          <p:cNvSpPr/>
          <p:nvPr/>
        </p:nvSpPr>
        <p:spPr>
          <a:xfrm>
            <a:off x="5549611" y="2754499"/>
            <a:ext cx="54000" cy="54000"/>
          </a:xfrm>
          <a:prstGeom prst="ellipse">
            <a:avLst/>
          </a:prstGeom>
          <a:solidFill>
            <a:srgbClr val="FFA400"/>
          </a:solidFill>
          <a:ln w="1905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D048E67B-DD8D-4F16-909D-DB3268B83B4F}"/>
              </a:ext>
            </a:extLst>
          </p:cNvPr>
          <p:cNvSpPr/>
          <p:nvPr/>
        </p:nvSpPr>
        <p:spPr>
          <a:xfrm>
            <a:off x="3750162" y="3878834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EEA762DA-7805-4A2D-9CBB-A20A58E205F1}"/>
              </a:ext>
            </a:extLst>
          </p:cNvPr>
          <p:cNvSpPr/>
          <p:nvPr/>
        </p:nvSpPr>
        <p:spPr>
          <a:xfrm>
            <a:off x="4413197" y="3867994"/>
            <a:ext cx="54000" cy="54000"/>
          </a:xfrm>
          <a:prstGeom prst="ellipse">
            <a:avLst/>
          </a:prstGeom>
          <a:solidFill>
            <a:srgbClr val="F6A100"/>
          </a:solidFill>
          <a:ln w="12700">
            <a:solidFill>
              <a:srgbClr val="F68D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E57D0BD5-782E-442A-8F76-D3D010CAD035}"/>
              </a:ext>
            </a:extLst>
          </p:cNvPr>
          <p:cNvSpPr/>
          <p:nvPr/>
        </p:nvSpPr>
        <p:spPr>
          <a:xfrm>
            <a:off x="5145531" y="3859742"/>
            <a:ext cx="54000" cy="54000"/>
          </a:xfrm>
          <a:prstGeom prst="ellipse">
            <a:avLst/>
          </a:prstGeom>
          <a:solidFill>
            <a:srgbClr val="ADADAD"/>
          </a:solidFill>
          <a:ln>
            <a:solidFill>
              <a:srgbClr val="ADA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EB20FD3E-F289-48D2-82F1-F9A07E391A7B}"/>
              </a:ext>
            </a:extLst>
          </p:cNvPr>
          <p:cNvSpPr/>
          <p:nvPr/>
        </p:nvSpPr>
        <p:spPr>
          <a:xfrm>
            <a:off x="5831927" y="3859742"/>
            <a:ext cx="54000" cy="54000"/>
          </a:xfrm>
          <a:prstGeom prst="ellipse">
            <a:avLst/>
          </a:prstGeom>
          <a:solidFill>
            <a:srgbClr val="ADADAD"/>
          </a:solidFill>
          <a:ln>
            <a:solidFill>
              <a:srgbClr val="ADA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3284765D-DA47-46B4-906F-A61E92E6ED67}"/>
              </a:ext>
            </a:extLst>
          </p:cNvPr>
          <p:cNvCxnSpPr>
            <a:cxnSpLocks/>
            <a:stCxn id="88" idx="0"/>
            <a:endCxn id="143" idx="4"/>
          </p:cNvCxnSpPr>
          <p:nvPr/>
        </p:nvCxnSpPr>
        <p:spPr>
          <a:xfrm flipV="1">
            <a:off x="4440197" y="2808499"/>
            <a:ext cx="403291" cy="1059495"/>
          </a:xfrm>
          <a:prstGeom prst="line">
            <a:avLst/>
          </a:prstGeom>
          <a:ln w="1651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6D24FAD3-E765-493E-8AB6-FFA1E7F59730}"/>
              </a:ext>
            </a:extLst>
          </p:cNvPr>
          <p:cNvSpPr txBox="1"/>
          <p:nvPr/>
        </p:nvSpPr>
        <p:spPr>
          <a:xfrm>
            <a:off x="3306861" y="180220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AB43488A-47A3-4458-8756-A2251B9DA3CA}"/>
              </a:ext>
            </a:extLst>
          </p:cNvPr>
          <p:cNvSpPr txBox="1"/>
          <p:nvPr/>
        </p:nvSpPr>
        <p:spPr>
          <a:xfrm>
            <a:off x="3970543" y="17984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436619CE-B9F4-4441-B9F2-6C010101A88D}"/>
              </a:ext>
            </a:extLst>
          </p:cNvPr>
          <p:cNvSpPr txBox="1"/>
          <p:nvPr/>
        </p:nvSpPr>
        <p:spPr>
          <a:xfrm>
            <a:off x="4664710" y="17984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FC7F76A-C6C1-4BFF-A763-0C9E706C6572}"/>
              </a:ext>
            </a:extLst>
          </p:cNvPr>
          <p:cNvSpPr txBox="1"/>
          <p:nvPr/>
        </p:nvSpPr>
        <p:spPr>
          <a:xfrm>
            <a:off x="5323085" y="1798444"/>
            <a:ext cx="40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C2448842-CF10-4B3D-86F0-0ECA0FB07D5D}"/>
              </a:ext>
            </a:extLst>
          </p:cNvPr>
          <p:cNvSpPr txBox="1"/>
          <p:nvPr/>
        </p:nvSpPr>
        <p:spPr>
          <a:xfrm>
            <a:off x="2922427" y="4394280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AEB39BB4-7A01-4BFE-8244-CEA379AA840B}"/>
              </a:ext>
            </a:extLst>
          </p:cNvPr>
          <p:cNvSpPr txBox="1"/>
          <p:nvPr/>
        </p:nvSpPr>
        <p:spPr>
          <a:xfrm>
            <a:off x="3582815" y="440218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92AE104D-E193-4CBB-9F08-4CC0AA8CEE5F}"/>
              </a:ext>
            </a:extLst>
          </p:cNvPr>
          <p:cNvSpPr txBox="1"/>
          <p:nvPr/>
        </p:nvSpPr>
        <p:spPr>
          <a:xfrm>
            <a:off x="4260597" y="440218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E8546845-CEA9-446E-A34A-363909BC98AD}"/>
              </a:ext>
            </a:extLst>
          </p:cNvPr>
          <p:cNvSpPr txBox="1"/>
          <p:nvPr/>
        </p:nvSpPr>
        <p:spPr>
          <a:xfrm>
            <a:off x="4992525" y="4398891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图形 99">
            <a:extLst>
              <a:ext uri="{FF2B5EF4-FFF2-40B4-BE49-F238E27FC236}">
                <a16:creationId xmlns:a16="http://schemas.microsoft.com/office/drawing/2014/main" id="{43E1A500-FE36-423F-BAED-B6759BCF1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1238" y="3909023"/>
            <a:ext cx="664468" cy="664468"/>
          </a:xfrm>
          <a:prstGeom prst="rect">
            <a:avLst/>
          </a:prstGeom>
        </p:spPr>
      </p:pic>
      <p:pic>
        <p:nvPicPr>
          <p:cNvPr id="101" name="图形 100">
            <a:extLst>
              <a:ext uri="{FF2B5EF4-FFF2-40B4-BE49-F238E27FC236}">
                <a16:creationId xmlns:a16="http://schemas.microsoft.com/office/drawing/2014/main" id="{C46371D4-8564-4952-B753-4D85539D5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2182" y="3909023"/>
            <a:ext cx="664468" cy="664468"/>
          </a:xfrm>
          <a:prstGeom prst="rect">
            <a:avLst/>
          </a:prstGeom>
        </p:spPr>
      </p:pic>
      <p:pic>
        <p:nvPicPr>
          <p:cNvPr id="102" name="图形 101">
            <a:extLst>
              <a:ext uri="{FF2B5EF4-FFF2-40B4-BE49-F238E27FC236}">
                <a16:creationId xmlns:a16="http://schemas.microsoft.com/office/drawing/2014/main" id="{B494D06B-447F-4D84-ABB1-781FCB48A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1154" y="3909023"/>
            <a:ext cx="664468" cy="664468"/>
          </a:xfrm>
          <a:prstGeom prst="rect">
            <a:avLst/>
          </a:prstGeom>
        </p:spPr>
      </p:pic>
      <p:pic>
        <p:nvPicPr>
          <p:cNvPr id="103" name="图形 102">
            <a:extLst>
              <a:ext uri="{FF2B5EF4-FFF2-40B4-BE49-F238E27FC236}">
                <a16:creationId xmlns:a16="http://schemas.microsoft.com/office/drawing/2014/main" id="{8ED0D652-6874-497A-9747-BE2F4B74C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7971" y="3908679"/>
            <a:ext cx="664468" cy="664468"/>
          </a:xfrm>
          <a:prstGeom prst="rect">
            <a:avLst/>
          </a:prstGeom>
        </p:spPr>
      </p:pic>
      <p:pic>
        <p:nvPicPr>
          <p:cNvPr id="104" name="图形 103">
            <a:extLst>
              <a:ext uri="{FF2B5EF4-FFF2-40B4-BE49-F238E27FC236}">
                <a16:creationId xmlns:a16="http://schemas.microsoft.com/office/drawing/2014/main" id="{9A18E780-570F-43F4-AE72-67067241E4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7772" y="2218359"/>
            <a:ext cx="496616" cy="496616"/>
          </a:xfrm>
          <a:prstGeom prst="rect">
            <a:avLst/>
          </a:prstGeom>
        </p:spPr>
      </p:pic>
      <p:pic>
        <p:nvPicPr>
          <p:cNvPr id="105" name="图形 104">
            <a:extLst>
              <a:ext uri="{FF2B5EF4-FFF2-40B4-BE49-F238E27FC236}">
                <a16:creationId xmlns:a16="http://schemas.microsoft.com/office/drawing/2014/main" id="{475C8A1C-ECEC-43BA-A311-65D0D3B7F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1626" y="2218359"/>
            <a:ext cx="496616" cy="496616"/>
          </a:xfrm>
          <a:prstGeom prst="rect">
            <a:avLst/>
          </a:prstGeom>
        </p:spPr>
      </p:pic>
      <p:pic>
        <p:nvPicPr>
          <p:cNvPr id="106" name="图形 105">
            <a:extLst>
              <a:ext uri="{FF2B5EF4-FFF2-40B4-BE49-F238E27FC236}">
                <a16:creationId xmlns:a16="http://schemas.microsoft.com/office/drawing/2014/main" id="{AD49B529-958E-4B5A-BC1A-272EFB0E3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9012" y="2219699"/>
            <a:ext cx="496616" cy="496616"/>
          </a:xfrm>
          <a:prstGeom prst="rect">
            <a:avLst/>
          </a:prstGeom>
        </p:spPr>
      </p:pic>
      <p:pic>
        <p:nvPicPr>
          <p:cNvPr id="107" name="图形 106">
            <a:extLst>
              <a:ext uri="{FF2B5EF4-FFF2-40B4-BE49-F238E27FC236}">
                <a16:creationId xmlns:a16="http://schemas.microsoft.com/office/drawing/2014/main" id="{1A5BD062-363D-42D6-A0E4-6951AFCBB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3546" y="2211740"/>
            <a:ext cx="496616" cy="496616"/>
          </a:xfrm>
          <a:prstGeom prst="rect">
            <a:avLst/>
          </a:prstGeom>
        </p:spPr>
      </p:pic>
      <p:sp>
        <p:nvSpPr>
          <p:cNvPr id="108" name="椭圆 107">
            <a:extLst>
              <a:ext uri="{FF2B5EF4-FFF2-40B4-BE49-F238E27FC236}">
                <a16:creationId xmlns:a16="http://schemas.microsoft.com/office/drawing/2014/main" id="{4EDDF0BA-BF4F-4036-8E42-12D796DF6E72}"/>
              </a:ext>
            </a:extLst>
          </p:cNvPr>
          <p:cNvSpPr/>
          <p:nvPr/>
        </p:nvSpPr>
        <p:spPr>
          <a:xfrm>
            <a:off x="3075877" y="3878834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EB29D0B9-A9B1-469D-96DC-297890DF1FC3}"/>
              </a:ext>
            </a:extLst>
          </p:cNvPr>
          <p:cNvCxnSpPr>
            <a:cxnSpLocks/>
            <a:stCxn id="108" idx="0"/>
            <a:endCxn id="84" idx="4"/>
          </p:cNvCxnSpPr>
          <p:nvPr/>
        </p:nvCxnSpPr>
        <p:spPr>
          <a:xfrm flipV="1">
            <a:off x="3102877" y="2808499"/>
            <a:ext cx="363607" cy="1070335"/>
          </a:xfrm>
          <a:prstGeom prst="line">
            <a:avLst/>
          </a:prstGeom>
          <a:ln w="16510">
            <a:solidFill>
              <a:srgbClr val="2850A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文本框 139">
            <a:extLst>
              <a:ext uri="{FF2B5EF4-FFF2-40B4-BE49-F238E27FC236}">
                <a16:creationId xmlns:a16="http://schemas.microsoft.com/office/drawing/2014/main" id="{64C20389-D4F1-40D3-8C57-417CB19CB478}"/>
              </a:ext>
            </a:extLst>
          </p:cNvPr>
          <p:cNvSpPr txBox="1"/>
          <p:nvPr/>
        </p:nvSpPr>
        <p:spPr>
          <a:xfrm>
            <a:off x="5676425" y="4404367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图形 140">
            <a:extLst>
              <a:ext uri="{FF2B5EF4-FFF2-40B4-BE49-F238E27FC236}">
                <a16:creationId xmlns:a16="http://schemas.microsoft.com/office/drawing/2014/main" id="{076F8075-4C32-4961-B967-C2FDC82B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5399" y="3913742"/>
            <a:ext cx="664468" cy="664468"/>
          </a:xfrm>
          <a:prstGeom prst="rect">
            <a:avLst/>
          </a:prstGeom>
        </p:spPr>
      </p:pic>
      <p:sp>
        <p:nvSpPr>
          <p:cNvPr id="143" name="椭圆 142">
            <a:extLst>
              <a:ext uri="{FF2B5EF4-FFF2-40B4-BE49-F238E27FC236}">
                <a16:creationId xmlns:a16="http://schemas.microsoft.com/office/drawing/2014/main" id="{6D58B2E0-CA26-42CA-8BCD-6F6D86936583}"/>
              </a:ext>
            </a:extLst>
          </p:cNvPr>
          <p:cNvSpPr/>
          <p:nvPr/>
        </p:nvSpPr>
        <p:spPr>
          <a:xfrm>
            <a:off x="4816488" y="2754499"/>
            <a:ext cx="54000" cy="54000"/>
          </a:xfrm>
          <a:prstGeom prst="ellipse">
            <a:avLst/>
          </a:prstGeom>
          <a:solidFill>
            <a:srgbClr val="2850AA"/>
          </a:solidFill>
          <a:ln>
            <a:solidFill>
              <a:srgbClr val="285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椭圆 143">
            <a:extLst>
              <a:ext uri="{FF2B5EF4-FFF2-40B4-BE49-F238E27FC236}">
                <a16:creationId xmlns:a16="http://schemas.microsoft.com/office/drawing/2014/main" id="{7D3932DE-0B81-4545-8C6B-7E9C0DF23FBD}"/>
              </a:ext>
            </a:extLst>
          </p:cNvPr>
          <p:cNvSpPr/>
          <p:nvPr/>
        </p:nvSpPr>
        <p:spPr>
          <a:xfrm>
            <a:off x="4414630" y="3867994"/>
            <a:ext cx="54000" cy="54000"/>
          </a:xfrm>
          <a:prstGeom prst="ellipse">
            <a:avLst/>
          </a:prstGeom>
          <a:solidFill>
            <a:srgbClr val="FFA400"/>
          </a:solidFill>
          <a:ln w="19050">
            <a:solidFill>
              <a:srgbClr val="FFA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9A5F6D14-33A2-4F0C-BA65-273CEAB52038}"/>
              </a:ext>
            </a:extLst>
          </p:cNvPr>
          <p:cNvCxnSpPr/>
          <p:nvPr/>
        </p:nvCxnSpPr>
        <p:spPr>
          <a:xfrm>
            <a:off x="7104662" y="3175339"/>
            <a:ext cx="520700" cy="0"/>
          </a:xfrm>
          <a:prstGeom prst="line">
            <a:avLst/>
          </a:prstGeom>
          <a:ln w="28575">
            <a:solidFill>
              <a:srgbClr val="5071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40F1F41B-7418-46CB-A952-6E1701AB8DF9}"/>
              </a:ext>
            </a:extLst>
          </p:cNvPr>
          <p:cNvCxnSpPr/>
          <p:nvPr/>
        </p:nvCxnSpPr>
        <p:spPr>
          <a:xfrm>
            <a:off x="7104662" y="3511889"/>
            <a:ext cx="520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文本框 146">
            <a:extLst>
              <a:ext uri="{FF2B5EF4-FFF2-40B4-BE49-F238E27FC236}">
                <a16:creationId xmlns:a16="http://schemas.microsoft.com/office/drawing/2014/main" id="{F6F98627-D61A-4FC5-BD67-11BF432F5CBB}"/>
              </a:ext>
            </a:extLst>
          </p:cNvPr>
          <p:cNvSpPr txBox="1"/>
          <p:nvPr/>
        </p:nvSpPr>
        <p:spPr>
          <a:xfrm>
            <a:off x="7917581" y="2955729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i="1" baseline="-25000" dirty="0"/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BE12BA0D-4E68-4CCF-97FD-1CE143E733A5}"/>
              </a:ext>
            </a:extLst>
          </p:cNvPr>
          <p:cNvSpPr txBox="1"/>
          <p:nvPr/>
        </p:nvSpPr>
        <p:spPr>
          <a:xfrm>
            <a:off x="7919138" y="3336360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i="1" baseline="-25000" dirty="0"/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id="{CB41BF20-A4D9-4AF2-A0C5-9AD47055231A}"/>
              </a:ext>
            </a:extLst>
          </p:cNvPr>
          <p:cNvCxnSpPr/>
          <p:nvPr/>
        </p:nvCxnSpPr>
        <p:spPr>
          <a:xfrm>
            <a:off x="7104662" y="3859742"/>
            <a:ext cx="520700" cy="0"/>
          </a:xfrm>
          <a:prstGeom prst="line">
            <a:avLst/>
          </a:prstGeom>
          <a:ln w="28575">
            <a:solidFill>
              <a:srgbClr val="ADA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文本框 149">
            <a:extLst>
              <a:ext uri="{FF2B5EF4-FFF2-40B4-BE49-F238E27FC236}">
                <a16:creationId xmlns:a16="http://schemas.microsoft.com/office/drawing/2014/main" id="{19338C01-043A-435D-84E5-60A52B680CD6}"/>
              </a:ext>
            </a:extLst>
          </p:cNvPr>
          <p:cNvSpPr txBox="1"/>
          <p:nvPr/>
        </p:nvSpPr>
        <p:spPr>
          <a:xfrm>
            <a:off x="7919138" y="3684213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i="1" baseline="-25000" dirty="0"/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C171479-5821-4EF0-AA88-47483817B0DB}"/>
              </a:ext>
            </a:extLst>
          </p:cNvPr>
          <p:cNvGrpSpPr/>
          <p:nvPr/>
        </p:nvGrpSpPr>
        <p:grpSpPr>
          <a:xfrm>
            <a:off x="7654885" y="2975923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01C675E8-243F-45F8-8989-6A9BE4A3AE0F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01C675E8-243F-45F8-8989-6A9BE4A3AE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662909E-22B3-44AB-9FBC-FCEB3A01071A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48DCF19C-DB96-4030-BF66-6B050D26B73D}"/>
              </a:ext>
            </a:extLst>
          </p:cNvPr>
          <p:cNvGrpSpPr/>
          <p:nvPr/>
        </p:nvGrpSpPr>
        <p:grpSpPr>
          <a:xfrm>
            <a:off x="7678074" y="3326298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B26C989B-DE8C-47BE-83D7-5125F7BAC730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B26C989B-DE8C-47BE-83D7-5125F7BAC7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4B3045DB-90AC-4256-9A75-DBAF6F471F59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98EFC733-6706-4D69-A0F5-BEDEACB83C9D}"/>
              </a:ext>
            </a:extLst>
          </p:cNvPr>
          <p:cNvGrpSpPr/>
          <p:nvPr/>
        </p:nvGrpSpPr>
        <p:grpSpPr>
          <a:xfrm>
            <a:off x="7680957" y="3668536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17E03CCA-03C2-4C52-B3B9-58A7DED9A7B4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17E03CCA-03C2-4C52-B3B9-58A7DED9A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9B34786B-F4C5-47E6-A1E8-01EC440DD27D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  <p:cxnSp>
        <p:nvCxnSpPr>
          <p:cNvPr id="160" name="直接连接符 159">
            <a:extLst>
              <a:ext uri="{FF2B5EF4-FFF2-40B4-BE49-F238E27FC236}">
                <a16:creationId xmlns:a16="http://schemas.microsoft.com/office/drawing/2014/main" id="{B18CD4B0-D70F-400B-8FBE-5F4E96F94A00}"/>
              </a:ext>
            </a:extLst>
          </p:cNvPr>
          <p:cNvCxnSpPr/>
          <p:nvPr/>
        </p:nvCxnSpPr>
        <p:spPr>
          <a:xfrm>
            <a:off x="7098712" y="2786028"/>
            <a:ext cx="52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文本框 160">
            <a:extLst>
              <a:ext uri="{FF2B5EF4-FFF2-40B4-BE49-F238E27FC236}">
                <a16:creationId xmlns:a16="http://schemas.microsoft.com/office/drawing/2014/main" id="{FB2042C9-7A71-4E98-A8F3-CE51C084E87C}"/>
              </a:ext>
            </a:extLst>
          </p:cNvPr>
          <p:cNvSpPr txBox="1"/>
          <p:nvPr/>
        </p:nvSpPr>
        <p:spPr>
          <a:xfrm>
            <a:off x="7911631" y="2566418"/>
            <a:ext cx="8286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800" i="1" baseline="-25000" dirty="0"/>
              <a:t>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zh-CN" alt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E9593E06-BF51-47C8-8246-3B38DC418A5B}"/>
              </a:ext>
            </a:extLst>
          </p:cNvPr>
          <p:cNvGrpSpPr/>
          <p:nvPr/>
        </p:nvGrpSpPr>
        <p:grpSpPr>
          <a:xfrm>
            <a:off x="7648935" y="2586612"/>
            <a:ext cx="419967" cy="352265"/>
            <a:chOff x="1073445" y="2862749"/>
            <a:chExt cx="419967" cy="35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矩形 162">
                  <a:extLst>
                    <a:ext uri="{FF2B5EF4-FFF2-40B4-BE49-F238E27FC236}">
                      <a16:creationId xmlns:a16="http://schemas.microsoft.com/office/drawing/2014/main" id="{F9865152-11D7-4E4C-BF3E-6065EDACA5F0}"/>
                    </a:ext>
                  </a:extLst>
                </p:cNvPr>
                <p:cNvSpPr/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⋈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163" name="矩形 162">
                  <a:extLst>
                    <a:ext uri="{FF2B5EF4-FFF2-40B4-BE49-F238E27FC236}">
                      <a16:creationId xmlns:a16="http://schemas.microsoft.com/office/drawing/2014/main" id="{F9865152-11D7-4E4C-BF3E-6065EDACA5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22919" y="2813275"/>
                  <a:ext cx="270384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63A5EFFE-6005-4A7A-AF22-BB6CE782E716}"/>
                </a:ext>
              </a:extLst>
            </p:cNvPr>
            <p:cNvSpPr/>
            <p:nvPr/>
          </p:nvSpPr>
          <p:spPr>
            <a:xfrm>
              <a:off x="1209360" y="2907237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15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4.7|0.9|6.9|31.4|2.1|8.6|5.8|0.2|0.2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|15.4|13.6|5.6"/>
</p:tagLst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46760</TotalTime>
  <Words>2032</Words>
  <Application>Microsoft Office PowerPoint</Application>
  <PresentationFormat>全屏显示(16:9)</PresentationFormat>
  <Paragraphs>332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Arial Unicode MS</vt:lpstr>
      <vt:lpstr>NimbusRomNo9L-Medi</vt:lpstr>
      <vt:lpstr>Arial</vt:lpstr>
      <vt:lpstr>Cambria Math</vt:lpstr>
      <vt:lpstr>Times New Roman</vt:lpstr>
      <vt:lpstr>simple-light-2</vt:lpstr>
      <vt:lpstr>Efficient Bitruss Decomposition for Large-scale Bipartite Graphs</vt:lpstr>
      <vt:lpstr>Outline</vt:lpstr>
      <vt:lpstr>Introduction</vt:lpstr>
      <vt:lpstr>Introduction</vt:lpstr>
      <vt:lpstr>Introduction</vt:lpstr>
      <vt:lpstr>Introduction</vt:lpstr>
      <vt:lpstr>Applications</vt:lpstr>
      <vt:lpstr>Related Works</vt:lpstr>
      <vt:lpstr>State-of-the-art</vt:lpstr>
      <vt:lpstr>State-of-the-art</vt:lpstr>
      <vt:lpstr>State-of-the-art</vt:lpstr>
      <vt:lpstr>State-of-the-art</vt:lpstr>
      <vt:lpstr>Challenges</vt:lpstr>
      <vt:lpstr>Solutions</vt:lpstr>
      <vt:lpstr>BE-Index</vt:lpstr>
      <vt:lpstr>BE-Index</vt:lpstr>
      <vt:lpstr>Analysis of BE-Index</vt:lpstr>
      <vt:lpstr>BiT-BU</vt:lpstr>
      <vt:lpstr>BiT-PC</vt:lpstr>
      <vt:lpstr>BiT-PC</vt:lpstr>
      <vt:lpstr>Experiments</vt:lpstr>
      <vt:lpstr>Performance Study</vt:lpstr>
      <vt:lpstr>PowerPoint 演示文稿</vt:lpstr>
      <vt:lpstr>Conclusion</vt:lpstr>
      <vt:lpstr>Thank You! 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Community Search over Large Spatial Graphs</dc:title>
  <dc:creator>kael</dc:creator>
  <cp:lastModifiedBy>Kai Wang</cp:lastModifiedBy>
  <cp:revision>1166</cp:revision>
  <cp:lastPrinted>2018-04-06T03:57:51Z</cp:lastPrinted>
  <dcterms:modified xsi:type="dcterms:W3CDTF">2020-04-14T12:05:01Z</dcterms:modified>
</cp:coreProperties>
</file>