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6" r:id="rId3"/>
    <p:sldId id="321" r:id="rId4"/>
    <p:sldId id="336" r:id="rId5"/>
    <p:sldId id="337" r:id="rId6"/>
    <p:sldId id="348" r:id="rId7"/>
    <p:sldId id="350" r:id="rId8"/>
    <p:sldId id="351" r:id="rId9"/>
    <p:sldId id="352" r:id="rId10"/>
    <p:sldId id="338" r:id="rId11"/>
    <p:sldId id="324" r:id="rId12"/>
    <p:sldId id="372" r:id="rId13"/>
    <p:sldId id="354" r:id="rId14"/>
    <p:sldId id="355" r:id="rId15"/>
    <p:sldId id="356" r:id="rId16"/>
    <p:sldId id="358" r:id="rId17"/>
    <p:sldId id="359" r:id="rId18"/>
    <p:sldId id="365" r:id="rId19"/>
    <p:sldId id="364" r:id="rId20"/>
    <p:sldId id="327" r:id="rId21"/>
    <p:sldId id="362" r:id="rId22"/>
    <p:sldId id="361" r:id="rId23"/>
    <p:sldId id="366" r:id="rId24"/>
    <p:sldId id="367" r:id="rId25"/>
    <p:sldId id="329" r:id="rId26"/>
    <p:sldId id="284" r:id="rId27"/>
    <p:sldId id="264" r:id="rId28"/>
    <p:sldId id="368" r:id="rId29"/>
    <p:sldId id="339" r:id="rId30"/>
    <p:sldId id="341" r:id="rId31"/>
    <p:sldId id="369" r:id="rId32"/>
    <p:sldId id="342" r:id="rId33"/>
    <p:sldId id="343" r:id="rId34"/>
    <p:sldId id="370" r:id="rId35"/>
    <p:sldId id="371" r:id="rId36"/>
    <p:sldId id="330" r:id="rId37"/>
    <p:sldId id="345" r:id="rId38"/>
    <p:sldId id="346" r:id="rId39"/>
    <p:sldId id="347" r:id="rId40"/>
    <p:sldId id="333" r:id="rId41"/>
    <p:sldId id="280" r:id="rId42"/>
  </p:sldIdLst>
  <p:sldSz cx="9144000" cy="5143500" type="screen16x9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C3B"/>
    <a:srgbClr val="A82D3F"/>
    <a:srgbClr val="CB2437"/>
    <a:srgbClr val="CA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250042-38A3-439E-988C-A9F05FD79E40}">
  <a:tblStyle styleId="{ED250042-38A3-439E-988C-A9F05FD79E4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054" autoAdjust="0"/>
  </p:normalViewPr>
  <p:slideViewPr>
    <p:cSldViewPr snapToGrid="0">
      <p:cViewPr varScale="1">
        <p:scale>
          <a:sx n="115" d="100"/>
          <a:sy n="115" d="100"/>
        </p:scale>
        <p:origin x="499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78DB70-3B41-492D-9663-C6723A12D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E585C6-3E57-4576-AFBA-F729474B9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BC3D-5468-4444-990A-7DEE14BC619E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638020-7F1A-45C3-8E8D-CE765B567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45C6D4-0851-4D42-B56E-5E840DA1E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7BB0-09E2-4078-ADE0-FEAD4A601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8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403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66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78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25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71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55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1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04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99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746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4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01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017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288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514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597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5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107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574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28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450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2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modelling relationships between two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types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entities, the bipartite network arises naturally as a data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in many real-world applications. For example,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online shopping services (e.g., Amazon and Alibaba),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purchase relationships between users and products can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modelled as a bipartite network, where users form one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layer, products form the other layer, and the links between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productions represent purchase records. Other examples include author-paper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relationships,actor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-movie networks/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229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166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986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197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137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631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01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178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12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640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95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network motifs (i.e., repeated sub-graphs) are regarded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basic building blocks of complex networks,</a:t>
            </a:r>
          </a:p>
          <a:p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nding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counting motifs of networks is a key to network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759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69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28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82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6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55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43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48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-78570" y="626200"/>
            <a:ext cx="9317459" cy="15164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Vertex Priority Based Butterfly Counting for Large-scale Bipartite Networks</a:t>
            </a:r>
            <a:endParaRPr lang="e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31662" y="2846568"/>
            <a:ext cx="8148905" cy="14305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Wang,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Xuemin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Qin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Wenjie Zhang, Ying Zhang</a:t>
            </a:r>
            <a:endParaRPr lang="en-US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unsw logo">
            <a:extLst>
              <a:ext uri="{FF2B5EF4-FFF2-40B4-BE49-F238E27FC236}">
                <a16:creationId xmlns:a16="http://schemas.microsoft.com/office/drawing/2014/main" id="{BC37A0F7-411B-4A6C-8B3A-1BC98341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5" y="4118069"/>
            <a:ext cx="2215376" cy="5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ts logo">
            <a:extLst>
              <a:ext uri="{FF2B5EF4-FFF2-40B4-BE49-F238E27FC236}">
                <a16:creationId xmlns:a16="http://schemas.microsoft.com/office/drawing/2014/main" id="{BBEBB8EE-C4C9-469F-A08B-833F6516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33" y="3693199"/>
            <a:ext cx="2276517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570C5A3-AB75-473B-BD79-2EAFE65E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294" y="3536830"/>
            <a:ext cx="1869865" cy="1606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/>
              <a:t>Applications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361508" y="335868"/>
            <a:ext cx="8782491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altLang="zh-CN" sz="1800" i="1" dirty="0">
              <a:solidFill>
                <a:schemeClr val="tx1"/>
              </a:solidFill>
            </a:endParaRPr>
          </a:p>
          <a:p>
            <a:endParaRPr lang="en-US" altLang="zh-CN" sz="1800" i="1" dirty="0">
              <a:solidFill>
                <a:schemeClr val="tx1"/>
              </a:solidFill>
            </a:endParaRPr>
          </a:p>
          <a:p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Bipartite clustering coefficient (c)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r>
              <a:rPr lang="en-US" altLang="zh-CN" sz="1800" dirty="0"/>
              <a:t>Network measurement: high bipartite clustering coefficient indicates localized closeness; a building block for creating community structure </a:t>
            </a:r>
            <a:r>
              <a:rPr lang="en-US" altLang="zh-CN" dirty="0"/>
              <a:t>[Aksoy et. al, 2017]</a:t>
            </a:r>
            <a:r>
              <a:rPr lang="en-US" altLang="zh-CN" sz="2000" dirty="0"/>
              <a:t>.</a:t>
            </a:r>
            <a:endParaRPr lang="en-US" altLang="zh-CN" sz="1800" dirty="0"/>
          </a:p>
          <a:p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i="1" dirty="0"/>
              <a:t>K</a:t>
            </a:r>
            <a:r>
              <a:rPr lang="en-US" altLang="zh-CN" sz="1800" dirty="0"/>
              <a:t>-wing – each edge in </a:t>
            </a:r>
            <a:r>
              <a:rPr lang="en-US" altLang="zh-CN" sz="1800" i="1" dirty="0"/>
              <a:t>k</a:t>
            </a:r>
            <a:r>
              <a:rPr lang="en-US" altLang="zh-CN" sz="1800" dirty="0"/>
              <a:t>-wing has at least </a:t>
            </a:r>
            <a:r>
              <a:rPr lang="en-US" altLang="zh-CN" sz="1800" i="1" dirty="0"/>
              <a:t>k</a:t>
            </a:r>
            <a:r>
              <a:rPr lang="en-US" altLang="zh-CN" sz="1800" dirty="0"/>
              <a:t> number of butterflies</a:t>
            </a:r>
            <a:r>
              <a:rPr lang="en-US" altLang="zh-CN" dirty="0"/>
              <a:t> [</a:t>
            </a:r>
            <a:r>
              <a:rPr lang="en-US" altLang="zh-CN" dirty="0" err="1"/>
              <a:t>Sarıyüce</a:t>
            </a:r>
            <a:r>
              <a:rPr lang="en-US" altLang="zh-CN" dirty="0"/>
              <a:t> et. al, 2018]</a:t>
            </a:r>
            <a:r>
              <a:rPr lang="en-US" altLang="zh-CN" sz="2000" dirty="0"/>
              <a:t>.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Community detection; word-document clustering; viral marketing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  <p:pic>
        <p:nvPicPr>
          <p:cNvPr id="62" name="Picture 6">
            <a:extLst>
              <a:ext uri="{FF2B5EF4-FFF2-40B4-BE49-F238E27FC236}">
                <a16:creationId xmlns:a16="http://schemas.microsoft.com/office/drawing/2014/main" id="{CA701AEE-6ECB-4098-8EF6-0EF954D1A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94" y="1339609"/>
            <a:ext cx="301623" cy="275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9C2C24A9-483D-43C5-B190-F9A4A011C30D}"/>
                  </a:ext>
                </a:extLst>
              </p:cNvPr>
              <p:cNvSpPr/>
              <p:nvPr/>
            </p:nvSpPr>
            <p:spPr>
              <a:xfrm>
                <a:off x="4265999" y="1037780"/>
                <a:ext cx="1002389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𝒄</m:t>
                      </m:r>
                      <m:r>
                        <a:rPr lang="en-US" altLang="zh-CN" sz="1600" b="1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4</m:t>
                          </m:r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     </m:t>
                          </m:r>
                        </m:num>
                        <m:den/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9C2C24A9-483D-43C5-B190-F9A4A011C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99" y="1037780"/>
                <a:ext cx="1002389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E39560D6-605E-40EE-A4EA-C18D43C91594}"/>
              </a:ext>
            </a:extLst>
          </p:cNvPr>
          <p:cNvGrpSpPr/>
          <p:nvPr/>
        </p:nvGrpSpPr>
        <p:grpSpPr>
          <a:xfrm>
            <a:off x="4855553" y="1000668"/>
            <a:ext cx="404852" cy="353683"/>
            <a:chOff x="6442814" y="4459860"/>
            <a:chExt cx="404852" cy="353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881660EF-B2FB-4EDA-98E3-0BDC869C0780}"/>
                    </a:ext>
                  </a:extLst>
                </p:cNvPr>
                <p:cNvSpPr/>
                <p:nvPr/>
              </p:nvSpPr>
              <p:spPr>
                <a:xfrm rot="5400000">
                  <a:off x="6419861" y="4482813"/>
                  <a:ext cx="35368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881660EF-B2FB-4EDA-98E3-0BDC869C07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82813"/>
                  <a:ext cx="353683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2598E4F6-FCA8-47D2-9D07-8AC8966C2084}"/>
                    </a:ext>
                  </a:extLst>
                </p:cNvPr>
                <p:cNvSpPr/>
                <p:nvPr/>
              </p:nvSpPr>
              <p:spPr>
                <a:xfrm>
                  <a:off x="6516806" y="4531334"/>
                  <a:ext cx="3308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2598E4F6-FCA8-47D2-9D07-8AC8966C20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806" y="4531334"/>
                  <a:ext cx="33086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19ADC66A-C8AF-4D19-B251-E2DE636CBDDB}"/>
              </a:ext>
            </a:extLst>
          </p:cNvPr>
          <p:cNvSpPr/>
          <p:nvPr/>
        </p:nvSpPr>
        <p:spPr>
          <a:xfrm>
            <a:off x="5111388" y="1322307"/>
            <a:ext cx="3950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j-lt"/>
              </a:rPr>
              <a:t>- the number of three-paths (computed in O(</a:t>
            </a:r>
            <a:r>
              <a:rPr lang="en-US" altLang="zh-CN" i="1" dirty="0">
                <a:latin typeface="+mj-lt"/>
              </a:rPr>
              <a:t>m</a:t>
            </a:r>
            <a:r>
              <a:rPr lang="en-US" altLang="zh-CN" dirty="0">
                <a:latin typeface="+mj-lt"/>
              </a:rPr>
              <a:t>))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98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Related Works</a:t>
            </a:r>
            <a:endParaRPr lang="en" sz="2400" b="1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51314" y="750977"/>
            <a:ext cx="8520599" cy="4185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r>
              <a:rPr lang="en-US" altLang="zh-CN" dirty="0" err="1">
                <a:solidFill>
                  <a:srgbClr val="000000"/>
                </a:solidFill>
              </a:rPr>
              <a:t>Unipartite</a:t>
            </a:r>
            <a:r>
              <a:rPr lang="en-US" altLang="zh-CN" dirty="0">
                <a:solidFill>
                  <a:srgbClr val="000000"/>
                </a:solidFill>
              </a:rPr>
              <a:t> networks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i="1" dirty="0">
                <a:solidFill>
                  <a:srgbClr val="000000"/>
                </a:solidFill>
              </a:rPr>
              <a:t>	- triangle counting:</a:t>
            </a:r>
            <a:r>
              <a:rPr lang="en-US" altLang="zh-CN" sz="1600" dirty="0">
                <a:solidFill>
                  <a:srgbClr val="000000"/>
                </a:solidFill>
              </a:rPr>
              <a:t> [1], [2], [3], [4], …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	- other motifs: 4-vertices [5], 5-vertices [6], cycles of length k [7], …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Bipartite networks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	- </a:t>
            </a:r>
            <a:r>
              <a:rPr lang="en-US" altLang="zh-CN" sz="1600" i="1" dirty="0">
                <a:solidFill>
                  <a:srgbClr val="000000"/>
                </a:solidFill>
              </a:rPr>
              <a:t>butterfly counting:</a:t>
            </a:r>
            <a:r>
              <a:rPr lang="en-US" altLang="zh-CN" sz="1600" dirty="0">
                <a:solidFill>
                  <a:srgbClr val="000000"/>
                </a:solidFill>
              </a:rPr>
              <a:t> BFC-BS [8], BFC-IBS [9], …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	- other motifs: 3x3 biclique [10], 4-path [11], …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4CEF2F-17F4-441C-AEBE-248F8CBE8871}"/>
              </a:ext>
            </a:extLst>
          </p:cNvPr>
          <p:cNvSpPr/>
          <p:nvPr/>
        </p:nvSpPr>
        <p:spPr>
          <a:xfrm>
            <a:off x="0" y="3389751"/>
            <a:ext cx="9647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+mj-lt"/>
              </a:rPr>
              <a:t>[1] M. Al Hasan and V. S. Dave. Triangle counting in large networks: a review. Wiley Interdisciplinary Reviews: Data Mining and Knowledge Discovery, 2018.</a:t>
            </a:r>
          </a:p>
          <a:p>
            <a:r>
              <a:rPr lang="en-US" altLang="zh-CN" sz="1000" dirty="0">
                <a:solidFill>
                  <a:srgbClr val="231F20"/>
                </a:solidFill>
                <a:latin typeface="+mj-lt"/>
              </a:rPr>
              <a:t>[2] L. </a:t>
            </a:r>
            <a:r>
              <a:rPr lang="en-US" altLang="zh-CN" sz="1000" dirty="0" err="1">
                <a:solidFill>
                  <a:srgbClr val="231F20"/>
                </a:solidFill>
                <a:latin typeface="+mj-lt"/>
              </a:rPr>
              <a:t>Becchetti</a:t>
            </a:r>
            <a:r>
              <a:rPr lang="en-US" altLang="zh-CN" sz="1000" dirty="0">
                <a:solidFill>
                  <a:srgbClr val="231F20"/>
                </a:solidFill>
                <a:latin typeface="+mj-lt"/>
              </a:rPr>
              <a:t>, P. </a:t>
            </a:r>
            <a:r>
              <a:rPr lang="en-US" altLang="zh-CN" sz="1000" dirty="0" err="1">
                <a:solidFill>
                  <a:srgbClr val="231F20"/>
                </a:solidFill>
                <a:latin typeface="+mj-lt"/>
              </a:rPr>
              <a:t>Boldi</a:t>
            </a:r>
            <a:r>
              <a:rPr lang="en-US" altLang="zh-CN" sz="1000" dirty="0">
                <a:solidFill>
                  <a:srgbClr val="231F20"/>
                </a:solidFill>
                <a:latin typeface="+mj-lt"/>
              </a:rPr>
              <a:t>, C. Castillo, and A. </a:t>
            </a:r>
            <a:r>
              <a:rPr lang="en-US" altLang="zh-CN" sz="1000" dirty="0" err="1">
                <a:solidFill>
                  <a:srgbClr val="231F20"/>
                </a:solidFill>
                <a:latin typeface="+mj-lt"/>
              </a:rPr>
              <a:t>Gionis</a:t>
            </a:r>
            <a:r>
              <a:rPr lang="en-US" altLang="zh-CN" sz="1000" dirty="0">
                <a:solidFill>
                  <a:srgbClr val="231F20"/>
                </a:solidFill>
                <a:latin typeface="+mj-lt"/>
              </a:rPr>
              <a:t>. Efficient semi-streaming algorithms for local triangle counting in massive graphs. In KDD,2008.</a:t>
            </a:r>
          </a:p>
          <a:p>
            <a:r>
              <a:rPr lang="en-US" altLang="zh-CN" sz="1000" dirty="0">
                <a:latin typeface="+mj-lt"/>
              </a:rPr>
              <a:t>[3] L. Chang, C. Zhang, X. Lin, and L. Qin. Scalable top-k structural diversity search. In ICDE, 2017.</a:t>
            </a:r>
          </a:p>
          <a:p>
            <a:r>
              <a:rPr lang="en-US" altLang="zh-CN" sz="1000" dirty="0">
                <a:latin typeface="+mj-lt"/>
              </a:rPr>
              <a:t>[4] X. Hu, Y. Tao, and C.-W. Chung. Massive graph triangulation. In SIGMOD, 2013.</a:t>
            </a:r>
            <a:br>
              <a:rPr lang="en-US" altLang="zh-CN" sz="1000" dirty="0">
                <a:latin typeface="+mj-lt"/>
              </a:rPr>
            </a:br>
            <a:r>
              <a:rPr lang="en-US" altLang="zh-CN" sz="1000" dirty="0">
                <a:latin typeface="+mj-lt"/>
              </a:rPr>
              <a:t>[5] M. Jha, C. </a:t>
            </a:r>
            <a:r>
              <a:rPr lang="en-US" altLang="zh-CN" sz="1000" dirty="0" err="1">
                <a:latin typeface="+mj-lt"/>
              </a:rPr>
              <a:t>Seshadhri</a:t>
            </a:r>
            <a:r>
              <a:rPr lang="en-US" altLang="zh-CN" sz="1000" dirty="0">
                <a:latin typeface="+mj-lt"/>
              </a:rPr>
              <a:t>, and A. Pinar. Path sampling: A fast and provable method for estimating 4-vertex subgraph counts. In WWW, 2015.</a:t>
            </a:r>
            <a:br>
              <a:rPr lang="en-US" altLang="zh-CN" sz="1000" dirty="0">
                <a:latin typeface="+mj-lt"/>
              </a:rPr>
            </a:br>
            <a:r>
              <a:rPr lang="en-US" altLang="zh-CN" sz="1000" dirty="0">
                <a:latin typeface="+mj-lt"/>
              </a:rPr>
              <a:t>[6] A. Pinar, C. </a:t>
            </a:r>
            <a:r>
              <a:rPr lang="en-US" altLang="zh-CN" sz="1000" dirty="0" err="1">
                <a:latin typeface="+mj-lt"/>
              </a:rPr>
              <a:t>Seshadhri</a:t>
            </a:r>
            <a:r>
              <a:rPr lang="en-US" altLang="zh-CN" sz="1000" dirty="0">
                <a:latin typeface="+mj-lt"/>
              </a:rPr>
              <a:t>, and V. Vishal. Escape: Efficiently counting all 5-vertex subgraphs. In WWW, 2017.</a:t>
            </a:r>
          </a:p>
          <a:p>
            <a:r>
              <a:rPr lang="en-US" altLang="zh-CN" sz="1000" dirty="0">
                <a:latin typeface="+mj-lt"/>
              </a:rPr>
              <a:t>[7] N. Alon, R. </a:t>
            </a:r>
            <a:r>
              <a:rPr lang="en-US" altLang="zh-CN" sz="1000" dirty="0" err="1">
                <a:latin typeface="+mj-lt"/>
              </a:rPr>
              <a:t>Yuster</a:t>
            </a:r>
            <a:r>
              <a:rPr lang="en-US" altLang="zh-CN" sz="1000" dirty="0">
                <a:latin typeface="+mj-lt"/>
              </a:rPr>
              <a:t>, and U. Zwick. Finding and counting given length cycles. Algorithmica,1997.</a:t>
            </a:r>
            <a:endParaRPr lang="en-US" altLang="zh-CN" sz="1000" dirty="0"/>
          </a:p>
          <a:p>
            <a:r>
              <a:rPr lang="en-US" altLang="zh-CN" sz="1000" dirty="0"/>
              <a:t>[8] J. Wang, A. W.-C. Fu, and J. Cheng. Rectangle counting in large bipartite graphs. In </a:t>
            </a:r>
            <a:r>
              <a:rPr lang="en-US" altLang="zh-CN" sz="1000" dirty="0" err="1"/>
              <a:t>BigData</a:t>
            </a:r>
            <a:r>
              <a:rPr lang="en-US" altLang="zh-CN" sz="1000" dirty="0"/>
              <a:t> Congress, 2014.</a:t>
            </a:r>
          </a:p>
          <a:p>
            <a:r>
              <a:rPr lang="en-US" altLang="zh-CN" sz="1000" dirty="0"/>
              <a:t>[9] S.-V. </a:t>
            </a:r>
            <a:r>
              <a:rPr lang="en-US" altLang="zh-CN" sz="1000" dirty="0" err="1"/>
              <a:t>Sanei</a:t>
            </a:r>
            <a:r>
              <a:rPr lang="en-US" altLang="zh-CN" sz="1000" dirty="0"/>
              <a:t>-Mehri, A. E. </a:t>
            </a:r>
            <a:r>
              <a:rPr lang="en-US" altLang="zh-CN" sz="1000" dirty="0" err="1"/>
              <a:t>Sariyuce</a:t>
            </a:r>
            <a:r>
              <a:rPr lang="en-US" altLang="zh-CN" sz="1000" dirty="0"/>
              <a:t>, and S. </a:t>
            </a:r>
            <a:r>
              <a:rPr lang="en-US" altLang="zh-CN" sz="1000" dirty="0" err="1"/>
              <a:t>Tirthapura</a:t>
            </a:r>
            <a:r>
              <a:rPr lang="en-US" altLang="zh-CN" sz="1000" dirty="0"/>
              <a:t>. Butterfly counting in bipartite networks. In KDD, 2018.</a:t>
            </a:r>
          </a:p>
          <a:p>
            <a:r>
              <a:rPr lang="en-US" altLang="zh-CN" sz="1000" dirty="0"/>
              <a:t>[10] S. P. </a:t>
            </a:r>
            <a:r>
              <a:rPr lang="en-US" altLang="zh-CN" sz="1000" dirty="0" err="1"/>
              <a:t>Borgatti</a:t>
            </a:r>
            <a:r>
              <a:rPr lang="en-US" altLang="zh-CN" sz="1000" dirty="0"/>
              <a:t> and M. G. Everett. Network analysis of 2-mode data. Social networks, 1997.</a:t>
            </a:r>
          </a:p>
          <a:p>
            <a:r>
              <a:rPr lang="en-US" altLang="zh-CN" sz="1000" dirty="0"/>
              <a:t>[11] T. </a:t>
            </a:r>
            <a:r>
              <a:rPr lang="en-US" altLang="zh-CN" sz="1000" dirty="0" err="1"/>
              <a:t>Opsahl</a:t>
            </a:r>
            <a:r>
              <a:rPr lang="en-US" altLang="zh-CN" sz="1000" dirty="0"/>
              <a:t>. Triadic closure in two-mode networks: Redefining the global and local clustering coefficients. Social Networks, 2013.</a:t>
            </a:r>
            <a:endParaRPr lang="zh-CN" altLang="en-US" sz="1000" dirty="0"/>
          </a:p>
          <a:p>
            <a:endParaRPr lang="zh-CN" altLang="en-US" sz="1000" dirty="0">
              <a:latin typeface="+mj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A167BE8-682F-4426-ADE0-DE2B452F95DE}"/>
              </a:ext>
            </a:extLst>
          </p:cNvPr>
          <p:cNvGrpSpPr/>
          <p:nvPr/>
        </p:nvGrpSpPr>
        <p:grpSpPr>
          <a:xfrm>
            <a:off x="3027872" y="2806050"/>
            <a:ext cx="4626383" cy="338554"/>
            <a:chOff x="3096883" y="2926820"/>
            <a:chExt cx="4626383" cy="33855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5572945-F46E-4387-8264-C05ADD109621}"/>
                </a:ext>
              </a:extLst>
            </p:cNvPr>
            <p:cNvSpPr/>
            <p:nvPr/>
          </p:nvSpPr>
          <p:spPr>
            <a:xfrm>
              <a:off x="6166430" y="2926820"/>
              <a:ext cx="15568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State-of-the-art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406C996-BAD1-4C4F-8077-C39737295FED}"/>
                </a:ext>
              </a:extLst>
            </p:cNvPr>
            <p:cNvCxnSpPr/>
            <p:nvPr/>
          </p:nvCxnSpPr>
          <p:spPr>
            <a:xfrm>
              <a:off x="3096883" y="3114136"/>
              <a:ext cx="30623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19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142" name="矩形 141">
            <a:extLst>
              <a:ext uri="{FF2B5EF4-FFF2-40B4-BE49-F238E27FC236}">
                <a16:creationId xmlns:a16="http://schemas.microsoft.com/office/drawing/2014/main" id="{B4654567-840A-45D1-8CDD-8D1EAA227579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1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86D1AC75-2FB4-401C-8F7A-098A23286AC9}"/>
              </a:ext>
            </a:extLst>
          </p:cNvPr>
          <p:cNvSpPr/>
          <p:nvPr/>
        </p:nvSpPr>
        <p:spPr>
          <a:xfrm>
            <a:off x="4415685" y="4226532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1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7DCDB7F-E5C9-4728-8509-371667AF160E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1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242D83E7-4951-469B-8347-6B0BA126AFC0}"/>
              </a:ext>
            </a:extLst>
          </p:cNvPr>
          <p:cNvSpPr/>
          <p:nvPr/>
        </p:nvSpPr>
        <p:spPr>
          <a:xfrm>
            <a:off x="4415685" y="4226532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2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B75F536-D8CF-49DD-B08B-72EA3EFE5706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4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EED0B7E-A83E-4F13-9A1F-5E94A070AEF8}"/>
              </a:ext>
            </a:extLst>
          </p:cNvPr>
          <p:cNvSpPr/>
          <p:nvPr/>
        </p:nvSpPr>
        <p:spPr>
          <a:xfrm>
            <a:off x="4415685" y="4226532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3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BC50089-1500-4EEA-B10F-0273C55B4558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08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EED0B7E-A83E-4F13-9A1F-5E94A070AEF8}"/>
              </a:ext>
            </a:extLst>
          </p:cNvPr>
          <p:cNvSpPr/>
          <p:nvPr/>
        </p:nvSpPr>
        <p:spPr>
          <a:xfrm>
            <a:off x="4415685" y="4226532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3</a:t>
            </a:r>
            <a:endParaRPr lang="zh-CN" altLang="en-US" sz="2000" dirty="0">
              <a:latin typeface="+mj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953DCE4B-9B44-491E-88A3-37FEB427509C}"/>
              </a:ext>
            </a:extLst>
          </p:cNvPr>
          <p:cNvSpPr/>
          <p:nvPr/>
        </p:nvSpPr>
        <p:spPr>
          <a:xfrm>
            <a:off x="5663640" y="4206403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1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59CC681-6C8A-4DDC-9C22-D731661C0E05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EED0B7E-A83E-4F13-9A1F-5E94A070AEF8}"/>
              </a:ext>
            </a:extLst>
          </p:cNvPr>
          <p:cNvSpPr/>
          <p:nvPr/>
        </p:nvSpPr>
        <p:spPr>
          <a:xfrm>
            <a:off x="4415685" y="4226532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3</a:t>
            </a:r>
            <a:endParaRPr lang="zh-CN" altLang="en-US" sz="2000" dirty="0">
              <a:latin typeface="+mj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E1F277-7F37-4C6E-BA70-A01CD108FA07}"/>
              </a:ext>
            </a:extLst>
          </p:cNvPr>
          <p:cNvGrpSpPr/>
          <p:nvPr/>
        </p:nvGrpSpPr>
        <p:grpSpPr>
          <a:xfrm>
            <a:off x="3809575" y="4595009"/>
            <a:ext cx="2237348" cy="680679"/>
            <a:chOff x="3809575" y="4595009"/>
            <a:chExt cx="2237348" cy="680679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D7C6B47-6145-458B-8625-711637646956}"/>
                </a:ext>
              </a:extLst>
            </p:cNvPr>
            <p:cNvSpPr/>
            <p:nvPr/>
          </p:nvSpPr>
          <p:spPr>
            <a:xfrm>
              <a:off x="4131014" y="4606095"/>
              <a:ext cx="19159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= 3 + 0 + 0 = 3</a:t>
              </a:r>
              <a:endParaRPr lang="zh-CN" altLang="en-US" sz="2000" dirty="0"/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847CC92-11AF-4430-AA62-664308B1B3BB}"/>
                </a:ext>
              </a:extLst>
            </p:cNvPr>
            <p:cNvGrpSpPr/>
            <p:nvPr/>
          </p:nvGrpSpPr>
          <p:grpSpPr>
            <a:xfrm>
              <a:off x="3809575" y="4595009"/>
              <a:ext cx="481796" cy="680679"/>
              <a:chOff x="6365870" y="4459861"/>
              <a:chExt cx="481796" cy="6806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F7CE61AB-E68F-4A7C-8F50-A70F2F14B1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73" name="矩形 72">
                    <a:extLst>
                      <a:ext uri="{FF2B5EF4-FFF2-40B4-BE49-F238E27FC236}">
                        <a16:creationId xmlns:a16="http://schemas.microsoft.com/office/drawing/2014/main" id="{F7CE61AB-E68F-4A7C-8F50-A70F2F14B1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06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D72AA9EE-192A-46B9-829F-DB5E7BF4111E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zh-CN" altLang="en-US" sz="1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D72AA9EE-192A-46B9-829F-DB5E7BF411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3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953DCE4B-9B44-491E-88A3-37FEB427509C}"/>
              </a:ext>
            </a:extLst>
          </p:cNvPr>
          <p:cNvSpPr/>
          <p:nvPr/>
        </p:nvSpPr>
        <p:spPr>
          <a:xfrm>
            <a:off x="5663640" y="4206403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1</a:t>
            </a:r>
            <a:endParaRPr lang="zh-CN" altLang="en-US" sz="2000" dirty="0">
              <a:latin typeface="+mj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C4C0200-D1C2-4B0E-95BF-8EA5B9731C72}"/>
              </a:ext>
            </a:extLst>
          </p:cNvPr>
          <p:cNvSpPr/>
          <p:nvPr/>
        </p:nvSpPr>
        <p:spPr>
          <a:xfrm>
            <a:off x="6833957" y="4186275"/>
            <a:ext cx="140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+mj-lt"/>
              </a:rPr>
              <a:t> c(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,v</a:t>
            </a:r>
            <a:r>
              <a:rPr lang="en-US" altLang="zh-CN" sz="105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zh-CN" sz="20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+mj-lt"/>
              </a:rPr>
              <a:t>= 1</a:t>
            </a:r>
            <a:endParaRPr lang="zh-CN" altLang="en-US" sz="2000" dirty="0">
              <a:latin typeface="+mj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26551010-E929-432A-A737-04C570EFFAD2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3D7C6B47-6145-458B-8625-711637646956}"/>
              </a:ext>
            </a:extLst>
          </p:cNvPr>
          <p:cNvSpPr/>
          <p:nvPr/>
        </p:nvSpPr>
        <p:spPr>
          <a:xfrm>
            <a:off x="3975739" y="4631973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/>
              <a:t> = 3</a:t>
            </a:r>
            <a:endParaRPr lang="zh-CN" altLang="en-US" sz="2000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847CC92-11AF-4430-AA62-664308B1B3BB}"/>
              </a:ext>
            </a:extLst>
          </p:cNvPr>
          <p:cNvGrpSpPr/>
          <p:nvPr/>
        </p:nvGrpSpPr>
        <p:grpSpPr>
          <a:xfrm>
            <a:off x="3680179" y="4577755"/>
            <a:ext cx="481796" cy="680679"/>
            <a:chOff x="6365870" y="4459861"/>
            <a:chExt cx="481796" cy="680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7CE61AB-E68F-4A7C-8F50-A70F2F14B16F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7CE61AB-E68F-4A7C-8F50-A70F2F14B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D72AA9EE-192A-46B9-829F-DB5E7BF4111E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6092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1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D72AA9EE-192A-46B9-829F-DB5E7BF411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609206"/>
                </a:xfrm>
                <a:prstGeom prst="rect">
                  <a:avLst/>
                </a:prstGeom>
                <a:blipFill>
                  <a:blip r:embed="rId10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3B8C8A-C869-4B5E-BCE7-2707075196C3}"/>
              </a:ext>
            </a:extLst>
          </p:cNvPr>
          <p:cNvGrpSpPr/>
          <p:nvPr/>
        </p:nvGrpSpPr>
        <p:grpSpPr>
          <a:xfrm>
            <a:off x="4738354" y="4574879"/>
            <a:ext cx="913037" cy="680679"/>
            <a:chOff x="4738354" y="4574879"/>
            <a:chExt cx="913037" cy="680679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83A56E02-52CE-40DD-AE9E-E75AE725A6F8}"/>
                </a:ext>
              </a:extLst>
            </p:cNvPr>
            <p:cNvSpPr/>
            <p:nvPr/>
          </p:nvSpPr>
          <p:spPr>
            <a:xfrm>
              <a:off x="5033914" y="4629097"/>
              <a:ext cx="617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= 0</a:t>
              </a:r>
              <a:endParaRPr lang="zh-CN" altLang="en-US" sz="2000" dirty="0"/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38FC21B6-13D9-4044-8F51-D5BB32347C58}"/>
                </a:ext>
              </a:extLst>
            </p:cNvPr>
            <p:cNvGrpSpPr/>
            <p:nvPr/>
          </p:nvGrpSpPr>
          <p:grpSpPr>
            <a:xfrm>
              <a:off x="4738354" y="4574879"/>
              <a:ext cx="481796" cy="680679"/>
              <a:chOff x="6365870" y="4459861"/>
              <a:chExt cx="481796" cy="6806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C5A04773-5821-4E1F-B10F-62C130C9C6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C5A04773-5821-4E1F-B10F-62C130C9C6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24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矩形 87">
                    <a:extLst>
                      <a:ext uri="{FF2B5EF4-FFF2-40B4-BE49-F238E27FC236}">
                        <a16:creationId xmlns:a16="http://schemas.microsoft.com/office/drawing/2014/main" id="{2BAB699A-FCF2-4E75-837D-63102A276BD2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0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8" name="矩形 87">
                    <a:extLst>
                      <a:ext uri="{FF2B5EF4-FFF2-40B4-BE49-F238E27FC236}">
                        <a16:creationId xmlns:a16="http://schemas.microsoft.com/office/drawing/2014/main" id="{2BAB699A-FCF2-4E75-837D-63102A276B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53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9776D92B-B2DF-4DA2-8A3F-44241FD9AE1D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4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BFC-BS &amp; BFC-IBS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D1D9B58-FB9C-46A3-916A-83BDC793305F}"/>
              </a:ext>
            </a:extLst>
          </p:cNvPr>
          <p:cNvCxnSpPr>
            <a:cxnSpLocks/>
            <a:stCxn id="125" idx="0"/>
            <a:endCxn id="122" idx="4"/>
          </p:cNvCxnSpPr>
          <p:nvPr/>
        </p:nvCxnSpPr>
        <p:spPr>
          <a:xfrm flipV="1">
            <a:off x="5121192" y="2195196"/>
            <a:ext cx="1634447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5677AED-C739-4017-872F-C0616230E07B}"/>
              </a:ext>
            </a:extLst>
          </p:cNvPr>
          <p:cNvCxnSpPr>
            <a:cxnSpLocks/>
            <a:stCxn id="126" idx="7"/>
            <a:endCxn id="123" idx="4"/>
          </p:cNvCxnSpPr>
          <p:nvPr/>
        </p:nvCxnSpPr>
        <p:spPr>
          <a:xfrm flipV="1">
            <a:off x="6220284" y="2195196"/>
            <a:ext cx="161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E585E1E-ADFC-48C5-8901-7A2AA7B1CA71}"/>
              </a:ext>
            </a:extLst>
          </p:cNvPr>
          <p:cNvCxnSpPr>
            <a:cxnSpLocks/>
            <a:stCxn id="128" idx="0"/>
            <a:endCxn id="123" idx="4"/>
          </p:cNvCxnSpPr>
          <p:nvPr/>
        </p:nvCxnSpPr>
        <p:spPr>
          <a:xfrm flipH="1" flipV="1">
            <a:off x="7835639" y="219519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841B6FD9-FEC2-4200-93BA-E2936CF411DE}"/>
              </a:ext>
            </a:extLst>
          </p:cNvPr>
          <p:cNvCxnSpPr>
            <a:cxnSpLocks/>
            <a:stCxn id="126" idx="7"/>
            <a:endCxn id="122" idx="4"/>
          </p:cNvCxnSpPr>
          <p:nvPr/>
        </p:nvCxnSpPr>
        <p:spPr>
          <a:xfrm flipV="1">
            <a:off x="6220284" y="2195196"/>
            <a:ext cx="53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14FB401-F210-4E6A-850B-AEB04A460A6B}"/>
              </a:ext>
            </a:extLst>
          </p:cNvPr>
          <p:cNvCxnSpPr>
            <a:cxnSpLocks/>
            <a:stCxn id="124" idx="0"/>
            <a:endCxn id="121" idx="4"/>
          </p:cNvCxnSpPr>
          <p:nvPr/>
        </p:nvCxnSpPr>
        <p:spPr>
          <a:xfrm flipV="1">
            <a:off x="4041192" y="2195196"/>
            <a:ext cx="1653539" cy="1007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91BAE27-424C-4E56-AEE5-865765D419C9}"/>
              </a:ext>
            </a:extLst>
          </p:cNvPr>
          <p:cNvCxnSpPr>
            <a:cxnSpLocks/>
            <a:stCxn id="124" idx="0"/>
            <a:endCxn id="120" idx="4"/>
          </p:cNvCxnSpPr>
          <p:nvPr/>
        </p:nvCxnSpPr>
        <p:spPr>
          <a:xfrm flipV="1">
            <a:off x="4041192" y="2195196"/>
            <a:ext cx="554447" cy="1007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F32B56E-FA70-4EA2-B2F9-9E39924588ED}"/>
              </a:ext>
            </a:extLst>
          </p:cNvPr>
          <p:cNvCxnSpPr>
            <a:cxnSpLocks/>
            <a:stCxn id="127" idx="5"/>
            <a:endCxn id="122" idx="4"/>
          </p:cNvCxnSpPr>
          <p:nvPr/>
        </p:nvCxnSpPr>
        <p:spPr>
          <a:xfrm flipH="1" flipV="1">
            <a:off x="6755639" y="2195196"/>
            <a:ext cx="544645" cy="1054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0E7AC56-0CF3-4F49-9FB6-E337B52D2C9B}"/>
              </a:ext>
            </a:extLst>
          </p:cNvPr>
          <p:cNvCxnSpPr>
            <a:cxnSpLocks/>
            <a:stCxn id="125" idx="0"/>
            <a:endCxn id="120" idx="4"/>
          </p:cNvCxnSpPr>
          <p:nvPr/>
        </p:nvCxnSpPr>
        <p:spPr>
          <a:xfrm flipH="1" flipV="1">
            <a:off x="4595639" y="2195196"/>
            <a:ext cx="525553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A8D22E3-379E-4F71-AE81-06F7F0B4BFF3}"/>
              </a:ext>
            </a:extLst>
          </p:cNvPr>
          <p:cNvCxnSpPr>
            <a:cxnSpLocks/>
            <a:stCxn id="125" idx="0"/>
            <a:endCxn id="121" idx="4"/>
          </p:cNvCxnSpPr>
          <p:nvPr/>
        </p:nvCxnSpPr>
        <p:spPr>
          <a:xfrm flipV="1">
            <a:off x="5121192" y="2195196"/>
            <a:ext cx="573539" cy="10091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CAE791-00AD-4065-9EC7-C295F2AEF364}"/>
              </a:ext>
            </a:extLst>
          </p:cNvPr>
          <p:cNvCxnSpPr>
            <a:cxnSpLocks/>
            <a:stCxn id="124" idx="7"/>
            <a:endCxn id="122" idx="4"/>
          </p:cNvCxnSpPr>
          <p:nvPr/>
        </p:nvCxnSpPr>
        <p:spPr>
          <a:xfrm flipV="1">
            <a:off x="4060284" y="2195196"/>
            <a:ext cx="2695355" cy="10155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图形 124">
            <a:extLst>
              <a:ext uri="{FF2B5EF4-FFF2-40B4-BE49-F238E27FC236}">
                <a16:creationId xmlns:a16="http://schemas.microsoft.com/office/drawing/2014/main" id="{248D583F-C369-4C41-8C09-5F32E0B9B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064" y="1614577"/>
            <a:ext cx="470286" cy="467946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99FE1392-DC33-423F-B9C3-58A8B3CFA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2974" y="3325076"/>
            <a:ext cx="376436" cy="376436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BF65E4C6-42E2-4C11-8553-A0592388CAF3}"/>
              </a:ext>
            </a:extLst>
          </p:cNvPr>
          <p:cNvSpPr txBox="1"/>
          <p:nvPr/>
        </p:nvSpPr>
        <p:spPr>
          <a:xfrm>
            <a:off x="4121816" y="123846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B7DB292-828C-4A8D-9406-B069487953D8}"/>
              </a:ext>
            </a:extLst>
          </p:cNvPr>
          <p:cNvSpPr txBox="1"/>
          <p:nvPr/>
        </p:nvSpPr>
        <p:spPr>
          <a:xfrm>
            <a:off x="5273944" y="123846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264E7E0-2CE7-423D-B2DA-FD028E615B74}"/>
              </a:ext>
            </a:extLst>
          </p:cNvPr>
          <p:cNvSpPr txBox="1"/>
          <p:nvPr/>
        </p:nvSpPr>
        <p:spPr>
          <a:xfrm>
            <a:off x="6282056" y="123846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872B424-51BB-4D95-A4EE-4B34853E80A4}"/>
              </a:ext>
            </a:extLst>
          </p:cNvPr>
          <p:cNvSpPr txBox="1"/>
          <p:nvPr/>
        </p:nvSpPr>
        <p:spPr>
          <a:xfrm>
            <a:off x="7362176" y="123846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FA555FA-625E-48CD-ACA1-62BAF566DF4A}"/>
              </a:ext>
            </a:extLst>
          </p:cNvPr>
          <p:cNvSpPr txBox="1"/>
          <p:nvPr/>
        </p:nvSpPr>
        <p:spPr>
          <a:xfrm>
            <a:off x="4769888" y="3902763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C8198F1-35AE-42D9-A79A-39EB0711DD9E}"/>
              </a:ext>
            </a:extLst>
          </p:cNvPr>
          <p:cNvSpPr txBox="1"/>
          <p:nvPr/>
        </p:nvSpPr>
        <p:spPr>
          <a:xfrm>
            <a:off x="7938240" y="3893471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C1823E9C-2CE3-464E-9742-5B9D80CB840A}"/>
              </a:ext>
            </a:extLst>
          </p:cNvPr>
          <p:cNvSpPr txBox="1"/>
          <p:nvPr/>
        </p:nvSpPr>
        <p:spPr>
          <a:xfrm>
            <a:off x="3617760" y="3902763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A04FB75-B417-44D9-82E8-D80316C8631A}"/>
              </a:ext>
            </a:extLst>
          </p:cNvPr>
          <p:cNvSpPr txBox="1"/>
          <p:nvPr/>
        </p:nvSpPr>
        <p:spPr>
          <a:xfrm>
            <a:off x="6930128" y="3893471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3EC00A2-4A4A-4F32-A3E0-EAFD1B0A6E30}"/>
              </a:ext>
            </a:extLst>
          </p:cNvPr>
          <p:cNvSpPr txBox="1"/>
          <p:nvPr/>
        </p:nvSpPr>
        <p:spPr>
          <a:xfrm>
            <a:off x="5887758" y="3902763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图形 124">
            <a:extLst>
              <a:ext uri="{FF2B5EF4-FFF2-40B4-BE49-F238E27FC236}">
                <a16:creationId xmlns:a16="http://schemas.microsoft.com/office/drawing/2014/main" id="{B10ED324-5013-49B6-B83B-0606D2E8C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377" y="1611892"/>
            <a:ext cx="470286" cy="467946"/>
          </a:xfrm>
          <a:prstGeom prst="rect">
            <a:avLst/>
          </a:prstGeom>
        </p:spPr>
      </p:pic>
      <p:pic>
        <p:nvPicPr>
          <p:cNvPr id="115" name="图形 124">
            <a:extLst>
              <a:ext uri="{FF2B5EF4-FFF2-40B4-BE49-F238E27FC236}">
                <a16:creationId xmlns:a16="http://schemas.microsoft.com/office/drawing/2014/main" id="{8A4FE442-0B27-43CA-8208-47C5FD5D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50" y="1611892"/>
            <a:ext cx="470286" cy="467946"/>
          </a:xfrm>
          <a:prstGeom prst="rect">
            <a:avLst/>
          </a:prstGeom>
        </p:spPr>
      </p:pic>
      <p:pic>
        <p:nvPicPr>
          <p:cNvPr id="116" name="图形 124">
            <a:extLst>
              <a:ext uri="{FF2B5EF4-FFF2-40B4-BE49-F238E27FC236}">
                <a16:creationId xmlns:a16="http://schemas.microsoft.com/office/drawing/2014/main" id="{6C963263-A6FA-4C55-877D-DF99065E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4992" y="1614419"/>
            <a:ext cx="470286" cy="467946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040F36C0-1625-45C7-A3D5-01AD7A6AB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5417" y="3325076"/>
            <a:ext cx="376436" cy="376436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98223521-DEDC-49C1-A451-717CFA92E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011" y="3325076"/>
            <a:ext cx="376436" cy="376436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A6E49FAE-BA76-422C-A23A-62EEA187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974" y="3325076"/>
            <a:ext cx="376436" cy="376436"/>
          </a:xfrm>
          <a:prstGeom prst="rect">
            <a:avLst/>
          </a:prstGeom>
        </p:spPr>
      </p:pic>
      <p:sp>
        <p:nvSpPr>
          <p:cNvPr id="120" name="椭圆 119">
            <a:extLst>
              <a:ext uri="{FF2B5EF4-FFF2-40B4-BE49-F238E27FC236}">
                <a16:creationId xmlns:a16="http://schemas.microsoft.com/office/drawing/2014/main" id="{BBF2C767-0150-4653-AB2B-AE27B83751E2}"/>
              </a:ext>
            </a:extLst>
          </p:cNvPr>
          <p:cNvSpPr/>
          <p:nvPr/>
        </p:nvSpPr>
        <p:spPr>
          <a:xfrm>
            <a:off x="456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6ED75B85-823A-4330-A9AA-70329DEE3500}"/>
              </a:ext>
            </a:extLst>
          </p:cNvPr>
          <p:cNvSpPr/>
          <p:nvPr/>
        </p:nvSpPr>
        <p:spPr>
          <a:xfrm>
            <a:off x="5667731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16E19A83-20C6-47DD-9350-DD8C54C95B01}"/>
              </a:ext>
            </a:extLst>
          </p:cNvPr>
          <p:cNvSpPr/>
          <p:nvPr/>
        </p:nvSpPr>
        <p:spPr>
          <a:xfrm>
            <a:off x="672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5E3C7D4E-583E-4D32-B282-A44E43DA560D}"/>
              </a:ext>
            </a:extLst>
          </p:cNvPr>
          <p:cNvSpPr/>
          <p:nvPr/>
        </p:nvSpPr>
        <p:spPr>
          <a:xfrm>
            <a:off x="7808639" y="214119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FFEB29AB-E607-41EC-B25F-E85D81008DFE}"/>
              </a:ext>
            </a:extLst>
          </p:cNvPr>
          <p:cNvSpPr/>
          <p:nvPr/>
        </p:nvSpPr>
        <p:spPr>
          <a:xfrm>
            <a:off x="401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384DFBC-29DB-4F6F-ABB5-3C93D52119D5}"/>
              </a:ext>
            </a:extLst>
          </p:cNvPr>
          <p:cNvSpPr/>
          <p:nvPr/>
        </p:nvSpPr>
        <p:spPr>
          <a:xfrm>
            <a:off x="5094192" y="320437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0C27A28-F2B1-40A3-A156-99F7E36075CB}"/>
              </a:ext>
            </a:extLst>
          </p:cNvPr>
          <p:cNvSpPr/>
          <p:nvPr/>
        </p:nvSpPr>
        <p:spPr>
          <a:xfrm>
            <a:off x="617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FEA354E-CD34-4894-9F04-32FDEF19A90B}"/>
              </a:ext>
            </a:extLst>
          </p:cNvPr>
          <p:cNvSpPr/>
          <p:nvPr/>
        </p:nvSpPr>
        <p:spPr>
          <a:xfrm>
            <a:off x="7254192" y="320364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7FF8B3CA-5845-4911-94E1-5D193ADAD16A}"/>
              </a:ext>
            </a:extLst>
          </p:cNvPr>
          <p:cNvSpPr/>
          <p:nvPr/>
        </p:nvSpPr>
        <p:spPr>
          <a:xfrm>
            <a:off x="8334192" y="320284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9" name="图形 128">
            <a:extLst>
              <a:ext uri="{FF2B5EF4-FFF2-40B4-BE49-F238E27FC236}">
                <a16:creationId xmlns:a16="http://schemas.microsoft.com/office/drawing/2014/main" id="{DBA8B7F3-A6DC-4264-A331-9A4A06758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974" y="3325076"/>
            <a:ext cx="376436" cy="376436"/>
          </a:xfrm>
          <a:prstGeom prst="rect">
            <a:avLst/>
          </a:prstGeom>
        </p:spPr>
      </p:pic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70C29805-8D42-4978-8779-D412EC925096}"/>
              </a:ext>
            </a:extLst>
          </p:cNvPr>
          <p:cNvCxnSpPr>
            <a:cxnSpLocks/>
            <a:stCxn id="127" idx="7"/>
            <a:endCxn id="123" idx="4"/>
          </p:cNvCxnSpPr>
          <p:nvPr/>
        </p:nvCxnSpPr>
        <p:spPr>
          <a:xfrm flipV="1">
            <a:off x="7300284" y="2195196"/>
            <a:ext cx="535355" cy="101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AFB2DD-2A01-4E11-B47D-94D693BB6A61}"/>
              </a:ext>
            </a:extLst>
          </p:cNvPr>
          <p:cNvSpPr txBox="1"/>
          <p:nvPr/>
        </p:nvSpPr>
        <p:spPr>
          <a:xfrm>
            <a:off x="4409848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036D2E1F-E444-44EF-B026-C4DC380461AB}"/>
              </a:ext>
            </a:extLst>
          </p:cNvPr>
          <p:cNvSpPr txBox="1"/>
          <p:nvPr/>
        </p:nvSpPr>
        <p:spPr>
          <a:xfrm>
            <a:off x="5489968" y="95043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8419E20-6554-49F7-B041-F20A365DC2EE}"/>
              </a:ext>
            </a:extLst>
          </p:cNvPr>
          <p:cNvSpPr txBox="1"/>
          <p:nvPr/>
        </p:nvSpPr>
        <p:spPr>
          <a:xfrm>
            <a:off x="6570088" y="9504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7B24CFE-1BB2-4562-B248-50F342EEDB14}"/>
              </a:ext>
            </a:extLst>
          </p:cNvPr>
          <p:cNvSpPr txBox="1"/>
          <p:nvPr/>
        </p:nvSpPr>
        <p:spPr>
          <a:xfrm>
            <a:off x="7578200" y="950435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DCC87F1-FC1C-4567-8A7B-4DF395FACCC2}"/>
              </a:ext>
            </a:extLst>
          </p:cNvPr>
          <p:cNvSpPr txBox="1"/>
          <p:nvPr/>
        </p:nvSpPr>
        <p:spPr>
          <a:xfrm>
            <a:off x="383378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7F8B6A58-23BF-4AAD-9401-6D0E2BF98F40}"/>
              </a:ext>
            </a:extLst>
          </p:cNvPr>
          <p:cNvSpPr txBox="1"/>
          <p:nvPr/>
        </p:nvSpPr>
        <p:spPr>
          <a:xfrm>
            <a:off x="491390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A0D8BCB1-0FB7-446F-826B-0B137F3AB375}"/>
              </a:ext>
            </a:extLst>
          </p:cNvPr>
          <p:cNvSpPr txBox="1"/>
          <p:nvPr/>
        </p:nvSpPr>
        <p:spPr>
          <a:xfrm>
            <a:off x="599402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805A7349-D62F-47AF-A646-2018C5F38B16}"/>
              </a:ext>
            </a:extLst>
          </p:cNvPr>
          <p:cNvSpPr txBox="1"/>
          <p:nvPr/>
        </p:nvSpPr>
        <p:spPr>
          <a:xfrm>
            <a:off x="707414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10E092F-D6E0-4FF8-9BF8-A15E6E06520F}"/>
              </a:ext>
            </a:extLst>
          </p:cNvPr>
          <p:cNvSpPr txBox="1"/>
          <p:nvPr/>
        </p:nvSpPr>
        <p:spPr>
          <a:xfrm>
            <a:off x="8154264" y="3585114"/>
            <a:ext cx="38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986C3-C581-4507-B33B-5BB075E3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96474"/>
            <a:ext cx="3554083" cy="1411835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3D7C6B47-6145-458B-8625-711637646956}"/>
              </a:ext>
            </a:extLst>
          </p:cNvPr>
          <p:cNvSpPr/>
          <p:nvPr/>
        </p:nvSpPr>
        <p:spPr>
          <a:xfrm>
            <a:off x="3975739" y="4631973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/>
              <a:t> = 3</a:t>
            </a:r>
            <a:endParaRPr lang="zh-CN" altLang="en-US" sz="2000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847CC92-11AF-4430-AA62-664308B1B3BB}"/>
              </a:ext>
            </a:extLst>
          </p:cNvPr>
          <p:cNvGrpSpPr/>
          <p:nvPr/>
        </p:nvGrpSpPr>
        <p:grpSpPr>
          <a:xfrm>
            <a:off x="3680179" y="4577755"/>
            <a:ext cx="481796" cy="680679"/>
            <a:chOff x="6365870" y="4459861"/>
            <a:chExt cx="481796" cy="680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7CE61AB-E68F-4A7C-8F50-A70F2F14B16F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7CE61AB-E68F-4A7C-8F50-A70F2F14B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D72AA9EE-192A-46B9-829F-DB5E7BF4111E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6092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10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D72AA9EE-192A-46B9-829F-DB5E7BF411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609206"/>
                </a:xfrm>
                <a:prstGeom prst="rect">
                  <a:avLst/>
                </a:prstGeom>
                <a:blipFill>
                  <a:blip r:embed="rId10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672DBB9-82B1-4506-BC7C-A42567250F5C}"/>
              </a:ext>
            </a:extLst>
          </p:cNvPr>
          <p:cNvGrpSpPr/>
          <p:nvPr/>
        </p:nvGrpSpPr>
        <p:grpSpPr>
          <a:xfrm>
            <a:off x="2558745" y="4551877"/>
            <a:ext cx="913037" cy="454328"/>
            <a:chOff x="2558745" y="4551877"/>
            <a:chExt cx="913037" cy="454328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83E1FC0F-5152-4951-A6B1-3921326F10F6}"/>
                </a:ext>
              </a:extLst>
            </p:cNvPr>
            <p:cNvSpPr/>
            <p:nvPr/>
          </p:nvSpPr>
          <p:spPr>
            <a:xfrm>
              <a:off x="2854305" y="4606095"/>
              <a:ext cx="617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= 4</a:t>
              </a:r>
              <a:endParaRPr lang="zh-CN" altLang="en-US" sz="2000" dirty="0"/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1108E38-E87E-492A-988D-576FA218DA47}"/>
                </a:ext>
              </a:extLst>
            </p:cNvPr>
            <p:cNvGrpSpPr/>
            <p:nvPr/>
          </p:nvGrpSpPr>
          <p:grpSpPr>
            <a:xfrm>
              <a:off x="2558745" y="4551877"/>
              <a:ext cx="481796" cy="440805"/>
              <a:chOff x="6365870" y="4459861"/>
              <a:chExt cx="481796" cy="4408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矩形 81">
                    <a:extLst>
                      <a:ext uri="{FF2B5EF4-FFF2-40B4-BE49-F238E27FC236}">
                        <a16:creationId xmlns:a16="http://schemas.microsoft.com/office/drawing/2014/main" id="{EBA9EF11-3AE5-455E-B741-DCAC3DE21C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2" name="矩形 81">
                    <a:extLst>
                      <a:ext uri="{FF2B5EF4-FFF2-40B4-BE49-F238E27FC236}">
                        <a16:creationId xmlns:a16="http://schemas.microsoft.com/office/drawing/2014/main" id="{EBA9EF11-3AE5-455E-B741-DCAC3DE21C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06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矩形 82">
                    <a:extLst>
                      <a:ext uri="{FF2B5EF4-FFF2-40B4-BE49-F238E27FC236}">
                        <a16:creationId xmlns:a16="http://schemas.microsoft.com/office/drawing/2014/main" id="{8363989A-0F81-480F-99B2-B2E2C94037D7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3" name="矩形 82">
                    <a:extLst>
                      <a:ext uri="{FF2B5EF4-FFF2-40B4-BE49-F238E27FC236}">
                        <a16:creationId xmlns:a16="http://schemas.microsoft.com/office/drawing/2014/main" id="{8363989A-0F81-480F-99B2-B2E2C94037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01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3B8C8A-C869-4B5E-BCE7-2707075196C3}"/>
              </a:ext>
            </a:extLst>
          </p:cNvPr>
          <p:cNvGrpSpPr/>
          <p:nvPr/>
        </p:nvGrpSpPr>
        <p:grpSpPr>
          <a:xfrm>
            <a:off x="4738354" y="4574879"/>
            <a:ext cx="913037" cy="680679"/>
            <a:chOff x="4738354" y="4574879"/>
            <a:chExt cx="913037" cy="680679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83A56E02-52CE-40DD-AE9E-E75AE725A6F8}"/>
                </a:ext>
              </a:extLst>
            </p:cNvPr>
            <p:cNvSpPr/>
            <p:nvPr/>
          </p:nvSpPr>
          <p:spPr>
            <a:xfrm>
              <a:off x="5033914" y="4629097"/>
              <a:ext cx="617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= 0</a:t>
              </a:r>
              <a:endParaRPr lang="zh-CN" altLang="en-US" sz="2000" dirty="0"/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38FC21B6-13D9-4044-8F51-D5BB32347C58}"/>
                </a:ext>
              </a:extLst>
            </p:cNvPr>
            <p:cNvGrpSpPr/>
            <p:nvPr/>
          </p:nvGrpSpPr>
          <p:grpSpPr>
            <a:xfrm>
              <a:off x="4738354" y="4574879"/>
              <a:ext cx="481796" cy="680679"/>
              <a:chOff x="6365870" y="4459861"/>
              <a:chExt cx="481796" cy="6806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C5A04773-5821-4E1F-B10F-62C130C9C6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C5A04773-5821-4E1F-B10F-62C130C9C6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24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矩形 87">
                    <a:extLst>
                      <a:ext uri="{FF2B5EF4-FFF2-40B4-BE49-F238E27FC236}">
                        <a16:creationId xmlns:a16="http://schemas.microsoft.com/office/drawing/2014/main" id="{2BAB699A-FCF2-4E75-837D-63102A276BD2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0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zh-CN" altLang="en-US" sz="1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8" name="矩形 87">
                    <a:extLst>
                      <a:ext uri="{FF2B5EF4-FFF2-40B4-BE49-F238E27FC236}">
                        <a16:creationId xmlns:a16="http://schemas.microsoft.com/office/drawing/2014/main" id="{2BAB699A-FCF2-4E75-837D-63102A276B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53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CD09014-4E11-4AD6-91D7-5C33156F5E5E}"/>
              </a:ext>
            </a:extLst>
          </p:cNvPr>
          <p:cNvGrpSpPr/>
          <p:nvPr/>
        </p:nvGrpSpPr>
        <p:grpSpPr>
          <a:xfrm>
            <a:off x="5842534" y="4186276"/>
            <a:ext cx="3301466" cy="1069283"/>
            <a:chOff x="5842534" y="4186276"/>
            <a:chExt cx="3301466" cy="1069283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E2BD26A-659E-48EF-A89F-4DD0E1234745}"/>
                </a:ext>
              </a:extLst>
            </p:cNvPr>
            <p:cNvSpPr/>
            <p:nvPr/>
          </p:nvSpPr>
          <p:spPr>
            <a:xfrm>
              <a:off x="6569413" y="4206404"/>
              <a:ext cx="14071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>
                  <a:latin typeface="+mj-lt"/>
                </a:rPr>
                <a:t> c(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zh-CN" sz="105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,v</a:t>
              </a:r>
              <a:r>
                <a:rPr lang="en-US" altLang="zh-CN" sz="105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)</a:t>
              </a:r>
              <a:r>
                <a:rPr lang="en-US" altLang="zh-CN" sz="2000" i="1" dirty="0">
                  <a:latin typeface="+mj-lt"/>
                </a:rPr>
                <a:t>= 2</a:t>
              </a:r>
              <a:endParaRPr lang="zh-CN" altLang="en-US" sz="2000" dirty="0">
                <a:latin typeface="+mj-lt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D20A612-539C-4DD6-8BFE-AD17EB2DA938}"/>
                </a:ext>
              </a:extLst>
            </p:cNvPr>
            <p:cNvSpPr/>
            <p:nvPr/>
          </p:nvSpPr>
          <p:spPr>
            <a:xfrm>
              <a:off x="6138094" y="4611845"/>
              <a:ext cx="617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= 1</a:t>
              </a:r>
              <a:endParaRPr lang="zh-CN" altLang="en-US" sz="2000" dirty="0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52DB6BAD-0BD6-4DE6-8331-E0B8F8365929}"/>
                </a:ext>
              </a:extLst>
            </p:cNvPr>
            <p:cNvGrpSpPr/>
            <p:nvPr/>
          </p:nvGrpSpPr>
          <p:grpSpPr>
            <a:xfrm>
              <a:off x="5842534" y="4574880"/>
              <a:ext cx="481796" cy="680679"/>
              <a:chOff x="6365870" y="4459861"/>
              <a:chExt cx="481796" cy="6806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矩形 77">
                    <a:extLst>
                      <a:ext uri="{FF2B5EF4-FFF2-40B4-BE49-F238E27FC236}">
                        <a16:creationId xmlns:a16="http://schemas.microsoft.com/office/drawing/2014/main" id="{6F7A76D9-7342-4B24-8EC4-CEEDA850C6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78" name="矩形 77">
                    <a:extLst>
                      <a:ext uri="{FF2B5EF4-FFF2-40B4-BE49-F238E27FC236}">
                        <a16:creationId xmlns:a16="http://schemas.microsoft.com/office/drawing/2014/main" id="{6F7A76D9-7342-4B24-8EC4-CEEDA850C6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24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矩形 78">
                    <a:extLst>
                      <a:ext uri="{FF2B5EF4-FFF2-40B4-BE49-F238E27FC236}">
                        <a16:creationId xmlns:a16="http://schemas.microsoft.com/office/drawing/2014/main" id="{D254FCB3-B179-4717-B662-F5504186124D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000" b="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zh-CN" altLang="en-US" sz="1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79" name="矩形 78">
                    <a:extLst>
                      <a:ext uri="{FF2B5EF4-FFF2-40B4-BE49-F238E27FC236}">
                        <a16:creationId xmlns:a16="http://schemas.microsoft.com/office/drawing/2014/main" id="{D254FCB3-B179-4717-B662-F550418612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60920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14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E7040F60-7DB2-4166-931B-5A50DDE8B3E8}"/>
                </a:ext>
              </a:extLst>
            </p:cNvPr>
            <p:cNvSpPr/>
            <p:nvPr/>
          </p:nvSpPr>
          <p:spPr>
            <a:xfrm>
              <a:off x="7736855" y="4186276"/>
              <a:ext cx="14071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>
                  <a:latin typeface="+mj-lt"/>
                </a:rPr>
                <a:t> c(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zh-CN" sz="105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,v</a:t>
              </a:r>
              <a:r>
                <a:rPr lang="en-US" altLang="zh-CN" sz="105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altLang="zh-CN" sz="2000" i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)</a:t>
              </a:r>
              <a:r>
                <a:rPr lang="en-US" altLang="zh-CN" sz="2000" i="1" dirty="0">
                  <a:latin typeface="+mj-lt"/>
                </a:rPr>
                <a:t>= 1</a:t>
              </a:r>
              <a:endParaRPr lang="zh-CN" altLang="en-US" sz="2000" dirty="0">
                <a:latin typeface="+mj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7456BCC-65EF-4D85-8059-4A8CADBEF350}"/>
              </a:ext>
            </a:extLst>
          </p:cNvPr>
          <p:cNvGrpSpPr/>
          <p:nvPr/>
        </p:nvGrpSpPr>
        <p:grpSpPr>
          <a:xfrm>
            <a:off x="6745432" y="4572004"/>
            <a:ext cx="1815936" cy="695056"/>
            <a:chOff x="6745432" y="4572004"/>
            <a:chExt cx="1815936" cy="695056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D2E5AB09-C3D2-4C9C-938E-7B37E9A3FDD1}"/>
                </a:ext>
              </a:extLst>
            </p:cNvPr>
            <p:cNvGrpSpPr/>
            <p:nvPr/>
          </p:nvGrpSpPr>
          <p:grpSpPr>
            <a:xfrm>
              <a:off x="6745432" y="4572004"/>
              <a:ext cx="913037" cy="680679"/>
              <a:chOff x="4738354" y="4574879"/>
              <a:chExt cx="913037" cy="680679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78D57511-7D70-4E4E-84A4-7573D99244AC}"/>
                  </a:ext>
                </a:extLst>
              </p:cNvPr>
              <p:cNvSpPr/>
              <p:nvPr/>
            </p:nvSpPr>
            <p:spPr>
              <a:xfrm>
                <a:off x="5033914" y="4629097"/>
                <a:ext cx="6174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dirty="0"/>
                  <a:t> = 0</a:t>
                </a:r>
                <a:endParaRPr lang="zh-CN" altLang="en-US" sz="2000" dirty="0"/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342FBE35-124B-435A-87AB-C5519D659688}"/>
                  </a:ext>
                </a:extLst>
              </p:cNvPr>
              <p:cNvGrpSpPr/>
              <p:nvPr/>
            </p:nvGrpSpPr>
            <p:grpSpPr>
              <a:xfrm>
                <a:off x="4738354" y="4574879"/>
                <a:ext cx="481796" cy="680679"/>
                <a:chOff x="6365870" y="4459861"/>
                <a:chExt cx="481796" cy="6806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矩形 101">
                      <a:extLst>
                        <a:ext uri="{FF2B5EF4-FFF2-40B4-BE49-F238E27FC236}">
                          <a16:creationId xmlns:a16="http://schemas.microsoft.com/office/drawing/2014/main" id="{00A6BF68-EA64-4E86-82DD-86C62B5F86E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419861" y="4405870"/>
                      <a:ext cx="353683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1" smtClean="0"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102" name="矩形 101">
                      <a:extLst>
                        <a:ext uri="{FF2B5EF4-FFF2-40B4-BE49-F238E27FC236}">
                          <a16:creationId xmlns:a16="http://schemas.microsoft.com/office/drawing/2014/main" id="{00A6BF68-EA64-4E86-82DD-86C62B5F86E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419861" y="4405870"/>
                      <a:ext cx="353683" cy="46166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206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矩形 102">
                      <a:extLst>
                        <a:ext uri="{FF2B5EF4-FFF2-40B4-BE49-F238E27FC236}">
                          <a16:creationId xmlns:a16="http://schemas.microsoft.com/office/drawing/2014/main" id="{35543275-E3B5-416E-8B75-DFC27BA0DC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317" y="4531334"/>
                      <a:ext cx="343349" cy="60920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altLang="zh-CN" sz="1000" b="0" i="1" dirty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1600" dirty="0"/>
                    </a:p>
                  </p:txBody>
                </p:sp>
              </mc:Choice>
              <mc:Fallback xmlns="">
                <p:sp>
                  <p:nvSpPr>
                    <p:cNvPr id="103" name="矩形 102">
                      <a:extLst>
                        <a:ext uri="{FF2B5EF4-FFF2-40B4-BE49-F238E27FC236}">
                          <a16:creationId xmlns:a16="http://schemas.microsoft.com/office/drawing/2014/main" id="{35543275-E3B5-416E-8B75-DFC27BA0DCE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4317" y="4531334"/>
                      <a:ext cx="343349" cy="60920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52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F27008A-27E7-4BC5-934C-E5587A5F3B44}"/>
                </a:ext>
              </a:extLst>
            </p:cNvPr>
            <p:cNvGrpSpPr/>
            <p:nvPr/>
          </p:nvGrpSpPr>
          <p:grpSpPr>
            <a:xfrm>
              <a:off x="7648331" y="4586381"/>
              <a:ext cx="913037" cy="680679"/>
              <a:chOff x="4738354" y="4574879"/>
              <a:chExt cx="913037" cy="680679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39C1FD8F-5C22-43B9-A3CB-64DFDAE2A0BB}"/>
                  </a:ext>
                </a:extLst>
              </p:cNvPr>
              <p:cNvSpPr/>
              <p:nvPr/>
            </p:nvSpPr>
            <p:spPr>
              <a:xfrm>
                <a:off x="5033914" y="4629097"/>
                <a:ext cx="6174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dirty="0"/>
                  <a:t> = 0</a:t>
                </a:r>
                <a:endParaRPr lang="zh-CN" altLang="en-US" sz="2000" dirty="0"/>
              </a:p>
            </p:txBody>
          </p:sp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3AA73DB0-9FAF-42D9-8FED-975A47D63CC7}"/>
                  </a:ext>
                </a:extLst>
              </p:cNvPr>
              <p:cNvGrpSpPr/>
              <p:nvPr/>
            </p:nvGrpSpPr>
            <p:grpSpPr>
              <a:xfrm>
                <a:off x="4738354" y="4574879"/>
                <a:ext cx="481796" cy="680679"/>
                <a:chOff x="6365870" y="4459861"/>
                <a:chExt cx="481796" cy="68067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矩形 106">
                      <a:extLst>
                        <a:ext uri="{FF2B5EF4-FFF2-40B4-BE49-F238E27FC236}">
                          <a16:creationId xmlns:a16="http://schemas.microsoft.com/office/drawing/2014/main" id="{8E2BF6DF-D3AE-4EA3-9DCD-B00B20AA686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419861" y="4405870"/>
                      <a:ext cx="353683" cy="4616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400" b="1" smtClean="0">
                                <a:latin typeface="Cambria Math" panose="02040503050406030204" pitchFamily="18" charset="0"/>
                                <a:cs typeface="Times" panose="02020603050405020304" pitchFamily="18" charset="0"/>
                              </a:rPr>
                              <m:t>⋈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107" name="矩形 106">
                      <a:extLst>
                        <a:ext uri="{FF2B5EF4-FFF2-40B4-BE49-F238E27FC236}">
                          <a16:creationId xmlns:a16="http://schemas.microsoft.com/office/drawing/2014/main" id="{8E2BF6DF-D3AE-4EA3-9DCD-B00B20AA68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419861" y="4405870"/>
                      <a:ext cx="353683" cy="461665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224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矩形 107">
                      <a:extLst>
                        <a:ext uri="{FF2B5EF4-FFF2-40B4-BE49-F238E27FC236}">
                          <a16:creationId xmlns:a16="http://schemas.microsoft.com/office/drawing/2014/main" id="{585DFEB0-E31F-4DC3-BEA8-05490769EC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317" y="4531334"/>
                      <a:ext cx="343349" cy="60920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altLang="zh-CN" sz="1000" b="0" i="1" dirty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1600" dirty="0"/>
                    </a:p>
                  </p:txBody>
                </p:sp>
              </mc:Choice>
              <mc:Fallback xmlns="">
                <p:sp>
                  <p:nvSpPr>
                    <p:cNvPr id="108" name="矩形 107">
                      <a:extLst>
                        <a:ext uri="{FF2B5EF4-FFF2-40B4-BE49-F238E27FC236}">
                          <a16:creationId xmlns:a16="http://schemas.microsoft.com/office/drawing/2014/main" id="{585DFEB0-E31F-4DC3-BEA8-05490769EC1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4317" y="4531334"/>
                      <a:ext cx="343349" cy="60920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52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9E3B799-A80E-416B-8DE6-9FA8942432A2}"/>
                  </a:ext>
                </a:extLst>
              </p:cNvPr>
              <p:cNvSpPr/>
              <p:nvPr/>
            </p:nvSpPr>
            <p:spPr>
              <a:xfrm>
                <a:off x="-260617" y="3958777"/>
                <a:ext cx="5667769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5600" lvl="0">
                  <a:buClr>
                    <a:srgbClr val="000000"/>
                  </a:buClr>
                  <a:buSzPct val="120000"/>
                </a:pPr>
                <a:r>
                  <a:rPr lang="en-US" altLang="zh-CN" sz="1800" dirty="0">
                    <a:latin typeface="+mj-lt"/>
                  </a:rPr>
                  <a:t>Time Complexity </a:t>
                </a:r>
              </a:p>
              <a:p>
                <a:pPr marL="255600" lvl="0">
                  <a:buClr>
                    <a:srgbClr val="000000"/>
                  </a:buClr>
                  <a:buSzPct val="120000"/>
                </a:pPr>
                <a:r>
                  <a:rPr lang="en-US" altLang="zh-CN" sz="1800" dirty="0">
                    <a:latin typeface="+mj-lt"/>
                  </a:rPr>
                  <a:t>   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altLang="zh-CN" sz="1800" i="1" dirty="0">
                        <a:latin typeface="+mj-lt"/>
                      </a:rPr>
                      <m:t>min</m:t>
                    </m:r>
                    <m:r>
                      <m:rPr>
                        <m:nor/>
                      </m:rPr>
                      <a:rPr lang="nl-NL" altLang="zh-CN" sz="1800" i="1" dirty="0">
                        <a:latin typeface="+mj-lt"/>
                      </a:rPr>
                      <m:t>{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sz="1800" i="1" dirty="0">
                            <a:latin typeface="+mj-lt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nl-NL" altLang="zh-CN" sz="1800" dirty="0">
                            <a:latin typeface="+mj-lt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altLang="zh-CN" sz="1800" b="0" i="1" dirty="0" smtClean="0">
                            <a:latin typeface="+mj-lt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nl-NL" altLang="zh-CN" sz="1800" dirty="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nl-NL" altLang="zh-CN" sz="1800" dirty="0">
                            <a:latin typeface="+mj-lt"/>
                          </a:rPr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sz="1800" i="1" dirty="0">
                            <a:latin typeface="+mj-lt"/>
                          </a:rPr>
                          <m:t>degG</m:t>
                        </m:r>
                        <m:r>
                          <m:rPr>
                            <m:nor/>
                          </m:rPr>
                          <a:rPr lang="nl-NL" altLang="zh-CN" sz="1800" dirty="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>
                            <a:latin typeface="+mj-lt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nl-NL" altLang="zh-CN" sz="1800" dirty="0">
                            <a:latin typeface="+mj-lt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1800" b="0" i="0" baseline="30000" dirty="0" smtClean="0">
                            <a:latin typeface="+mj-lt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1800" dirty="0">
                            <a:latin typeface="+mj-lt"/>
                          </a:rPr>
                          <m:t>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n-US" altLang="zh-CN" sz="1800" b="0" i="1" smtClean="0">
                                <a:latin typeface="+mj-lt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nl-NL" altLang="zh-CN" sz="1800" dirty="0">
                                <a:latin typeface="+mj-lt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altLang="zh-CN" sz="1800" b="0" i="1" dirty="0" smtClean="0">
                                <a:latin typeface="+mj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nl-NL" altLang="zh-CN" sz="1800" dirty="0">
                                <a:latin typeface="+mj-lt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nl-NL" altLang="zh-CN" sz="1800" i="1" dirty="0">
                                <a:latin typeface="+mj-lt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nl-NL" altLang="zh-CN" sz="1800" dirty="0">
                                <a:latin typeface="+mj-lt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nl-NL" altLang="zh-CN" sz="1800" i="1" dirty="0">
                                <a:latin typeface="+mj-lt"/>
                              </a:rPr>
                              <m:t>degG</m:t>
                            </m:r>
                            <m:r>
                              <m:rPr>
                                <m:nor/>
                              </m:rPr>
                              <a:rPr lang="nl-NL" altLang="zh-CN" sz="1800" dirty="0">
                                <a:latin typeface="+mj-lt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800" b="0" i="1" dirty="0" smtClean="0">
                                <a:latin typeface="+mj-lt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nl-NL" altLang="zh-CN" sz="1800" dirty="0">
                                <a:latin typeface="+mj-lt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altLang="zh-CN" sz="1800" baseline="30000" dirty="0">
                                <a:latin typeface="+mj-lt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nl-NL" altLang="zh-CN" sz="1800" i="1" dirty="0">
                                <a:latin typeface="+mj-lt"/>
                              </a:rPr>
                              <m:t>}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altLang="zh-CN" sz="1800" dirty="0">
                    <a:latin typeface="+mj-lt"/>
                  </a:rPr>
                  <a:t>)</a:t>
                </a:r>
                <a:endParaRPr lang="en" altLang="zh-CN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9E3B799-A80E-416B-8DE6-9FA894243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617" y="3958777"/>
                <a:ext cx="5667769" cy="737189"/>
              </a:xfrm>
              <a:prstGeom prst="rect">
                <a:avLst/>
              </a:prstGeom>
              <a:blipFill>
                <a:blip r:embed="rId21"/>
                <a:stretch>
                  <a:fillRect t="-22314" b="-80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>
            <a:extLst>
              <a:ext uri="{FF2B5EF4-FFF2-40B4-BE49-F238E27FC236}">
                <a16:creationId xmlns:a16="http://schemas.microsoft.com/office/drawing/2014/main" id="{26C7F292-9245-452E-A264-53485A41E571}"/>
              </a:ext>
            </a:extLst>
          </p:cNvPr>
          <p:cNvSpPr/>
          <p:nvPr/>
        </p:nvSpPr>
        <p:spPr>
          <a:xfrm>
            <a:off x="60386" y="2702968"/>
            <a:ext cx="386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BFC-IBS improves BFC-BS in three aspects: (1) pre-choose the layer of start-vertices to achieve a lower time complexity; (2) use a hash map to speed up the implementation.</a:t>
            </a:r>
          </a:p>
          <a:p>
            <a:r>
              <a:rPr lang="en-US" altLang="zh-CN" dirty="0">
                <a:latin typeface="+mj-lt"/>
              </a:rPr>
              <a:t>(3) avoid counting a butterfly twice (</a:t>
            </a:r>
            <a:r>
              <a:rPr lang="en-US" altLang="zh-CN" dirty="0"/>
              <a:t>process the wedge (u, v, w) only if w.id &gt; u.id)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Outline</a:t>
            </a:r>
            <a:endParaRPr lang="en" sz="2400" b="1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699" y="1081590"/>
            <a:ext cx="8520599" cy="4185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Introduction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Solutions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Experiments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Conclusion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51448C-0DA2-4718-A654-504ABA2CD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141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4903A70-BD8D-4F0D-98AD-7CF5A78F620B}"/>
              </a:ext>
            </a:extLst>
          </p:cNvPr>
          <p:cNvCxnSpPr>
            <a:cxnSpLocks/>
            <a:stCxn id="97" idx="0"/>
            <a:endCxn id="74" idx="4"/>
          </p:cNvCxnSpPr>
          <p:nvPr/>
        </p:nvCxnSpPr>
        <p:spPr>
          <a:xfrm flipV="1">
            <a:off x="7942021" y="1764084"/>
            <a:ext cx="21289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D3261EC-2B09-4680-A9BF-B5B52F572316}"/>
              </a:ext>
            </a:extLst>
          </p:cNvPr>
          <p:cNvCxnSpPr>
            <a:cxnSpLocks/>
            <a:stCxn id="94" idx="0"/>
            <a:endCxn id="96" idx="4"/>
          </p:cNvCxnSpPr>
          <p:nvPr/>
        </p:nvCxnSpPr>
        <p:spPr>
          <a:xfrm flipV="1">
            <a:off x="5414821" y="1765210"/>
            <a:ext cx="248890" cy="121701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2020535-98C8-4144-817C-7CE0D3D4D4BB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5663711" y="1765210"/>
            <a:ext cx="219110" cy="121663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193B6D-5372-4490-A4E7-BF471AB86F1D}"/>
              </a:ext>
            </a:extLst>
          </p:cNvPr>
          <p:cNvCxnSpPr>
            <a:cxnSpLocks/>
            <a:stCxn id="92" idx="0"/>
            <a:endCxn id="96" idx="4"/>
          </p:cNvCxnSpPr>
          <p:nvPr/>
        </p:nvCxnSpPr>
        <p:spPr>
          <a:xfrm flipH="1" flipV="1">
            <a:off x="5663711" y="1765210"/>
            <a:ext cx="1342172" cy="121663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273676C-AD50-41D9-8403-D78421132400}"/>
              </a:ext>
            </a:extLst>
          </p:cNvPr>
          <p:cNvCxnSpPr>
            <a:cxnSpLocks/>
            <a:stCxn id="91" idx="0"/>
            <a:endCxn id="96" idx="4"/>
          </p:cNvCxnSpPr>
          <p:nvPr/>
        </p:nvCxnSpPr>
        <p:spPr>
          <a:xfrm flipH="1" flipV="1">
            <a:off x="5663711" y="1765210"/>
            <a:ext cx="1810310" cy="121679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F6AB78C-CA54-4ED8-830D-441AAD34EBCB}"/>
              </a:ext>
            </a:extLst>
          </p:cNvPr>
          <p:cNvCxnSpPr>
            <a:cxnSpLocks/>
            <a:stCxn id="97" idx="0"/>
            <a:endCxn id="95" idx="4"/>
          </p:cNvCxnSpPr>
          <p:nvPr/>
        </p:nvCxnSpPr>
        <p:spPr>
          <a:xfrm flipH="1" flipV="1">
            <a:off x="6131711" y="1764084"/>
            <a:ext cx="1810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C783571A-529E-4E12-8F11-DB7FC43394AE}"/>
              </a:ext>
            </a:extLst>
          </p:cNvPr>
          <p:cNvSpPr/>
          <p:nvPr/>
        </p:nvSpPr>
        <p:spPr>
          <a:xfrm>
            <a:off x="80304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97CEDE3-9CB3-4A41-81FA-871FE282AFFB}"/>
              </a:ext>
            </a:extLst>
          </p:cNvPr>
          <p:cNvCxnSpPr>
            <a:cxnSpLocks/>
            <a:stCxn id="97" idx="0"/>
            <a:endCxn id="76" idx="4"/>
          </p:cNvCxnSpPr>
          <p:nvPr/>
        </p:nvCxnSpPr>
        <p:spPr>
          <a:xfrm flipH="1" flipV="1">
            <a:off x="7687813" y="1767664"/>
            <a:ext cx="254208" cy="120603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67B22125-FC77-4053-861B-49576F55E684}"/>
              </a:ext>
            </a:extLst>
          </p:cNvPr>
          <p:cNvSpPr/>
          <p:nvPr/>
        </p:nvSpPr>
        <p:spPr>
          <a:xfrm>
            <a:off x="7563368" y="151877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7E5B135-F542-4E27-AC87-FE09ED2FAEF3}"/>
              </a:ext>
            </a:extLst>
          </p:cNvPr>
          <p:cNvCxnSpPr>
            <a:cxnSpLocks/>
            <a:stCxn id="97" idx="0"/>
            <a:endCxn id="78" idx="4"/>
          </p:cNvCxnSpPr>
          <p:nvPr/>
        </p:nvCxnSpPr>
        <p:spPr>
          <a:xfrm flipH="1" flipV="1">
            <a:off x="6599711" y="1764084"/>
            <a:ext cx="1342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336BAEA2-F360-4C65-9A3D-991A82F5C3BC}"/>
              </a:ext>
            </a:extLst>
          </p:cNvPr>
          <p:cNvSpPr/>
          <p:nvPr/>
        </p:nvSpPr>
        <p:spPr>
          <a:xfrm>
            <a:off x="6475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CC0883D-06BB-4CBE-A9A9-A0E480E0F846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5663711" y="1765210"/>
            <a:ext cx="742665" cy="121641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6BF1F0B-DD0F-4CAE-98FF-17563E522BBA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195274" y="1764084"/>
            <a:ext cx="746747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CF70E436-CEEA-44ED-82F6-013A9C103515}"/>
              </a:ext>
            </a:extLst>
          </p:cNvPr>
          <p:cNvSpPr txBox="1"/>
          <p:nvPr/>
        </p:nvSpPr>
        <p:spPr>
          <a:xfrm>
            <a:off x="7722576" y="311758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FD45A5E-D5B4-447F-B484-C68716377C82}"/>
              </a:ext>
            </a:extLst>
          </p:cNvPr>
          <p:cNvSpPr txBox="1"/>
          <p:nvPr/>
        </p:nvSpPr>
        <p:spPr>
          <a:xfrm>
            <a:off x="5471992" y="117267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3B82B3-B93F-42F6-B4F2-EC74210B8247}"/>
              </a:ext>
            </a:extLst>
          </p:cNvPr>
          <p:cNvSpPr txBox="1"/>
          <p:nvPr/>
        </p:nvSpPr>
        <p:spPr>
          <a:xfrm>
            <a:off x="5244690" y="311758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6F36BAA-1893-4000-BB4A-63B18DB003CF}"/>
              </a:ext>
            </a:extLst>
          </p:cNvPr>
          <p:cNvSpPr txBox="1"/>
          <p:nvPr/>
        </p:nvSpPr>
        <p:spPr>
          <a:xfrm>
            <a:off x="5712433" y="3128736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239ED75-60FA-4CF9-A689-08235BB249F7}"/>
              </a:ext>
            </a:extLst>
          </p:cNvPr>
          <p:cNvSpPr txBox="1"/>
          <p:nvPr/>
        </p:nvSpPr>
        <p:spPr>
          <a:xfrm>
            <a:off x="6773804" y="312104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BBCD9C2-8679-4746-ADE4-E6666D9D77B7}"/>
              </a:ext>
            </a:extLst>
          </p:cNvPr>
          <p:cNvSpPr txBox="1"/>
          <p:nvPr/>
        </p:nvSpPr>
        <p:spPr>
          <a:xfrm>
            <a:off x="7242772" y="312104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D03AC11-9410-4F48-A699-F94063B84092}"/>
              </a:ext>
            </a:extLst>
          </p:cNvPr>
          <p:cNvSpPr txBox="1"/>
          <p:nvPr/>
        </p:nvSpPr>
        <p:spPr>
          <a:xfrm>
            <a:off x="5958994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087B4E-04DD-4857-85A6-2C80871B5C95}"/>
              </a:ext>
            </a:extLst>
          </p:cNvPr>
          <p:cNvSpPr txBox="1"/>
          <p:nvPr/>
        </p:nvSpPr>
        <p:spPr>
          <a:xfrm>
            <a:off x="6432531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1E1DF2C-1FF0-49AC-8904-1F20F4682141}"/>
              </a:ext>
            </a:extLst>
          </p:cNvPr>
          <p:cNvSpPr txBox="1"/>
          <p:nvPr/>
        </p:nvSpPr>
        <p:spPr>
          <a:xfrm>
            <a:off x="744961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F3BDF5-3D88-41E9-9126-7AC78624FD21}"/>
              </a:ext>
            </a:extLst>
          </p:cNvPr>
          <p:cNvSpPr txBox="1"/>
          <p:nvPr/>
        </p:nvSpPr>
        <p:spPr>
          <a:xfrm>
            <a:off x="794935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E96DA6C-E757-44CF-8EA3-26308154C275}"/>
              </a:ext>
            </a:extLst>
          </p:cNvPr>
          <p:cNvSpPr/>
          <p:nvPr/>
        </p:nvSpPr>
        <p:spPr>
          <a:xfrm>
            <a:off x="7349576" y="298200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1CF6EA1-C48B-4BE3-A3D0-1B39E953A44E}"/>
              </a:ext>
            </a:extLst>
          </p:cNvPr>
          <p:cNvSpPr/>
          <p:nvPr/>
        </p:nvSpPr>
        <p:spPr>
          <a:xfrm>
            <a:off x="6881438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CA1A1B-ADDE-436E-9EC1-6E9AA972513E}"/>
              </a:ext>
            </a:extLst>
          </p:cNvPr>
          <p:cNvSpPr/>
          <p:nvPr/>
        </p:nvSpPr>
        <p:spPr>
          <a:xfrm>
            <a:off x="5758376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4B77849-7AED-4591-8ADB-8B828698DF29}"/>
              </a:ext>
            </a:extLst>
          </p:cNvPr>
          <p:cNvSpPr/>
          <p:nvPr/>
        </p:nvSpPr>
        <p:spPr>
          <a:xfrm>
            <a:off x="5290376" y="298222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CA51D3E-7D00-44F3-B3E1-A3CC2E4531B3}"/>
              </a:ext>
            </a:extLst>
          </p:cNvPr>
          <p:cNvSpPr/>
          <p:nvPr/>
        </p:nvSpPr>
        <p:spPr>
          <a:xfrm>
            <a:off x="6007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7299393-8A14-4DA7-BA2B-6C37A636E2F4}"/>
              </a:ext>
            </a:extLst>
          </p:cNvPr>
          <p:cNvSpPr/>
          <p:nvPr/>
        </p:nvSpPr>
        <p:spPr>
          <a:xfrm>
            <a:off x="5539266" y="1516320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3140D353-15A2-4CFB-B2A7-B0CCA26569CE}"/>
              </a:ext>
            </a:extLst>
          </p:cNvPr>
          <p:cNvSpPr/>
          <p:nvPr/>
        </p:nvSpPr>
        <p:spPr>
          <a:xfrm>
            <a:off x="7817576" y="297369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C2C0831-98CB-4404-8D23-79A7EA7820F3}"/>
              </a:ext>
            </a:extLst>
          </p:cNvPr>
          <p:cNvSpPr/>
          <p:nvPr/>
        </p:nvSpPr>
        <p:spPr>
          <a:xfrm>
            <a:off x="6927042" y="160489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37D4CF4-8DEF-4A0D-9D05-EB99A01FD8E0}"/>
              </a:ext>
            </a:extLst>
          </p:cNvPr>
          <p:cNvSpPr/>
          <p:nvPr/>
        </p:nvSpPr>
        <p:spPr>
          <a:xfrm>
            <a:off x="7111220" y="1605145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DF4BA11C-E14B-4679-ADB0-F1AD75C56E31}"/>
              </a:ext>
            </a:extLst>
          </p:cNvPr>
          <p:cNvSpPr/>
          <p:nvPr/>
        </p:nvSpPr>
        <p:spPr>
          <a:xfrm>
            <a:off x="7296233" y="160447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85FB35E-C90C-4D78-A288-F2CB317B790C}"/>
              </a:ext>
            </a:extLst>
          </p:cNvPr>
          <p:cNvSpPr/>
          <p:nvPr/>
        </p:nvSpPr>
        <p:spPr>
          <a:xfrm>
            <a:off x="6215645" y="308703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5C3A0EE-2D00-4F42-A997-BDCEE56A8210}"/>
              </a:ext>
            </a:extLst>
          </p:cNvPr>
          <p:cNvSpPr/>
          <p:nvPr/>
        </p:nvSpPr>
        <p:spPr>
          <a:xfrm>
            <a:off x="6399823" y="30872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787772A-67D4-40FA-9F32-746BB84DCC8D}"/>
              </a:ext>
            </a:extLst>
          </p:cNvPr>
          <p:cNvSpPr/>
          <p:nvPr/>
        </p:nvSpPr>
        <p:spPr>
          <a:xfrm>
            <a:off x="6584795" y="309058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6DFBC9D-CD35-4508-964B-E2E441746935}"/>
              </a:ext>
            </a:extLst>
          </p:cNvPr>
          <p:cNvSpPr txBox="1"/>
          <p:nvPr/>
        </p:nvSpPr>
        <p:spPr>
          <a:xfrm>
            <a:off x="4897562" y="14262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F83D70-39D4-46DC-A915-4F8426194BA5}"/>
              </a:ext>
            </a:extLst>
          </p:cNvPr>
          <p:cNvSpPr txBox="1"/>
          <p:nvPr/>
        </p:nvSpPr>
        <p:spPr>
          <a:xfrm>
            <a:off x="4656686" y="28942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616712C-5EAA-4BC3-B593-E32903CA1188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V="1">
            <a:off x="5414821" y="1764084"/>
            <a:ext cx="716890" cy="1218137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7C85F01-5DD1-4D70-A44A-2DB665DFCACA}"/>
              </a:ext>
            </a:extLst>
          </p:cNvPr>
          <p:cNvCxnSpPr>
            <a:cxnSpLocks/>
            <a:stCxn id="93" idx="0"/>
            <a:endCxn id="78" idx="4"/>
          </p:cNvCxnSpPr>
          <p:nvPr/>
        </p:nvCxnSpPr>
        <p:spPr>
          <a:xfrm flipV="1">
            <a:off x="5882821" y="1764084"/>
            <a:ext cx="716890" cy="121776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4694BF0-0492-46F4-B705-2155A1DFD50E}"/>
              </a:ext>
            </a:extLst>
          </p:cNvPr>
          <p:cNvCxnSpPr>
            <a:cxnSpLocks/>
            <a:endCxn id="74" idx="4"/>
          </p:cNvCxnSpPr>
          <p:nvPr/>
        </p:nvCxnSpPr>
        <p:spPr>
          <a:xfrm flipV="1">
            <a:off x="7497765" y="1764084"/>
            <a:ext cx="657146" cy="1210204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431D540-D4D2-4622-A388-E3CFA8D8065F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7003320" y="1767664"/>
            <a:ext cx="684493" cy="122158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矩形 157">
            <a:extLst>
              <a:ext uri="{FF2B5EF4-FFF2-40B4-BE49-F238E27FC236}">
                <a16:creationId xmlns:a16="http://schemas.microsoft.com/office/drawing/2014/main" id="{145D4E22-6A84-47B6-8864-26FBF1F440D1}"/>
              </a:ext>
            </a:extLst>
          </p:cNvPr>
          <p:cNvSpPr/>
          <p:nvPr/>
        </p:nvSpPr>
        <p:spPr>
          <a:xfrm>
            <a:off x="172530" y="1063949"/>
            <a:ext cx="3864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Issues in handling hub vertices:</a:t>
            </a:r>
          </a:p>
        </p:txBody>
      </p:sp>
    </p:spTree>
    <p:extLst>
      <p:ext uri="{BB962C8B-B14F-4D97-AF65-F5344CB8AC3E}">
        <p14:creationId xmlns:p14="http://schemas.microsoft.com/office/powerpoint/2010/main" val="29364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2020535-98C8-4144-817C-7CE0D3D4D4BB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5663711" y="1765210"/>
            <a:ext cx="219110" cy="12166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193B6D-5372-4490-A4E7-BF471AB86F1D}"/>
              </a:ext>
            </a:extLst>
          </p:cNvPr>
          <p:cNvCxnSpPr>
            <a:cxnSpLocks/>
            <a:stCxn id="92" idx="0"/>
            <a:endCxn id="96" idx="4"/>
          </p:cNvCxnSpPr>
          <p:nvPr/>
        </p:nvCxnSpPr>
        <p:spPr>
          <a:xfrm flipH="1" flipV="1">
            <a:off x="5663711" y="1765210"/>
            <a:ext cx="1342172" cy="121663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273676C-AD50-41D9-8403-D78421132400}"/>
              </a:ext>
            </a:extLst>
          </p:cNvPr>
          <p:cNvCxnSpPr>
            <a:cxnSpLocks/>
            <a:stCxn id="91" idx="0"/>
            <a:endCxn id="96" idx="4"/>
          </p:cNvCxnSpPr>
          <p:nvPr/>
        </p:nvCxnSpPr>
        <p:spPr>
          <a:xfrm flipH="1" flipV="1">
            <a:off x="5663711" y="1765210"/>
            <a:ext cx="1810310" cy="121679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F6AB78C-CA54-4ED8-830D-441AAD34EBCB}"/>
              </a:ext>
            </a:extLst>
          </p:cNvPr>
          <p:cNvCxnSpPr>
            <a:cxnSpLocks/>
            <a:stCxn id="97" idx="0"/>
            <a:endCxn id="95" idx="4"/>
          </p:cNvCxnSpPr>
          <p:nvPr/>
        </p:nvCxnSpPr>
        <p:spPr>
          <a:xfrm flipH="1" flipV="1">
            <a:off x="6131711" y="1764084"/>
            <a:ext cx="1810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C783571A-529E-4E12-8F11-DB7FC43394AE}"/>
              </a:ext>
            </a:extLst>
          </p:cNvPr>
          <p:cNvSpPr/>
          <p:nvPr/>
        </p:nvSpPr>
        <p:spPr>
          <a:xfrm>
            <a:off x="80304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97CEDE3-9CB3-4A41-81FA-871FE282AFFB}"/>
              </a:ext>
            </a:extLst>
          </p:cNvPr>
          <p:cNvCxnSpPr>
            <a:cxnSpLocks/>
            <a:stCxn id="97" idx="0"/>
            <a:endCxn id="76" idx="4"/>
          </p:cNvCxnSpPr>
          <p:nvPr/>
        </p:nvCxnSpPr>
        <p:spPr>
          <a:xfrm flipH="1" flipV="1">
            <a:off x="7687813" y="1767664"/>
            <a:ext cx="254208" cy="12060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67B22125-FC77-4053-861B-49576F55E684}"/>
              </a:ext>
            </a:extLst>
          </p:cNvPr>
          <p:cNvSpPr/>
          <p:nvPr/>
        </p:nvSpPr>
        <p:spPr>
          <a:xfrm>
            <a:off x="7563368" y="151877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7E5B135-F542-4E27-AC87-FE09ED2FAEF3}"/>
              </a:ext>
            </a:extLst>
          </p:cNvPr>
          <p:cNvCxnSpPr>
            <a:cxnSpLocks/>
            <a:stCxn id="97" idx="0"/>
            <a:endCxn id="78" idx="4"/>
          </p:cNvCxnSpPr>
          <p:nvPr/>
        </p:nvCxnSpPr>
        <p:spPr>
          <a:xfrm flipH="1" flipV="1">
            <a:off x="6599711" y="1764084"/>
            <a:ext cx="1342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336BAEA2-F360-4C65-9A3D-991A82F5C3BC}"/>
              </a:ext>
            </a:extLst>
          </p:cNvPr>
          <p:cNvSpPr/>
          <p:nvPr/>
        </p:nvSpPr>
        <p:spPr>
          <a:xfrm>
            <a:off x="6475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CC0883D-06BB-4CBE-A9A9-A0E480E0F846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5663711" y="1765210"/>
            <a:ext cx="742665" cy="121641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6BF1F0B-DD0F-4CAE-98FF-17563E522BBA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195274" y="1764084"/>
            <a:ext cx="746747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CF70E436-CEEA-44ED-82F6-013A9C103515}"/>
              </a:ext>
            </a:extLst>
          </p:cNvPr>
          <p:cNvSpPr txBox="1"/>
          <p:nvPr/>
        </p:nvSpPr>
        <p:spPr>
          <a:xfrm>
            <a:off x="7722576" y="311758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FD45A5E-D5B4-447F-B484-C68716377C82}"/>
              </a:ext>
            </a:extLst>
          </p:cNvPr>
          <p:cNvSpPr txBox="1"/>
          <p:nvPr/>
        </p:nvSpPr>
        <p:spPr>
          <a:xfrm>
            <a:off x="5471992" y="117267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3B82B3-B93F-42F6-B4F2-EC74210B8247}"/>
              </a:ext>
            </a:extLst>
          </p:cNvPr>
          <p:cNvSpPr txBox="1"/>
          <p:nvPr/>
        </p:nvSpPr>
        <p:spPr>
          <a:xfrm>
            <a:off x="5244690" y="311758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6F36BAA-1893-4000-BB4A-63B18DB003CF}"/>
              </a:ext>
            </a:extLst>
          </p:cNvPr>
          <p:cNvSpPr txBox="1"/>
          <p:nvPr/>
        </p:nvSpPr>
        <p:spPr>
          <a:xfrm>
            <a:off x="5712433" y="3128736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239ED75-60FA-4CF9-A689-08235BB249F7}"/>
              </a:ext>
            </a:extLst>
          </p:cNvPr>
          <p:cNvSpPr txBox="1"/>
          <p:nvPr/>
        </p:nvSpPr>
        <p:spPr>
          <a:xfrm>
            <a:off x="6773804" y="312104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BBCD9C2-8679-4746-ADE4-E6666D9D77B7}"/>
              </a:ext>
            </a:extLst>
          </p:cNvPr>
          <p:cNvSpPr txBox="1"/>
          <p:nvPr/>
        </p:nvSpPr>
        <p:spPr>
          <a:xfrm>
            <a:off x="7242772" y="312104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D03AC11-9410-4F48-A699-F94063B84092}"/>
              </a:ext>
            </a:extLst>
          </p:cNvPr>
          <p:cNvSpPr txBox="1"/>
          <p:nvPr/>
        </p:nvSpPr>
        <p:spPr>
          <a:xfrm>
            <a:off x="5958994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087B4E-04DD-4857-85A6-2C80871B5C95}"/>
              </a:ext>
            </a:extLst>
          </p:cNvPr>
          <p:cNvSpPr txBox="1"/>
          <p:nvPr/>
        </p:nvSpPr>
        <p:spPr>
          <a:xfrm>
            <a:off x="6432531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1E1DF2C-1FF0-49AC-8904-1F20F4682141}"/>
              </a:ext>
            </a:extLst>
          </p:cNvPr>
          <p:cNvSpPr txBox="1"/>
          <p:nvPr/>
        </p:nvSpPr>
        <p:spPr>
          <a:xfrm>
            <a:off x="744961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F3BDF5-3D88-41E9-9126-7AC78624FD21}"/>
              </a:ext>
            </a:extLst>
          </p:cNvPr>
          <p:cNvSpPr txBox="1"/>
          <p:nvPr/>
        </p:nvSpPr>
        <p:spPr>
          <a:xfrm>
            <a:off x="794935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E96DA6C-E757-44CF-8EA3-26308154C275}"/>
              </a:ext>
            </a:extLst>
          </p:cNvPr>
          <p:cNvSpPr/>
          <p:nvPr/>
        </p:nvSpPr>
        <p:spPr>
          <a:xfrm>
            <a:off x="7349576" y="298200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1CF6EA1-C48B-4BE3-A3D0-1B39E953A44E}"/>
              </a:ext>
            </a:extLst>
          </p:cNvPr>
          <p:cNvSpPr/>
          <p:nvPr/>
        </p:nvSpPr>
        <p:spPr>
          <a:xfrm>
            <a:off x="6881438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CA1A1B-ADDE-436E-9EC1-6E9AA972513E}"/>
              </a:ext>
            </a:extLst>
          </p:cNvPr>
          <p:cNvSpPr/>
          <p:nvPr/>
        </p:nvSpPr>
        <p:spPr>
          <a:xfrm>
            <a:off x="5758376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4B77849-7AED-4591-8ADB-8B828698DF29}"/>
              </a:ext>
            </a:extLst>
          </p:cNvPr>
          <p:cNvSpPr/>
          <p:nvPr/>
        </p:nvSpPr>
        <p:spPr>
          <a:xfrm>
            <a:off x="5290376" y="298222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CA51D3E-7D00-44F3-B3E1-A3CC2E4531B3}"/>
              </a:ext>
            </a:extLst>
          </p:cNvPr>
          <p:cNvSpPr/>
          <p:nvPr/>
        </p:nvSpPr>
        <p:spPr>
          <a:xfrm>
            <a:off x="6007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7299393-8A14-4DA7-BA2B-6C37A636E2F4}"/>
              </a:ext>
            </a:extLst>
          </p:cNvPr>
          <p:cNvSpPr/>
          <p:nvPr/>
        </p:nvSpPr>
        <p:spPr>
          <a:xfrm>
            <a:off x="5539266" y="1516320"/>
            <a:ext cx="248890" cy="24889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3140D353-15A2-4CFB-B2A7-B0CCA26569CE}"/>
              </a:ext>
            </a:extLst>
          </p:cNvPr>
          <p:cNvSpPr/>
          <p:nvPr/>
        </p:nvSpPr>
        <p:spPr>
          <a:xfrm>
            <a:off x="7817576" y="2973696"/>
            <a:ext cx="248890" cy="24889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C2C0831-98CB-4404-8D23-79A7EA7820F3}"/>
              </a:ext>
            </a:extLst>
          </p:cNvPr>
          <p:cNvSpPr/>
          <p:nvPr/>
        </p:nvSpPr>
        <p:spPr>
          <a:xfrm>
            <a:off x="6927042" y="160489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37D4CF4-8DEF-4A0D-9D05-EB99A01FD8E0}"/>
              </a:ext>
            </a:extLst>
          </p:cNvPr>
          <p:cNvSpPr/>
          <p:nvPr/>
        </p:nvSpPr>
        <p:spPr>
          <a:xfrm>
            <a:off x="7111220" y="1605145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DF4BA11C-E14B-4679-ADB0-F1AD75C56E31}"/>
              </a:ext>
            </a:extLst>
          </p:cNvPr>
          <p:cNvSpPr/>
          <p:nvPr/>
        </p:nvSpPr>
        <p:spPr>
          <a:xfrm>
            <a:off x="7296233" y="160447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85FB35E-C90C-4D78-A288-F2CB317B790C}"/>
              </a:ext>
            </a:extLst>
          </p:cNvPr>
          <p:cNvSpPr/>
          <p:nvPr/>
        </p:nvSpPr>
        <p:spPr>
          <a:xfrm>
            <a:off x="6215645" y="308703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5C3A0EE-2D00-4F42-A997-BDCEE56A8210}"/>
              </a:ext>
            </a:extLst>
          </p:cNvPr>
          <p:cNvSpPr/>
          <p:nvPr/>
        </p:nvSpPr>
        <p:spPr>
          <a:xfrm>
            <a:off x="6399823" y="30872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787772A-67D4-40FA-9F32-746BB84DCC8D}"/>
              </a:ext>
            </a:extLst>
          </p:cNvPr>
          <p:cNvSpPr/>
          <p:nvPr/>
        </p:nvSpPr>
        <p:spPr>
          <a:xfrm>
            <a:off x="6584795" y="309058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6DFBC9D-CD35-4508-964B-E2E441746935}"/>
              </a:ext>
            </a:extLst>
          </p:cNvPr>
          <p:cNvSpPr txBox="1"/>
          <p:nvPr/>
        </p:nvSpPr>
        <p:spPr>
          <a:xfrm>
            <a:off x="4897562" y="14262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F83D70-39D4-46DC-A915-4F8426194BA5}"/>
              </a:ext>
            </a:extLst>
          </p:cNvPr>
          <p:cNvSpPr txBox="1"/>
          <p:nvPr/>
        </p:nvSpPr>
        <p:spPr>
          <a:xfrm>
            <a:off x="4656686" y="28942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616712C-5EAA-4BC3-B593-E32903CA1188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V="1">
            <a:off x="5414821" y="1764084"/>
            <a:ext cx="716890" cy="1218137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7C85F01-5DD1-4D70-A44A-2DB665DFCACA}"/>
              </a:ext>
            </a:extLst>
          </p:cNvPr>
          <p:cNvCxnSpPr>
            <a:cxnSpLocks/>
            <a:stCxn id="93" idx="0"/>
            <a:endCxn id="78" idx="4"/>
          </p:cNvCxnSpPr>
          <p:nvPr/>
        </p:nvCxnSpPr>
        <p:spPr>
          <a:xfrm flipV="1">
            <a:off x="5882821" y="1764084"/>
            <a:ext cx="716890" cy="121776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4694BF0-0492-46F4-B705-2155A1DFD50E}"/>
              </a:ext>
            </a:extLst>
          </p:cNvPr>
          <p:cNvCxnSpPr>
            <a:cxnSpLocks/>
            <a:endCxn id="74" idx="4"/>
          </p:cNvCxnSpPr>
          <p:nvPr/>
        </p:nvCxnSpPr>
        <p:spPr>
          <a:xfrm flipV="1">
            <a:off x="7497765" y="1764084"/>
            <a:ext cx="657146" cy="1210204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431D540-D4D2-4622-A388-E3CFA8D8065F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7003320" y="1767664"/>
            <a:ext cx="684493" cy="122158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矩形 157">
            <a:extLst>
              <a:ext uri="{FF2B5EF4-FFF2-40B4-BE49-F238E27FC236}">
                <a16:creationId xmlns:a16="http://schemas.microsoft.com/office/drawing/2014/main" id="{145D4E22-6A84-47B6-8864-26FBF1F440D1}"/>
              </a:ext>
            </a:extLst>
          </p:cNvPr>
          <p:cNvSpPr/>
          <p:nvPr/>
        </p:nvSpPr>
        <p:spPr>
          <a:xfrm>
            <a:off x="172530" y="1063949"/>
            <a:ext cx="38646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Issues in handling hub vertices:</a:t>
            </a: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/>
              <a:t>The existing algorithms need to go through </a:t>
            </a:r>
            <a:r>
              <a:rPr lang="en-US" altLang="zh-CN" i="1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 (or </a:t>
            </a:r>
            <a:r>
              <a:rPr lang="en-US" altLang="zh-CN" i="1" dirty="0"/>
              <a:t>v</a:t>
            </a:r>
            <a:r>
              <a:rPr lang="en-US" altLang="zh-CN" baseline="-25000" dirty="0"/>
              <a:t>1001</a:t>
            </a:r>
            <a:r>
              <a:rPr lang="en-US" altLang="zh-CN" dirty="0"/>
              <a:t>) as the middle-vertex if choosing </a:t>
            </a:r>
            <a:r>
              <a:rPr lang="en-US" altLang="zh-CN" i="1" dirty="0"/>
              <a:t>L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 (or </a:t>
            </a:r>
            <a:r>
              <a:rPr lang="en-US" altLang="zh-CN" i="1" dirty="0"/>
              <a:t>U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)) to start. </a:t>
            </a:r>
          </a:p>
          <a:p>
            <a:endParaRPr lang="en-US" altLang="zh-CN" dirty="0"/>
          </a:p>
          <a:p>
            <a:r>
              <a:rPr lang="en-US" altLang="zh-CN" dirty="0"/>
              <a:t>Regardless of whether the upper or the lower layer is selected to start, we must traverse totally C</a:t>
            </a:r>
            <a:r>
              <a:rPr lang="en-US" altLang="zh-CN" sz="800" dirty="0"/>
              <a:t>2, </a:t>
            </a:r>
            <a:r>
              <a:rPr lang="fr-FR" altLang="zh-CN" sz="800" dirty="0"/>
              <a:t>1000 </a:t>
            </a:r>
            <a:r>
              <a:rPr lang="fr-FR" altLang="zh-CN" dirty="0"/>
              <a:t>(= 499,500) plus 1,000 </a:t>
            </a:r>
            <a:r>
              <a:rPr lang="en-US" altLang="zh-CN" dirty="0"/>
              <a:t>different wedges by the existing algorithms.</a:t>
            </a:r>
            <a:endParaRPr lang="zh-CN" altLang="en-US" dirty="0"/>
          </a:p>
          <a:p>
            <a:endParaRPr lang="zh-CN" altLang="en-US" dirty="0">
              <a:latin typeface="+mj-lt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3630E28-B392-43EB-8E93-CDF0C35FAE8C}"/>
              </a:ext>
            </a:extLst>
          </p:cNvPr>
          <p:cNvCxnSpPr>
            <a:cxnSpLocks/>
          </p:cNvCxnSpPr>
          <p:nvPr/>
        </p:nvCxnSpPr>
        <p:spPr>
          <a:xfrm flipV="1">
            <a:off x="5414821" y="1765210"/>
            <a:ext cx="248890" cy="121701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0CA4CB5-1745-49A0-97BB-6DD4C41DE40F}"/>
              </a:ext>
            </a:extLst>
          </p:cNvPr>
          <p:cNvCxnSpPr>
            <a:cxnSpLocks/>
          </p:cNvCxnSpPr>
          <p:nvPr/>
        </p:nvCxnSpPr>
        <p:spPr>
          <a:xfrm flipV="1">
            <a:off x="7942021" y="1764084"/>
            <a:ext cx="21289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4903A70-BD8D-4F0D-98AD-7CF5A78F620B}"/>
              </a:ext>
            </a:extLst>
          </p:cNvPr>
          <p:cNvCxnSpPr>
            <a:cxnSpLocks/>
            <a:stCxn id="97" idx="0"/>
            <a:endCxn id="74" idx="4"/>
          </p:cNvCxnSpPr>
          <p:nvPr/>
        </p:nvCxnSpPr>
        <p:spPr>
          <a:xfrm flipV="1">
            <a:off x="7942021" y="1764084"/>
            <a:ext cx="212890" cy="1209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D3261EC-2B09-4680-A9BF-B5B52F572316}"/>
              </a:ext>
            </a:extLst>
          </p:cNvPr>
          <p:cNvCxnSpPr>
            <a:cxnSpLocks/>
            <a:stCxn id="94" idx="0"/>
            <a:endCxn id="96" idx="4"/>
          </p:cNvCxnSpPr>
          <p:nvPr/>
        </p:nvCxnSpPr>
        <p:spPr>
          <a:xfrm flipV="1">
            <a:off x="5414821" y="1765210"/>
            <a:ext cx="248890" cy="1217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2020535-98C8-4144-817C-7CE0D3D4D4BB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5663711" y="1765210"/>
            <a:ext cx="219110" cy="12166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193B6D-5372-4490-A4E7-BF471AB86F1D}"/>
              </a:ext>
            </a:extLst>
          </p:cNvPr>
          <p:cNvCxnSpPr>
            <a:cxnSpLocks/>
            <a:stCxn id="92" idx="0"/>
            <a:endCxn id="96" idx="4"/>
          </p:cNvCxnSpPr>
          <p:nvPr/>
        </p:nvCxnSpPr>
        <p:spPr>
          <a:xfrm flipH="1" flipV="1">
            <a:off x="5663711" y="1765210"/>
            <a:ext cx="1342172" cy="121663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273676C-AD50-41D9-8403-D78421132400}"/>
              </a:ext>
            </a:extLst>
          </p:cNvPr>
          <p:cNvCxnSpPr>
            <a:cxnSpLocks/>
            <a:stCxn id="91" idx="0"/>
            <a:endCxn id="96" idx="4"/>
          </p:cNvCxnSpPr>
          <p:nvPr/>
        </p:nvCxnSpPr>
        <p:spPr>
          <a:xfrm flipH="1" flipV="1">
            <a:off x="5663711" y="1765210"/>
            <a:ext cx="1810310" cy="121679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F6AB78C-CA54-4ED8-830D-441AAD34EBCB}"/>
              </a:ext>
            </a:extLst>
          </p:cNvPr>
          <p:cNvCxnSpPr>
            <a:cxnSpLocks/>
            <a:stCxn id="97" idx="0"/>
            <a:endCxn id="95" idx="4"/>
          </p:cNvCxnSpPr>
          <p:nvPr/>
        </p:nvCxnSpPr>
        <p:spPr>
          <a:xfrm flipH="1" flipV="1">
            <a:off x="6131711" y="1764084"/>
            <a:ext cx="1810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C783571A-529E-4E12-8F11-DB7FC43394AE}"/>
              </a:ext>
            </a:extLst>
          </p:cNvPr>
          <p:cNvSpPr/>
          <p:nvPr/>
        </p:nvSpPr>
        <p:spPr>
          <a:xfrm>
            <a:off x="80304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97CEDE3-9CB3-4A41-81FA-871FE282AFFB}"/>
              </a:ext>
            </a:extLst>
          </p:cNvPr>
          <p:cNvCxnSpPr>
            <a:cxnSpLocks/>
            <a:stCxn id="97" idx="0"/>
            <a:endCxn id="76" idx="4"/>
          </p:cNvCxnSpPr>
          <p:nvPr/>
        </p:nvCxnSpPr>
        <p:spPr>
          <a:xfrm flipH="1" flipV="1">
            <a:off x="7687813" y="1767664"/>
            <a:ext cx="254208" cy="12060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67B22125-FC77-4053-861B-49576F55E684}"/>
              </a:ext>
            </a:extLst>
          </p:cNvPr>
          <p:cNvSpPr/>
          <p:nvPr/>
        </p:nvSpPr>
        <p:spPr>
          <a:xfrm>
            <a:off x="7563368" y="151877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7E5B135-F542-4E27-AC87-FE09ED2FAEF3}"/>
              </a:ext>
            </a:extLst>
          </p:cNvPr>
          <p:cNvCxnSpPr>
            <a:cxnSpLocks/>
            <a:stCxn id="97" idx="0"/>
            <a:endCxn id="78" idx="4"/>
          </p:cNvCxnSpPr>
          <p:nvPr/>
        </p:nvCxnSpPr>
        <p:spPr>
          <a:xfrm flipH="1" flipV="1">
            <a:off x="6599711" y="1764084"/>
            <a:ext cx="1342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336BAEA2-F360-4C65-9A3D-991A82F5C3BC}"/>
              </a:ext>
            </a:extLst>
          </p:cNvPr>
          <p:cNvSpPr/>
          <p:nvPr/>
        </p:nvSpPr>
        <p:spPr>
          <a:xfrm>
            <a:off x="6475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CC0883D-06BB-4CBE-A9A9-A0E480E0F846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5663711" y="1765210"/>
            <a:ext cx="742665" cy="121641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6BF1F0B-DD0F-4CAE-98FF-17563E522BBA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195274" y="1764084"/>
            <a:ext cx="746747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CF70E436-CEEA-44ED-82F6-013A9C103515}"/>
              </a:ext>
            </a:extLst>
          </p:cNvPr>
          <p:cNvSpPr txBox="1"/>
          <p:nvPr/>
        </p:nvSpPr>
        <p:spPr>
          <a:xfrm>
            <a:off x="7722576" y="311758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FD45A5E-D5B4-447F-B484-C68716377C82}"/>
              </a:ext>
            </a:extLst>
          </p:cNvPr>
          <p:cNvSpPr txBox="1"/>
          <p:nvPr/>
        </p:nvSpPr>
        <p:spPr>
          <a:xfrm>
            <a:off x="5471992" y="117267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3B82B3-B93F-42F6-B4F2-EC74210B8247}"/>
              </a:ext>
            </a:extLst>
          </p:cNvPr>
          <p:cNvSpPr txBox="1"/>
          <p:nvPr/>
        </p:nvSpPr>
        <p:spPr>
          <a:xfrm>
            <a:off x="5244690" y="311758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6F36BAA-1893-4000-BB4A-63B18DB003CF}"/>
              </a:ext>
            </a:extLst>
          </p:cNvPr>
          <p:cNvSpPr txBox="1"/>
          <p:nvPr/>
        </p:nvSpPr>
        <p:spPr>
          <a:xfrm>
            <a:off x="5712433" y="3128736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239ED75-60FA-4CF9-A689-08235BB249F7}"/>
              </a:ext>
            </a:extLst>
          </p:cNvPr>
          <p:cNvSpPr txBox="1"/>
          <p:nvPr/>
        </p:nvSpPr>
        <p:spPr>
          <a:xfrm>
            <a:off x="6773804" y="312104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BBCD9C2-8679-4746-ADE4-E6666D9D77B7}"/>
              </a:ext>
            </a:extLst>
          </p:cNvPr>
          <p:cNvSpPr txBox="1"/>
          <p:nvPr/>
        </p:nvSpPr>
        <p:spPr>
          <a:xfrm>
            <a:off x="7242772" y="312104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D03AC11-9410-4F48-A699-F94063B84092}"/>
              </a:ext>
            </a:extLst>
          </p:cNvPr>
          <p:cNvSpPr txBox="1"/>
          <p:nvPr/>
        </p:nvSpPr>
        <p:spPr>
          <a:xfrm>
            <a:off x="5958994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087B4E-04DD-4857-85A6-2C80871B5C95}"/>
              </a:ext>
            </a:extLst>
          </p:cNvPr>
          <p:cNvSpPr txBox="1"/>
          <p:nvPr/>
        </p:nvSpPr>
        <p:spPr>
          <a:xfrm>
            <a:off x="6432531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1E1DF2C-1FF0-49AC-8904-1F20F4682141}"/>
              </a:ext>
            </a:extLst>
          </p:cNvPr>
          <p:cNvSpPr txBox="1"/>
          <p:nvPr/>
        </p:nvSpPr>
        <p:spPr>
          <a:xfrm>
            <a:off x="744961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F3BDF5-3D88-41E9-9126-7AC78624FD21}"/>
              </a:ext>
            </a:extLst>
          </p:cNvPr>
          <p:cNvSpPr txBox="1"/>
          <p:nvPr/>
        </p:nvSpPr>
        <p:spPr>
          <a:xfrm>
            <a:off x="794935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E96DA6C-E757-44CF-8EA3-26308154C275}"/>
              </a:ext>
            </a:extLst>
          </p:cNvPr>
          <p:cNvSpPr/>
          <p:nvPr/>
        </p:nvSpPr>
        <p:spPr>
          <a:xfrm>
            <a:off x="7349576" y="298200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1CF6EA1-C48B-4BE3-A3D0-1B39E953A44E}"/>
              </a:ext>
            </a:extLst>
          </p:cNvPr>
          <p:cNvSpPr/>
          <p:nvPr/>
        </p:nvSpPr>
        <p:spPr>
          <a:xfrm>
            <a:off x="6881438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CA1A1B-ADDE-436E-9EC1-6E9AA972513E}"/>
              </a:ext>
            </a:extLst>
          </p:cNvPr>
          <p:cNvSpPr/>
          <p:nvPr/>
        </p:nvSpPr>
        <p:spPr>
          <a:xfrm>
            <a:off x="5758376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4B77849-7AED-4591-8ADB-8B828698DF29}"/>
              </a:ext>
            </a:extLst>
          </p:cNvPr>
          <p:cNvSpPr/>
          <p:nvPr/>
        </p:nvSpPr>
        <p:spPr>
          <a:xfrm>
            <a:off x="5290376" y="298222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CA51D3E-7D00-44F3-B3E1-A3CC2E4531B3}"/>
              </a:ext>
            </a:extLst>
          </p:cNvPr>
          <p:cNvSpPr/>
          <p:nvPr/>
        </p:nvSpPr>
        <p:spPr>
          <a:xfrm>
            <a:off x="6007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7299393-8A14-4DA7-BA2B-6C37A636E2F4}"/>
              </a:ext>
            </a:extLst>
          </p:cNvPr>
          <p:cNvSpPr/>
          <p:nvPr/>
        </p:nvSpPr>
        <p:spPr>
          <a:xfrm>
            <a:off x="5539266" y="1516320"/>
            <a:ext cx="248890" cy="24889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3140D353-15A2-4CFB-B2A7-B0CCA26569CE}"/>
              </a:ext>
            </a:extLst>
          </p:cNvPr>
          <p:cNvSpPr/>
          <p:nvPr/>
        </p:nvSpPr>
        <p:spPr>
          <a:xfrm>
            <a:off x="7817576" y="297369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C2C0831-98CB-4404-8D23-79A7EA7820F3}"/>
              </a:ext>
            </a:extLst>
          </p:cNvPr>
          <p:cNvSpPr/>
          <p:nvPr/>
        </p:nvSpPr>
        <p:spPr>
          <a:xfrm>
            <a:off x="6927042" y="160489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37D4CF4-8DEF-4A0D-9D05-EB99A01FD8E0}"/>
              </a:ext>
            </a:extLst>
          </p:cNvPr>
          <p:cNvSpPr/>
          <p:nvPr/>
        </p:nvSpPr>
        <p:spPr>
          <a:xfrm>
            <a:off x="7111220" y="1605145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DF4BA11C-E14B-4679-ADB0-F1AD75C56E31}"/>
              </a:ext>
            </a:extLst>
          </p:cNvPr>
          <p:cNvSpPr/>
          <p:nvPr/>
        </p:nvSpPr>
        <p:spPr>
          <a:xfrm>
            <a:off x="7296233" y="160447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85FB35E-C90C-4D78-A288-F2CB317B790C}"/>
              </a:ext>
            </a:extLst>
          </p:cNvPr>
          <p:cNvSpPr/>
          <p:nvPr/>
        </p:nvSpPr>
        <p:spPr>
          <a:xfrm>
            <a:off x="6215645" y="308703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5C3A0EE-2D00-4F42-A997-BDCEE56A8210}"/>
              </a:ext>
            </a:extLst>
          </p:cNvPr>
          <p:cNvSpPr/>
          <p:nvPr/>
        </p:nvSpPr>
        <p:spPr>
          <a:xfrm>
            <a:off x="6399823" y="30872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787772A-67D4-40FA-9F32-746BB84DCC8D}"/>
              </a:ext>
            </a:extLst>
          </p:cNvPr>
          <p:cNvSpPr/>
          <p:nvPr/>
        </p:nvSpPr>
        <p:spPr>
          <a:xfrm>
            <a:off x="6584795" y="309058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6DFBC9D-CD35-4508-964B-E2E441746935}"/>
              </a:ext>
            </a:extLst>
          </p:cNvPr>
          <p:cNvSpPr txBox="1"/>
          <p:nvPr/>
        </p:nvSpPr>
        <p:spPr>
          <a:xfrm>
            <a:off x="4897562" y="14262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F83D70-39D4-46DC-A915-4F8426194BA5}"/>
              </a:ext>
            </a:extLst>
          </p:cNvPr>
          <p:cNvSpPr txBox="1"/>
          <p:nvPr/>
        </p:nvSpPr>
        <p:spPr>
          <a:xfrm>
            <a:off x="4656686" y="28942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616712C-5EAA-4BC3-B593-E32903CA1188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V="1">
            <a:off x="5414821" y="1764084"/>
            <a:ext cx="716890" cy="1218137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7C85F01-5DD1-4D70-A44A-2DB665DFCACA}"/>
              </a:ext>
            </a:extLst>
          </p:cNvPr>
          <p:cNvCxnSpPr>
            <a:cxnSpLocks/>
            <a:stCxn id="93" idx="0"/>
            <a:endCxn id="78" idx="4"/>
          </p:cNvCxnSpPr>
          <p:nvPr/>
        </p:nvCxnSpPr>
        <p:spPr>
          <a:xfrm flipV="1">
            <a:off x="5882821" y="1764084"/>
            <a:ext cx="716890" cy="121776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4694BF0-0492-46F4-B705-2155A1DFD50E}"/>
              </a:ext>
            </a:extLst>
          </p:cNvPr>
          <p:cNvCxnSpPr>
            <a:cxnSpLocks/>
            <a:endCxn id="74" idx="4"/>
          </p:cNvCxnSpPr>
          <p:nvPr/>
        </p:nvCxnSpPr>
        <p:spPr>
          <a:xfrm flipV="1">
            <a:off x="7497765" y="1764084"/>
            <a:ext cx="657146" cy="1210204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431D540-D4D2-4622-A388-E3CFA8D8065F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7003320" y="1767664"/>
            <a:ext cx="684493" cy="122158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矩形 157">
            <a:extLst>
              <a:ext uri="{FF2B5EF4-FFF2-40B4-BE49-F238E27FC236}">
                <a16:creationId xmlns:a16="http://schemas.microsoft.com/office/drawing/2014/main" id="{145D4E22-6A84-47B6-8864-26FBF1F440D1}"/>
              </a:ext>
            </a:extLst>
          </p:cNvPr>
          <p:cNvSpPr/>
          <p:nvPr/>
        </p:nvSpPr>
        <p:spPr>
          <a:xfrm>
            <a:off x="172530" y="1063949"/>
            <a:ext cx="38646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Issues in handling hub vertices:</a:t>
            </a: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/>
              <a:t>The existing algorithms need to go through </a:t>
            </a:r>
            <a:r>
              <a:rPr lang="en-US" altLang="zh-CN" i="1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 (or </a:t>
            </a:r>
            <a:r>
              <a:rPr lang="en-US" altLang="zh-CN" i="1" dirty="0"/>
              <a:t>v</a:t>
            </a:r>
            <a:r>
              <a:rPr lang="en-US" altLang="zh-CN" baseline="-25000" dirty="0"/>
              <a:t>1001</a:t>
            </a:r>
            <a:r>
              <a:rPr lang="en-US" altLang="zh-CN" dirty="0"/>
              <a:t>) as the middle-vertex if choosing </a:t>
            </a:r>
            <a:r>
              <a:rPr lang="en-US" altLang="zh-CN" i="1" dirty="0"/>
              <a:t>L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 (or </a:t>
            </a:r>
            <a:r>
              <a:rPr lang="en-US" altLang="zh-CN" i="1" dirty="0"/>
              <a:t>U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)) to start. </a:t>
            </a:r>
          </a:p>
          <a:p>
            <a:endParaRPr lang="en-US" altLang="zh-CN" dirty="0"/>
          </a:p>
          <a:p>
            <a:r>
              <a:rPr lang="en-US" altLang="zh-CN" dirty="0"/>
              <a:t>Regardless of whether the upper or the lower layer is selected to start, we must traverse totally C</a:t>
            </a:r>
            <a:r>
              <a:rPr lang="en-US" altLang="zh-CN" sz="800" dirty="0"/>
              <a:t>2, </a:t>
            </a:r>
            <a:r>
              <a:rPr lang="fr-FR" altLang="zh-CN" sz="800" dirty="0"/>
              <a:t>1000 </a:t>
            </a:r>
            <a:r>
              <a:rPr lang="fr-FR" altLang="zh-CN" dirty="0"/>
              <a:t>(= 499,500) plus 1,000 </a:t>
            </a:r>
            <a:r>
              <a:rPr lang="en-US" altLang="zh-CN" dirty="0"/>
              <a:t>different wedges by the existing algorithms.</a:t>
            </a:r>
            <a:endParaRPr lang="zh-CN" altLang="en-US" dirty="0"/>
          </a:p>
          <a:p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3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4903A70-BD8D-4F0D-98AD-7CF5A78F620B}"/>
              </a:ext>
            </a:extLst>
          </p:cNvPr>
          <p:cNvCxnSpPr>
            <a:cxnSpLocks/>
            <a:stCxn id="97" idx="0"/>
            <a:endCxn id="74" idx="4"/>
          </p:cNvCxnSpPr>
          <p:nvPr/>
        </p:nvCxnSpPr>
        <p:spPr>
          <a:xfrm flipV="1">
            <a:off x="7942021" y="1764084"/>
            <a:ext cx="212890" cy="1209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D3261EC-2B09-4680-A9BF-B5B52F572316}"/>
              </a:ext>
            </a:extLst>
          </p:cNvPr>
          <p:cNvCxnSpPr>
            <a:cxnSpLocks/>
            <a:stCxn id="94" idx="0"/>
            <a:endCxn id="96" idx="4"/>
          </p:cNvCxnSpPr>
          <p:nvPr/>
        </p:nvCxnSpPr>
        <p:spPr>
          <a:xfrm flipV="1">
            <a:off x="5414821" y="1765210"/>
            <a:ext cx="248890" cy="1217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2020535-98C8-4144-817C-7CE0D3D4D4BB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5663711" y="1765210"/>
            <a:ext cx="219110" cy="1216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193B6D-5372-4490-A4E7-BF471AB86F1D}"/>
              </a:ext>
            </a:extLst>
          </p:cNvPr>
          <p:cNvCxnSpPr>
            <a:cxnSpLocks/>
            <a:stCxn id="92" idx="0"/>
            <a:endCxn id="96" idx="4"/>
          </p:cNvCxnSpPr>
          <p:nvPr/>
        </p:nvCxnSpPr>
        <p:spPr>
          <a:xfrm flipH="1" flipV="1">
            <a:off x="5663711" y="1765210"/>
            <a:ext cx="1342172" cy="121663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273676C-AD50-41D9-8403-D78421132400}"/>
              </a:ext>
            </a:extLst>
          </p:cNvPr>
          <p:cNvCxnSpPr>
            <a:cxnSpLocks/>
            <a:stCxn id="91" idx="0"/>
            <a:endCxn id="96" idx="4"/>
          </p:cNvCxnSpPr>
          <p:nvPr/>
        </p:nvCxnSpPr>
        <p:spPr>
          <a:xfrm flipH="1" flipV="1">
            <a:off x="5663711" y="1765210"/>
            <a:ext cx="1810310" cy="1216791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F6AB78C-CA54-4ED8-830D-441AAD34EBCB}"/>
              </a:ext>
            </a:extLst>
          </p:cNvPr>
          <p:cNvCxnSpPr>
            <a:cxnSpLocks/>
            <a:stCxn id="97" idx="0"/>
            <a:endCxn id="95" idx="4"/>
          </p:cNvCxnSpPr>
          <p:nvPr/>
        </p:nvCxnSpPr>
        <p:spPr>
          <a:xfrm flipH="1" flipV="1">
            <a:off x="6131711" y="1764084"/>
            <a:ext cx="1810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C783571A-529E-4E12-8F11-DB7FC43394AE}"/>
              </a:ext>
            </a:extLst>
          </p:cNvPr>
          <p:cNvSpPr/>
          <p:nvPr/>
        </p:nvSpPr>
        <p:spPr>
          <a:xfrm>
            <a:off x="80304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97CEDE3-9CB3-4A41-81FA-871FE282AFFB}"/>
              </a:ext>
            </a:extLst>
          </p:cNvPr>
          <p:cNvCxnSpPr>
            <a:cxnSpLocks/>
            <a:stCxn id="97" idx="0"/>
            <a:endCxn id="76" idx="4"/>
          </p:cNvCxnSpPr>
          <p:nvPr/>
        </p:nvCxnSpPr>
        <p:spPr>
          <a:xfrm flipH="1" flipV="1">
            <a:off x="7687813" y="1767664"/>
            <a:ext cx="254208" cy="12060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67B22125-FC77-4053-861B-49576F55E684}"/>
              </a:ext>
            </a:extLst>
          </p:cNvPr>
          <p:cNvSpPr/>
          <p:nvPr/>
        </p:nvSpPr>
        <p:spPr>
          <a:xfrm>
            <a:off x="7563368" y="151877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7E5B135-F542-4E27-AC87-FE09ED2FAEF3}"/>
              </a:ext>
            </a:extLst>
          </p:cNvPr>
          <p:cNvCxnSpPr>
            <a:cxnSpLocks/>
            <a:stCxn id="97" idx="0"/>
            <a:endCxn id="78" idx="4"/>
          </p:cNvCxnSpPr>
          <p:nvPr/>
        </p:nvCxnSpPr>
        <p:spPr>
          <a:xfrm flipH="1" flipV="1">
            <a:off x="6599711" y="1764084"/>
            <a:ext cx="1342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336BAEA2-F360-4C65-9A3D-991A82F5C3BC}"/>
              </a:ext>
            </a:extLst>
          </p:cNvPr>
          <p:cNvSpPr/>
          <p:nvPr/>
        </p:nvSpPr>
        <p:spPr>
          <a:xfrm>
            <a:off x="6475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CC0883D-06BB-4CBE-A9A9-A0E480E0F846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5663711" y="1765210"/>
            <a:ext cx="742665" cy="1216416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6BF1F0B-DD0F-4CAE-98FF-17563E522BBA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195274" y="1764084"/>
            <a:ext cx="746747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CF70E436-CEEA-44ED-82F6-013A9C103515}"/>
              </a:ext>
            </a:extLst>
          </p:cNvPr>
          <p:cNvSpPr txBox="1"/>
          <p:nvPr/>
        </p:nvSpPr>
        <p:spPr>
          <a:xfrm>
            <a:off x="7722576" y="311758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FD45A5E-D5B4-447F-B484-C68716377C82}"/>
              </a:ext>
            </a:extLst>
          </p:cNvPr>
          <p:cNvSpPr txBox="1"/>
          <p:nvPr/>
        </p:nvSpPr>
        <p:spPr>
          <a:xfrm>
            <a:off x="5471992" y="117267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3B82B3-B93F-42F6-B4F2-EC74210B8247}"/>
              </a:ext>
            </a:extLst>
          </p:cNvPr>
          <p:cNvSpPr txBox="1"/>
          <p:nvPr/>
        </p:nvSpPr>
        <p:spPr>
          <a:xfrm>
            <a:off x="5244690" y="311758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6F36BAA-1893-4000-BB4A-63B18DB003CF}"/>
              </a:ext>
            </a:extLst>
          </p:cNvPr>
          <p:cNvSpPr txBox="1"/>
          <p:nvPr/>
        </p:nvSpPr>
        <p:spPr>
          <a:xfrm>
            <a:off x="5712433" y="3128736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239ED75-60FA-4CF9-A689-08235BB249F7}"/>
              </a:ext>
            </a:extLst>
          </p:cNvPr>
          <p:cNvSpPr txBox="1"/>
          <p:nvPr/>
        </p:nvSpPr>
        <p:spPr>
          <a:xfrm>
            <a:off x="6773804" y="312104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BBCD9C2-8679-4746-ADE4-E6666D9D77B7}"/>
              </a:ext>
            </a:extLst>
          </p:cNvPr>
          <p:cNvSpPr txBox="1"/>
          <p:nvPr/>
        </p:nvSpPr>
        <p:spPr>
          <a:xfrm>
            <a:off x="7242772" y="312104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D03AC11-9410-4F48-A699-F94063B84092}"/>
              </a:ext>
            </a:extLst>
          </p:cNvPr>
          <p:cNvSpPr txBox="1"/>
          <p:nvPr/>
        </p:nvSpPr>
        <p:spPr>
          <a:xfrm>
            <a:off x="5958994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087B4E-04DD-4857-85A6-2C80871B5C95}"/>
              </a:ext>
            </a:extLst>
          </p:cNvPr>
          <p:cNvSpPr txBox="1"/>
          <p:nvPr/>
        </p:nvSpPr>
        <p:spPr>
          <a:xfrm>
            <a:off x="6432531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1E1DF2C-1FF0-49AC-8904-1F20F4682141}"/>
              </a:ext>
            </a:extLst>
          </p:cNvPr>
          <p:cNvSpPr txBox="1"/>
          <p:nvPr/>
        </p:nvSpPr>
        <p:spPr>
          <a:xfrm>
            <a:off x="744961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F3BDF5-3D88-41E9-9126-7AC78624FD21}"/>
              </a:ext>
            </a:extLst>
          </p:cNvPr>
          <p:cNvSpPr txBox="1"/>
          <p:nvPr/>
        </p:nvSpPr>
        <p:spPr>
          <a:xfrm>
            <a:off x="794935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E96DA6C-E757-44CF-8EA3-26308154C275}"/>
              </a:ext>
            </a:extLst>
          </p:cNvPr>
          <p:cNvSpPr/>
          <p:nvPr/>
        </p:nvSpPr>
        <p:spPr>
          <a:xfrm>
            <a:off x="7349576" y="298200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1CF6EA1-C48B-4BE3-A3D0-1B39E953A44E}"/>
              </a:ext>
            </a:extLst>
          </p:cNvPr>
          <p:cNvSpPr/>
          <p:nvPr/>
        </p:nvSpPr>
        <p:spPr>
          <a:xfrm>
            <a:off x="6881438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CA1A1B-ADDE-436E-9EC1-6E9AA972513E}"/>
              </a:ext>
            </a:extLst>
          </p:cNvPr>
          <p:cNvSpPr/>
          <p:nvPr/>
        </p:nvSpPr>
        <p:spPr>
          <a:xfrm>
            <a:off x="5758376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4B77849-7AED-4591-8ADB-8B828698DF29}"/>
              </a:ext>
            </a:extLst>
          </p:cNvPr>
          <p:cNvSpPr/>
          <p:nvPr/>
        </p:nvSpPr>
        <p:spPr>
          <a:xfrm>
            <a:off x="5290376" y="298222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CA51D3E-7D00-44F3-B3E1-A3CC2E4531B3}"/>
              </a:ext>
            </a:extLst>
          </p:cNvPr>
          <p:cNvSpPr/>
          <p:nvPr/>
        </p:nvSpPr>
        <p:spPr>
          <a:xfrm>
            <a:off x="6007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7299393-8A14-4DA7-BA2B-6C37A636E2F4}"/>
              </a:ext>
            </a:extLst>
          </p:cNvPr>
          <p:cNvSpPr/>
          <p:nvPr/>
        </p:nvSpPr>
        <p:spPr>
          <a:xfrm>
            <a:off x="5539266" y="1516320"/>
            <a:ext cx="248890" cy="24889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3140D353-15A2-4CFB-B2A7-B0CCA26569CE}"/>
              </a:ext>
            </a:extLst>
          </p:cNvPr>
          <p:cNvSpPr/>
          <p:nvPr/>
        </p:nvSpPr>
        <p:spPr>
          <a:xfrm>
            <a:off x="7817576" y="297369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C2C0831-98CB-4404-8D23-79A7EA7820F3}"/>
              </a:ext>
            </a:extLst>
          </p:cNvPr>
          <p:cNvSpPr/>
          <p:nvPr/>
        </p:nvSpPr>
        <p:spPr>
          <a:xfrm>
            <a:off x="6927042" y="160489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37D4CF4-8DEF-4A0D-9D05-EB99A01FD8E0}"/>
              </a:ext>
            </a:extLst>
          </p:cNvPr>
          <p:cNvSpPr/>
          <p:nvPr/>
        </p:nvSpPr>
        <p:spPr>
          <a:xfrm>
            <a:off x="7111220" y="1605145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DF4BA11C-E14B-4679-ADB0-F1AD75C56E31}"/>
              </a:ext>
            </a:extLst>
          </p:cNvPr>
          <p:cNvSpPr/>
          <p:nvPr/>
        </p:nvSpPr>
        <p:spPr>
          <a:xfrm>
            <a:off x="7296233" y="160447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85FB35E-C90C-4D78-A288-F2CB317B790C}"/>
              </a:ext>
            </a:extLst>
          </p:cNvPr>
          <p:cNvSpPr/>
          <p:nvPr/>
        </p:nvSpPr>
        <p:spPr>
          <a:xfrm>
            <a:off x="6215645" y="308703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5C3A0EE-2D00-4F42-A997-BDCEE56A8210}"/>
              </a:ext>
            </a:extLst>
          </p:cNvPr>
          <p:cNvSpPr/>
          <p:nvPr/>
        </p:nvSpPr>
        <p:spPr>
          <a:xfrm>
            <a:off x="6399823" y="30872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787772A-67D4-40FA-9F32-746BB84DCC8D}"/>
              </a:ext>
            </a:extLst>
          </p:cNvPr>
          <p:cNvSpPr/>
          <p:nvPr/>
        </p:nvSpPr>
        <p:spPr>
          <a:xfrm>
            <a:off x="6584795" y="309058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6DFBC9D-CD35-4508-964B-E2E441746935}"/>
              </a:ext>
            </a:extLst>
          </p:cNvPr>
          <p:cNvSpPr txBox="1"/>
          <p:nvPr/>
        </p:nvSpPr>
        <p:spPr>
          <a:xfrm>
            <a:off x="4897562" y="14262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F83D70-39D4-46DC-A915-4F8426194BA5}"/>
              </a:ext>
            </a:extLst>
          </p:cNvPr>
          <p:cNvSpPr txBox="1"/>
          <p:nvPr/>
        </p:nvSpPr>
        <p:spPr>
          <a:xfrm>
            <a:off x="4656686" y="28942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616712C-5EAA-4BC3-B593-E32903CA1188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V="1">
            <a:off x="5414821" y="1764084"/>
            <a:ext cx="716890" cy="1218137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7C85F01-5DD1-4D70-A44A-2DB665DFCACA}"/>
              </a:ext>
            </a:extLst>
          </p:cNvPr>
          <p:cNvCxnSpPr>
            <a:cxnSpLocks/>
            <a:stCxn id="93" idx="0"/>
            <a:endCxn id="78" idx="4"/>
          </p:cNvCxnSpPr>
          <p:nvPr/>
        </p:nvCxnSpPr>
        <p:spPr>
          <a:xfrm flipV="1">
            <a:off x="5882821" y="1764084"/>
            <a:ext cx="716890" cy="121776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4694BF0-0492-46F4-B705-2155A1DFD50E}"/>
              </a:ext>
            </a:extLst>
          </p:cNvPr>
          <p:cNvCxnSpPr>
            <a:cxnSpLocks/>
            <a:endCxn id="74" idx="4"/>
          </p:cNvCxnSpPr>
          <p:nvPr/>
        </p:nvCxnSpPr>
        <p:spPr>
          <a:xfrm flipV="1">
            <a:off x="7497765" y="1764084"/>
            <a:ext cx="657146" cy="1210204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431D540-D4D2-4622-A388-E3CFA8D8065F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7003320" y="1767664"/>
            <a:ext cx="684493" cy="122158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矩形 157">
            <a:extLst>
              <a:ext uri="{FF2B5EF4-FFF2-40B4-BE49-F238E27FC236}">
                <a16:creationId xmlns:a16="http://schemas.microsoft.com/office/drawing/2014/main" id="{145D4E22-6A84-47B6-8864-26FBF1F440D1}"/>
              </a:ext>
            </a:extLst>
          </p:cNvPr>
          <p:cNvSpPr/>
          <p:nvPr/>
        </p:nvSpPr>
        <p:spPr>
          <a:xfrm>
            <a:off x="172530" y="1063949"/>
            <a:ext cx="38646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Issues in handling hub vertices:</a:t>
            </a: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/>
              <a:t>The existing algorithms need to go through </a:t>
            </a:r>
            <a:r>
              <a:rPr lang="en-US" altLang="zh-CN" i="1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 (or </a:t>
            </a:r>
            <a:r>
              <a:rPr lang="en-US" altLang="zh-CN" i="1" dirty="0"/>
              <a:t>v</a:t>
            </a:r>
            <a:r>
              <a:rPr lang="en-US" altLang="zh-CN" baseline="-25000" dirty="0"/>
              <a:t>1001</a:t>
            </a:r>
            <a:r>
              <a:rPr lang="en-US" altLang="zh-CN" dirty="0"/>
              <a:t>) as the middle-vertex if choosing </a:t>
            </a:r>
            <a:r>
              <a:rPr lang="en-US" altLang="zh-CN" i="1" dirty="0"/>
              <a:t>L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 (or </a:t>
            </a:r>
            <a:r>
              <a:rPr lang="en-US" altLang="zh-CN" i="1" dirty="0"/>
              <a:t>U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)) to start. </a:t>
            </a:r>
          </a:p>
          <a:p>
            <a:endParaRPr lang="en-US" altLang="zh-CN" dirty="0"/>
          </a:p>
          <a:p>
            <a:r>
              <a:rPr lang="en-US" altLang="zh-CN" dirty="0"/>
              <a:t>Regardless of whether the upper or the lower layer is selected to start, we must traverse totally C</a:t>
            </a:r>
            <a:r>
              <a:rPr lang="en-US" altLang="zh-CN" sz="800" dirty="0"/>
              <a:t>2, </a:t>
            </a:r>
            <a:r>
              <a:rPr lang="fr-FR" altLang="zh-CN" sz="800" dirty="0"/>
              <a:t>1000 </a:t>
            </a:r>
            <a:r>
              <a:rPr lang="fr-FR" altLang="zh-CN" dirty="0"/>
              <a:t>(= 499,500) plus 1,000 </a:t>
            </a:r>
            <a:r>
              <a:rPr lang="en-US" altLang="zh-CN" dirty="0"/>
              <a:t>different wedges by the existing algorithms.</a:t>
            </a:r>
            <a:endParaRPr lang="zh-CN" altLang="en-US" dirty="0"/>
          </a:p>
          <a:p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6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4903A70-BD8D-4F0D-98AD-7CF5A78F620B}"/>
              </a:ext>
            </a:extLst>
          </p:cNvPr>
          <p:cNvCxnSpPr>
            <a:cxnSpLocks/>
            <a:stCxn id="97" idx="0"/>
            <a:endCxn id="74" idx="4"/>
          </p:cNvCxnSpPr>
          <p:nvPr/>
        </p:nvCxnSpPr>
        <p:spPr>
          <a:xfrm flipV="1">
            <a:off x="7942021" y="1764084"/>
            <a:ext cx="212890" cy="12096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D3261EC-2B09-4680-A9BF-B5B52F572316}"/>
              </a:ext>
            </a:extLst>
          </p:cNvPr>
          <p:cNvCxnSpPr>
            <a:cxnSpLocks/>
            <a:stCxn id="94" idx="0"/>
            <a:endCxn id="96" idx="4"/>
          </p:cNvCxnSpPr>
          <p:nvPr/>
        </p:nvCxnSpPr>
        <p:spPr>
          <a:xfrm flipV="1">
            <a:off x="5414821" y="1765210"/>
            <a:ext cx="248890" cy="1217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92020535-98C8-4144-817C-7CE0D3D4D4BB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5663711" y="1765210"/>
            <a:ext cx="219110" cy="1216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5193B6D-5372-4490-A4E7-BF471AB86F1D}"/>
              </a:ext>
            </a:extLst>
          </p:cNvPr>
          <p:cNvCxnSpPr>
            <a:cxnSpLocks/>
            <a:stCxn id="92" idx="0"/>
            <a:endCxn id="96" idx="4"/>
          </p:cNvCxnSpPr>
          <p:nvPr/>
        </p:nvCxnSpPr>
        <p:spPr>
          <a:xfrm flipH="1" flipV="1">
            <a:off x="5663711" y="1765210"/>
            <a:ext cx="1342172" cy="1216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273676C-AD50-41D9-8403-D78421132400}"/>
              </a:ext>
            </a:extLst>
          </p:cNvPr>
          <p:cNvCxnSpPr>
            <a:cxnSpLocks/>
            <a:stCxn id="91" idx="0"/>
            <a:endCxn id="96" idx="4"/>
          </p:cNvCxnSpPr>
          <p:nvPr/>
        </p:nvCxnSpPr>
        <p:spPr>
          <a:xfrm flipH="1" flipV="1">
            <a:off x="5663711" y="1765210"/>
            <a:ext cx="1810310" cy="12167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3F6AB78C-CA54-4ED8-830D-441AAD34EBCB}"/>
              </a:ext>
            </a:extLst>
          </p:cNvPr>
          <p:cNvCxnSpPr>
            <a:cxnSpLocks/>
            <a:stCxn id="97" idx="0"/>
            <a:endCxn id="95" idx="4"/>
          </p:cNvCxnSpPr>
          <p:nvPr/>
        </p:nvCxnSpPr>
        <p:spPr>
          <a:xfrm flipH="1" flipV="1">
            <a:off x="6131711" y="1764084"/>
            <a:ext cx="1810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C783571A-529E-4E12-8F11-DB7FC43394AE}"/>
              </a:ext>
            </a:extLst>
          </p:cNvPr>
          <p:cNvSpPr/>
          <p:nvPr/>
        </p:nvSpPr>
        <p:spPr>
          <a:xfrm>
            <a:off x="80304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297CEDE3-9CB3-4A41-81FA-871FE282AFFB}"/>
              </a:ext>
            </a:extLst>
          </p:cNvPr>
          <p:cNvCxnSpPr>
            <a:cxnSpLocks/>
            <a:stCxn id="97" idx="0"/>
            <a:endCxn id="76" idx="4"/>
          </p:cNvCxnSpPr>
          <p:nvPr/>
        </p:nvCxnSpPr>
        <p:spPr>
          <a:xfrm flipH="1" flipV="1">
            <a:off x="7687813" y="1767664"/>
            <a:ext cx="254208" cy="12060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67B22125-FC77-4053-861B-49576F55E684}"/>
              </a:ext>
            </a:extLst>
          </p:cNvPr>
          <p:cNvSpPr/>
          <p:nvPr/>
        </p:nvSpPr>
        <p:spPr>
          <a:xfrm>
            <a:off x="7563368" y="151877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7E5B135-F542-4E27-AC87-FE09ED2FAEF3}"/>
              </a:ext>
            </a:extLst>
          </p:cNvPr>
          <p:cNvCxnSpPr>
            <a:cxnSpLocks/>
            <a:stCxn id="97" idx="0"/>
            <a:endCxn id="78" idx="4"/>
          </p:cNvCxnSpPr>
          <p:nvPr/>
        </p:nvCxnSpPr>
        <p:spPr>
          <a:xfrm flipH="1" flipV="1">
            <a:off x="6599711" y="1764084"/>
            <a:ext cx="1342310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336BAEA2-F360-4C65-9A3D-991A82F5C3BC}"/>
              </a:ext>
            </a:extLst>
          </p:cNvPr>
          <p:cNvSpPr/>
          <p:nvPr/>
        </p:nvSpPr>
        <p:spPr>
          <a:xfrm>
            <a:off x="6475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CC0883D-06BB-4CBE-A9A9-A0E480E0F846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5663711" y="1765210"/>
            <a:ext cx="742665" cy="1216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6BF1F0B-DD0F-4CAE-98FF-17563E522BBA}"/>
              </a:ext>
            </a:extLst>
          </p:cNvPr>
          <p:cNvCxnSpPr>
            <a:cxnSpLocks/>
            <a:stCxn id="97" idx="0"/>
          </p:cNvCxnSpPr>
          <p:nvPr/>
        </p:nvCxnSpPr>
        <p:spPr>
          <a:xfrm flipH="1" flipV="1">
            <a:off x="7195274" y="1764084"/>
            <a:ext cx="746747" cy="120961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CF70E436-CEEA-44ED-82F6-013A9C103515}"/>
              </a:ext>
            </a:extLst>
          </p:cNvPr>
          <p:cNvSpPr txBox="1"/>
          <p:nvPr/>
        </p:nvSpPr>
        <p:spPr>
          <a:xfrm>
            <a:off x="7722576" y="311758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FD45A5E-D5B4-447F-B484-C68716377C82}"/>
              </a:ext>
            </a:extLst>
          </p:cNvPr>
          <p:cNvSpPr txBox="1"/>
          <p:nvPr/>
        </p:nvSpPr>
        <p:spPr>
          <a:xfrm>
            <a:off x="5471992" y="117267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3B82B3-B93F-42F6-B4F2-EC74210B8247}"/>
              </a:ext>
            </a:extLst>
          </p:cNvPr>
          <p:cNvSpPr txBox="1"/>
          <p:nvPr/>
        </p:nvSpPr>
        <p:spPr>
          <a:xfrm>
            <a:off x="5244690" y="3117588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46F36BAA-1893-4000-BB4A-63B18DB003CF}"/>
              </a:ext>
            </a:extLst>
          </p:cNvPr>
          <p:cNvSpPr txBox="1"/>
          <p:nvPr/>
        </p:nvSpPr>
        <p:spPr>
          <a:xfrm>
            <a:off x="5712433" y="3128736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239ED75-60FA-4CF9-A689-08235BB249F7}"/>
              </a:ext>
            </a:extLst>
          </p:cNvPr>
          <p:cNvSpPr txBox="1"/>
          <p:nvPr/>
        </p:nvSpPr>
        <p:spPr>
          <a:xfrm>
            <a:off x="6773804" y="312104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6BBCD9C2-8679-4746-ADE4-E6666D9D77B7}"/>
              </a:ext>
            </a:extLst>
          </p:cNvPr>
          <p:cNvSpPr txBox="1"/>
          <p:nvPr/>
        </p:nvSpPr>
        <p:spPr>
          <a:xfrm>
            <a:off x="7242772" y="312104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D03AC11-9410-4F48-A699-F94063B84092}"/>
              </a:ext>
            </a:extLst>
          </p:cNvPr>
          <p:cNvSpPr txBox="1"/>
          <p:nvPr/>
        </p:nvSpPr>
        <p:spPr>
          <a:xfrm>
            <a:off x="5958994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B087B4E-04DD-4857-85A6-2C80871B5C95}"/>
              </a:ext>
            </a:extLst>
          </p:cNvPr>
          <p:cNvSpPr txBox="1"/>
          <p:nvPr/>
        </p:nvSpPr>
        <p:spPr>
          <a:xfrm>
            <a:off x="6432531" y="1175007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1E1DF2C-1FF0-49AC-8904-1F20F4682141}"/>
              </a:ext>
            </a:extLst>
          </p:cNvPr>
          <p:cNvSpPr txBox="1"/>
          <p:nvPr/>
        </p:nvSpPr>
        <p:spPr>
          <a:xfrm>
            <a:off x="744961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3FF3BDF5-3D88-41E9-9126-7AC78624FD21}"/>
              </a:ext>
            </a:extLst>
          </p:cNvPr>
          <p:cNvSpPr txBox="1"/>
          <p:nvPr/>
        </p:nvSpPr>
        <p:spPr>
          <a:xfrm>
            <a:off x="7949359" y="117710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E96DA6C-E757-44CF-8EA3-26308154C275}"/>
              </a:ext>
            </a:extLst>
          </p:cNvPr>
          <p:cNvSpPr/>
          <p:nvPr/>
        </p:nvSpPr>
        <p:spPr>
          <a:xfrm>
            <a:off x="7349576" y="298200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1CF6EA1-C48B-4BE3-A3D0-1B39E953A44E}"/>
              </a:ext>
            </a:extLst>
          </p:cNvPr>
          <p:cNvSpPr/>
          <p:nvPr/>
        </p:nvSpPr>
        <p:spPr>
          <a:xfrm>
            <a:off x="6881438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CA1A1B-ADDE-436E-9EC1-6E9AA972513E}"/>
              </a:ext>
            </a:extLst>
          </p:cNvPr>
          <p:cNvSpPr/>
          <p:nvPr/>
        </p:nvSpPr>
        <p:spPr>
          <a:xfrm>
            <a:off x="5758376" y="298184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54B77849-7AED-4591-8ADB-8B828698DF29}"/>
              </a:ext>
            </a:extLst>
          </p:cNvPr>
          <p:cNvSpPr/>
          <p:nvPr/>
        </p:nvSpPr>
        <p:spPr>
          <a:xfrm>
            <a:off x="5290376" y="298222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1CA51D3E-7D00-44F3-B3E1-A3CC2E4531B3}"/>
              </a:ext>
            </a:extLst>
          </p:cNvPr>
          <p:cNvSpPr/>
          <p:nvPr/>
        </p:nvSpPr>
        <p:spPr>
          <a:xfrm>
            <a:off x="6007266" y="151519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7299393-8A14-4DA7-BA2B-6C37A636E2F4}"/>
              </a:ext>
            </a:extLst>
          </p:cNvPr>
          <p:cNvSpPr/>
          <p:nvPr/>
        </p:nvSpPr>
        <p:spPr>
          <a:xfrm>
            <a:off x="5539266" y="1516320"/>
            <a:ext cx="248890" cy="24889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3140D353-15A2-4CFB-B2A7-B0CCA26569CE}"/>
              </a:ext>
            </a:extLst>
          </p:cNvPr>
          <p:cNvSpPr/>
          <p:nvPr/>
        </p:nvSpPr>
        <p:spPr>
          <a:xfrm>
            <a:off x="7817576" y="297369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CC2C0831-98CB-4404-8D23-79A7EA7820F3}"/>
              </a:ext>
            </a:extLst>
          </p:cNvPr>
          <p:cNvSpPr/>
          <p:nvPr/>
        </p:nvSpPr>
        <p:spPr>
          <a:xfrm>
            <a:off x="6927042" y="160489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137D4CF4-8DEF-4A0D-9D05-EB99A01FD8E0}"/>
              </a:ext>
            </a:extLst>
          </p:cNvPr>
          <p:cNvSpPr/>
          <p:nvPr/>
        </p:nvSpPr>
        <p:spPr>
          <a:xfrm>
            <a:off x="7111220" y="1605145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DF4BA11C-E14B-4679-ADB0-F1AD75C56E31}"/>
              </a:ext>
            </a:extLst>
          </p:cNvPr>
          <p:cNvSpPr/>
          <p:nvPr/>
        </p:nvSpPr>
        <p:spPr>
          <a:xfrm>
            <a:off x="7296233" y="160447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585FB35E-C90C-4D78-A288-F2CB317B790C}"/>
              </a:ext>
            </a:extLst>
          </p:cNvPr>
          <p:cNvSpPr/>
          <p:nvPr/>
        </p:nvSpPr>
        <p:spPr>
          <a:xfrm>
            <a:off x="6215645" y="308703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15C3A0EE-2D00-4F42-A997-BDCEE56A8210}"/>
              </a:ext>
            </a:extLst>
          </p:cNvPr>
          <p:cNvSpPr/>
          <p:nvPr/>
        </p:nvSpPr>
        <p:spPr>
          <a:xfrm>
            <a:off x="6399823" y="30872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787772A-67D4-40FA-9F32-746BB84DCC8D}"/>
              </a:ext>
            </a:extLst>
          </p:cNvPr>
          <p:cNvSpPr/>
          <p:nvPr/>
        </p:nvSpPr>
        <p:spPr>
          <a:xfrm>
            <a:off x="6584795" y="309058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B6DFBC9D-CD35-4508-964B-E2E441746935}"/>
              </a:ext>
            </a:extLst>
          </p:cNvPr>
          <p:cNvSpPr txBox="1"/>
          <p:nvPr/>
        </p:nvSpPr>
        <p:spPr>
          <a:xfrm>
            <a:off x="4897562" y="14262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F83D70-39D4-46DC-A915-4F8426194BA5}"/>
              </a:ext>
            </a:extLst>
          </p:cNvPr>
          <p:cNvSpPr txBox="1"/>
          <p:nvPr/>
        </p:nvSpPr>
        <p:spPr>
          <a:xfrm>
            <a:off x="4656686" y="28942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616712C-5EAA-4BC3-B593-E32903CA1188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V="1">
            <a:off x="5414821" y="1764084"/>
            <a:ext cx="716890" cy="1218137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7C85F01-5DD1-4D70-A44A-2DB665DFCACA}"/>
              </a:ext>
            </a:extLst>
          </p:cNvPr>
          <p:cNvCxnSpPr>
            <a:cxnSpLocks/>
            <a:stCxn id="93" idx="0"/>
            <a:endCxn id="78" idx="4"/>
          </p:cNvCxnSpPr>
          <p:nvPr/>
        </p:nvCxnSpPr>
        <p:spPr>
          <a:xfrm flipV="1">
            <a:off x="5882821" y="1764084"/>
            <a:ext cx="716890" cy="121776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4694BF0-0492-46F4-B705-2155A1DFD50E}"/>
              </a:ext>
            </a:extLst>
          </p:cNvPr>
          <p:cNvCxnSpPr>
            <a:cxnSpLocks/>
            <a:endCxn id="74" idx="4"/>
          </p:cNvCxnSpPr>
          <p:nvPr/>
        </p:nvCxnSpPr>
        <p:spPr>
          <a:xfrm flipV="1">
            <a:off x="7497765" y="1764084"/>
            <a:ext cx="657146" cy="1210204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0431D540-D4D2-4622-A388-E3CFA8D8065F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7003320" y="1767664"/>
            <a:ext cx="684493" cy="1221582"/>
          </a:xfrm>
          <a:prstGeom prst="line">
            <a:avLst/>
          </a:prstGeom>
          <a:ln w="11176">
            <a:solidFill>
              <a:srgbClr val="3D3D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矩形 157">
            <a:extLst>
              <a:ext uri="{FF2B5EF4-FFF2-40B4-BE49-F238E27FC236}">
                <a16:creationId xmlns:a16="http://schemas.microsoft.com/office/drawing/2014/main" id="{145D4E22-6A84-47B6-8864-26FBF1F440D1}"/>
              </a:ext>
            </a:extLst>
          </p:cNvPr>
          <p:cNvSpPr/>
          <p:nvPr/>
        </p:nvSpPr>
        <p:spPr>
          <a:xfrm>
            <a:off x="172530" y="1063949"/>
            <a:ext cx="38646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Issues in handling hub vertices:</a:t>
            </a: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/>
              <a:t>The existing algorithms need to go through </a:t>
            </a:r>
            <a:r>
              <a:rPr lang="en-US" altLang="zh-CN" i="1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 (or </a:t>
            </a:r>
            <a:r>
              <a:rPr lang="en-US" altLang="zh-CN" i="1" dirty="0"/>
              <a:t>v</a:t>
            </a:r>
            <a:r>
              <a:rPr lang="en-US" altLang="zh-CN" baseline="-25000" dirty="0"/>
              <a:t>1001</a:t>
            </a:r>
            <a:r>
              <a:rPr lang="en-US" altLang="zh-CN" dirty="0"/>
              <a:t>) as the middle-vertex if choosing </a:t>
            </a:r>
            <a:r>
              <a:rPr lang="en-US" altLang="zh-CN" i="1" dirty="0"/>
              <a:t>L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 (or </a:t>
            </a:r>
            <a:r>
              <a:rPr lang="en-US" altLang="zh-CN" i="1" dirty="0"/>
              <a:t>U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en-US" altLang="zh-CN" dirty="0"/>
              <a:t>)) to start. </a:t>
            </a:r>
          </a:p>
          <a:p>
            <a:endParaRPr lang="en-US" altLang="zh-CN" dirty="0"/>
          </a:p>
          <a:p>
            <a:r>
              <a:rPr lang="en-US" altLang="zh-CN" dirty="0"/>
              <a:t>Regardless of whether the upper or the lower layer is selected to start, we must traverse totally C</a:t>
            </a:r>
            <a:r>
              <a:rPr lang="en-US" altLang="zh-CN" sz="800" dirty="0"/>
              <a:t>2, </a:t>
            </a:r>
            <a:r>
              <a:rPr lang="fr-FR" altLang="zh-CN" sz="800" dirty="0"/>
              <a:t>1000 </a:t>
            </a:r>
            <a:r>
              <a:rPr lang="fr-FR" altLang="zh-CN" dirty="0"/>
              <a:t>(= 499,500) plus 1,000 </a:t>
            </a:r>
            <a:r>
              <a:rPr lang="en-US" altLang="zh-CN" dirty="0"/>
              <a:t>different wedges by the existing algorithms.</a:t>
            </a:r>
            <a:endParaRPr lang="zh-CN" altLang="en-US" dirty="0"/>
          </a:p>
          <a:p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86684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Challenges</a:t>
            </a:r>
            <a:endParaRPr lang="en" sz="24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22C0A4-109C-42D5-8269-8F3C4E49C3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0" name="Shape 61">
            <a:extLst>
              <a:ext uri="{FF2B5EF4-FFF2-40B4-BE49-F238E27FC236}">
                <a16:creationId xmlns:a16="http://schemas.microsoft.com/office/drawing/2014/main" id="{2A29CC2D-2749-4621-B8FB-C1572A384C2D}"/>
              </a:ext>
            </a:extLst>
          </p:cNvPr>
          <p:cNvSpPr txBox="1">
            <a:spLocks noGrp="1"/>
          </p:cNvSpPr>
          <p:nvPr/>
        </p:nvSpPr>
        <p:spPr>
          <a:xfrm>
            <a:off x="491931" y="1260356"/>
            <a:ext cx="8520599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It is a challenge to effectively handle high-degree vertices.</a:t>
            </a:r>
          </a:p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It is also a challenge to utilize CPU cache to speed up butterfly counting.</a:t>
            </a:r>
          </a:p>
        </p:txBody>
      </p:sp>
      <p:pic>
        <p:nvPicPr>
          <p:cNvPr id="11" name="Shape 63">
            <a:extLst>
              <a:ext uri="{FF2B5EF4-FFF2-40B4-BE49-F238E27FC236}">
                <a16:creationId xmlns:a16="http://schemas.microsoft.com/office/drawing/2014/main" id="{4229219C-999B-48B2-B1FB-8866C56195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0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126567"/>
            <a:ext cx="8520599" cy="572699"/>
          </a:xfrm>
        </p:spPr>
        <p:txBody>
          <a:bodyPr/>
          <a:lstStyle/>
          <a:p>
            <a:r>
              <a:rPr lang="en-US" altLang="zh-CN" dirty="0"/>
              <a:t>Solutions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1480" y="1315649"/>
            <a:ext cx="9349886" cy="1073868"/>
          </a:xfrm>
        </p:spPr>
        <p:txBody>
          <a:bodyPr/>
          <a:lstStyle/>
          <a:p>
            <a:pPr marL="457200" lvl="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Solution 1: The vertex-priority-based algorithm</a:t>
            </a:r>
          </a:p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	</a:t>
            </a:r>
            <a:r>
              <a:rPr lang="en-US" altLang="zh-CN" b="1" dirty="0">
                <a:solidFill>
                  <a:srgbClr val="000000"/>
                </a:solidFill>
              </a:rPr>
              <a:t>BFC-VP</a:t>
            </a:r>
            <a:r>
              <a:rPr lang="en-US" altLang="zh-CN" dirty="0">
                <a:solidFill>
                  <a:srgbClr val="000000"/>
                </a:solidFill>
              </a:rPr>
              <a:t>, to conquer challenge 1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2DE4D2-DB9A-4709-9D71-1E6EF7744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91D1D09-68A2-4EAF-A37A-DEC551A9CDB5}"/>
              </a:ext>
            </a:extLst>
          </p:cNvPr>
          <p:cNvSpPr txBox="1">
            <a:spLocks/>
          </p:cNvSpPr>
          <p:nvPr/>
        </p:nvSpPr>
        <p:spPr>
          <a:xfrm>
            <a:off x="492853" y="2417118"/>
            <a:ext cx="8944443" cy="15941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Solution 2: BFC-VP + cache aware techniques </a:t>
            </a:r>
          </a:p>
          <a:p>
            <a:pPr marL="7620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	</a:t>
            </a:r>
            <a:r>
              <a:rPr lang="en-US" altLang="zh-CN" b="1" dirty="0">
                <a:solidFill>
                  <a:srgbClr val="000000"/>
                </a:solidFill>
              </a:rPr>
              <a:t>BFC-VP++</a:t>
            </a:r>
            <a:r>
              <a:rPr lang="en-US" altLang="zh-CN" dirty="0">
                <a:solidFill>
                  <a:srgbClr val="000000"/>
                </a:solidFill>
              </a:rPr>
              <a:t>, to conquer challenge 1 &amp; 2</a:t>
            </a:r>
            <a:endParaRPr lang="en" altLang="zh-CN" dirty="0">
              <a:solidFill>
                <a:srgbClr val="000000"/>
              </a:solidFill>
            </a:endParaRPr>
          </a:p>
        </p:txBody>
      </p:sp>
      <p:pic>
        <p:nvPicPr>
          <p:cNvPr id="12" name="Shape 63">
            <a:extLst>
              <a:ext uri="{FF2B5EF4-FFF2-40B4-BE49-F238E27FC236}">
                <a16:creationId xmlns:a16="http://schemas.microsoft.com/office/drawing/2014/main" id="{5B3EF438-E9F4-4D02-89CF-7A76768D60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The vertex-priority-based algorithm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FB3ED14-590B-4F36-A924-E494FC172122}"/>
              </a:ext>
            </a:extLst>
          </p:cNvPr>
          <p:cNvSpPr/>
          <p:nvPr/>
        </p:nvSpPr>
        <p:spPr>
          <a:xfrm>
            <a:off x="606060" y="1476836"/>
            <a:ext cx="4733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31F20"/>
                </a:solidFill>
                <a:latin typeface="+mj-lt"/>
              </a:rPr>
              <a:t>Motivation: a hub vertex may not always necessary to become a middle-vertex in a wedge for the construction of a butterfly.</a:t>
            </a:r>
            <a:endParaRPr lang="zh-CN" altLang="en-US" sz="1800" dirty="0"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D5683F-29CF-4A68-84EA-B841C70E3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160" y="1613140"/>
            <a:ext cx="3354049" cy="19075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70E96C4-FC1A-469A-8902-3E646B1BCC91}"/>
              </a:ext>
            </a:extLst>
          </p:cNvPr>
          <p:cNvSpPr/>
          <p:nvPr/>
        </p:nvSpPr>
        <p:spPr>
          <a:xfrm>
            <a:off x="603849" y="2577775"/>
            <a:ext cx="440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CN" sz="1800" dirty="0">
                <a:latin typeface="+mj-lt"/>
              </a:rPr>
              <a:t>[u</a:t>
            </a:r>
            <a:r>
              <a:rPr lang="nl-NL" altLang="zh-CN" sz="1000" dirty="0">
                <a:latin typeface="+mj-lt"/>
              </a:rPr>
              <a:t>0</a:t>
            </a:r>
            <a:r>
              <a:rPr lang="nl-NL" altLang="zh-CN" sz="1800" dirty="0">
                <a:latin typeface="+mj-lt"/>
              </a:rPr>
              <a:t>, v</a:t>
            </a:r>
            <a:r>
              <a:rPr lang="nl-NL" altLang="zh-CN" sz="1000" dirty="0">
                <a:latin typeface="+mj-lt"/>
              </a:rPr>
              <a:t>0,</a:t>
            </a:r>
            <a:r>
              <a:rPr lang="nl-NL" altLang="zh-CN" sz="1800" dirty="0">
                <a:latin typeface="+mj-lt"/>
              </a:rPr>
              <a:t> u</a:t>
            </a:r>
            <a:r>
              <a:rPr lang="nl-NL" altLang="zh-CN" sz="1000" dirty="0">
                <a:latin typeface="+mj-lt"/>
              </a:rPr>
              <a:t>1,</a:t>
            </a:r>
            <a:r>
              <a:rPr lang="nl-NL" altLang="zh-CN" sz="1800" dirty="0">
                <a:latin typeface="+mj-lt"/>
              </a:rPr>
              <a:t> v</a:t>
            </a:r>
            <a:r>
              <a:rPr lang="nl-NL" altLang="zh-CN" sz="1000" dirty="0">
                <a:latin typeface="+mj-lt"/>
              </a:rPr>
              <a:t>1</a:t>
            </a:r>
            <a:r>
              <a:rPr lang="nl-NL" altLang="zh-CN" sz="1800" dirty="0">
                <a:latin typeface="+mj-lt"/>
              </a:rPr>
              <a:t>] in the Figure </a:t>
            </a:r>
            <a:r>
              <a:rPr lang="en-US" altLang="zh-CN" sz="1800" dirty="0">
                <a:latin typeface="+mj-lt"/>
              </a:rPr>
              <a:t>can be constructed in two ways: 1) by the wedges (u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v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u</a:t>
            </a:r>
            <a:r>
              <a:rPr lang="en-US" altLang="zh-CN" sz="1000" dirty="0">
                <a:latin typeface="+mj-lt"/>
              </a:rPr>
              <a:t>1</a:t>
            </a:r>
            <a:r>
              <a:rPr lang="en-US" altLang="zh-CN" sz="1800" dirty="0">
                <a:latin typeface="+mj-lt"/>
              </a:rPr>
              <a:t>) and (u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v</a:t>
            </a:r>
            <a:r>
              <a:rPr lang="en-US" altLang="zh-CN" sz="1000" dirty="0">
                <a:latin typeface="+mj-lt"/>
              </a:rPr>
              <a:t>1,</a:t>
            </a:r>
            <a:r>
              <a:rPr lang="en-US" altLang="zh-CN" sz="1800" dirty="0">
                <a:latin typeface="+mj-lt"/>
              </a:rPr>
              <a:t> u</a:t>
            </a:r>
            <a:r>
              <a:rPr lang="en-US" altLang="zh-CN" sz="1000" dirty="0">
                <a:latin typeface="+mj-lt"/>
              </a:rPr>
              <a:t>1</a:t>
            </a:r>
            <a:r>
              <a:rPr lang="en-US" altLang="zh-CN" sz="1800" dirty="0">
                <a:latin typeface="+mj-lt"/>
              </a:rPr>
              <a:t>), or 2) by the wedges (v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u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v</a:t>
            </a:r>
            <a:r>
              <a:rPr lang="en-US" altLang="zh-CN" sz="1000" dirty="0">
                <a:latin typeface="+mj-lt"/>
              </a:rPr>
              <a:t>1</a:t>
            </a:r>
            <a:r>
              <a:rPr lang="en-US" altLang="zh-CN" sz="1800" dirty="0">
                <a:latin typeface="+mj-lt"/>
              </a:rPr>
              <a:t>) and (v</a:t>
            </a:r>
            <a:r>
              <a:rPr lang="en-US" altLang="zh-CN" sz="1000" dirty="0">
                <a:latin typeface="+mj-lt"/>
              </a:rPr>
              <a:t>0,</a:t>
            </a:r>
            <a:r>
              <a:rPr lang="en-US" altLang="zh-CN" sz="1800" dirty="0">
                <a:latin typeface="+mj-lt"/>
              </a:rPr>
              <a:t> u</a:t>
            </a:r>
            <a:r>
              <a:rPr lang="en-US" altLang="zh-CN" sz="1000" dirty="0">
                <a:latin typeface="+mj-lt"/>
              </a:rPr>
              <a:t>1,</a:t>
            </a:r>
            <a:r>
              <a:rPr lang="en-US" altLang="zh-CN" sz="1800" dirty="0">
                <a:latin typeface="+mj-lt"/>
              </a:rPr>
              <a:t> v</a:t>
            </a:r>
            <a:r>
              <a:rPr lang="en-US" altLang="zh-CN" sz="1000" dirty="0">
                <a:latin typeface="+mj-lt"/>
              </a:rPr>
              <a:t>1</a:t>
            </a:r>
            <a:r>
              <a:rPr lang="en-US" altLang="zh-CN" sz="1800" dirty="0">
                <a:latin typeface="+mj-lt"/>
              </a:rPr>
              <a:t>).</a:t>
            </a:r>
            <a:endParaRPr lang="zh-CN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770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The vertex-priority-based algorithm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10" name="Shape 61"/>
          <p:cNvSpPr txBox="1">
            <a:spLocks noGrp="1"/>
          </p:cNvSpPr>
          <p:nvPr>
            <p:ph type="body" idx="1"/>
          </p:nvPr>
        </p:nvSpPr>
        <p:spPr>
          <a:xfrm>
            <a:off x="-110233" y="2639309"/>
            <a:ext cx="7192519" cy="15040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1350" lvl="0" indent="-285750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Traversal necessary wedges.</a:t>
            </a:r>
          </a:p>
          <a:p>
            <a:pPr marL="2556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400" dirty="0">
                <a:solidFill>
                  <a:srgbClr val="000000"/>
                </a:solidFill>
              </a:rPr>
              <a:t>Only process the wedges (u, v, w) with  p(u) &gt; p(v) &amp; p(u) &gt; p(w).</a:t>
            </a:r>
            <a:endParaRPr lang="en-US" sz="1400" dirty="0">
              <a:solidFill>
                <a:srgbClr val="000000"/>
              </a:solidFill>
            </a:endParaRPr>
          </a:p>
          <a:p>
            <a:pPr marL="541350" lvl="0" indent="-285750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Count butterflies.</a:t>
            </a:r>
          </a:p>
          <a:p>
            <a:pPr marL="541350" lvl="0" indent="-285750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541350" lvl="0" indent="-285750">
              <a:lnSpc>
                <a:spcPct val="100000"/>
              </a:lnSpc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EAD185D-63E9-4129-A6CB-F933ADAE3BC6}"/>
                  </a:ext>
                </a:extLst>
              </p:cNvPr>
              <p:cNvSpPr/>
              <p:nvPr/>
            </p:nvSpPr>
            <p:spPr>
              <a:xfrm>
                <a:off x="-96025" y="4111177"/>
                <a:ext cx="4953341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5600" lvl="0">
                  <a:buClr>
                    <a:srgbClr val="000000"/>
                  </a:buClr>
                  <a:buSzPct val="120000"/>
                </a:pPr>
                <a:r>
                  <a:rPr lang="en-US" altLang="zh-CN" sz="1800" dirty="0"/>
                  <a:t>Time Complexity </a:t>
                </a:r>
              </a:p>
              <a:p>
                <a:pPr marL="255600" lvl="0">
                  <a:buClr>
                    <a:srgbClr val="000000"/>
                  </a:buClr>
                  <a:buSzPct val="120000"/>
                </a:pPr>
                <a:r>
                  <a:rPr lang="en-US" altLang="zh-CN" sz="1800" dirty="0"/>
                  <a:t>  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sz="1800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,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∈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E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G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sz="1800" i="1" dirty="0"/>
                          <m:t>min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{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degG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, 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degG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sz="1800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sz="1800" i="1" dirty="0"/>
                          <m:t>}</m:t>
                        </m:r>
                      </m:e>
                    </m:nary>
                  </m:oMath>
                </a14:m>
                <a:r>
                  <a:rPr lang="en-US" altLang="zh-CN" sz="1800" dirty="0"/>
                  <a:t>)</a:t>
                </a:r>
                <a:endParaRPr lang="en" altLang="zh-CN" sz="1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EAD185D-63E9-4129-A6CB-F933ADAE3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025" y="4111177"/>
                <a:ext cx="4953341" cy="737189"/>
              </a:xfrm>
              <a:prstGeom prst="rect">
                <a:avLst/>
              </a:prstGeom>
              <a:blipFill>
                <a:blip r:embed="rId4"/>
                <a:stretch>
                  <a:fillRect t="-22314" b="-80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868EDF6-8BD5-4D93-8984-0C1F30636FBA}"/>
              </a:ext>
            </a:extLst>
          </p:cNvPr>
          <p:cNvGrpSpPr/>
          <p:nvPr/>
        </p:nvGrpSpPr>
        <p:grpSpPr>
          <a:xfrm>
            <a:off x="-40621" y="772879"/>
            <a:ext cx="4756759" cy="1996200"/>
            <a:chOff x="356195" y="1126562"/>
            <a:chExt cx="4756759" cy="19962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4CEBAA-188B-4E79-AAD8-35E01FFBD36E}"/>
                </a:ext>
              </a:extLst>
            </p:cNvPr>
            <p:cNvSpPr/>
            <p:nvPr/>
          </p:nvSpPr>
          <p:spPr>
            <a:xfrm>
              <a:off x="390100" y="1126562"/>
              <a:ext cx="3950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1350" lvl="0" indent="-285750">
                <a:buClr>
                  <a:srgbClr val="000000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altLang="zh-CN" sz="1800" dirty="0"/>
                <a:t>Assign a priority to each vertex.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42169CA-B136-45BC-B730-E81A7378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195" y="1544128"/>
              <a:ext cx="4756759" cy="157863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9D32760-BFE9-48B8-9E23-7D49DC8D0063}"/>
              </a:ext>
            </a:extLst>
          </p:cNvPr>
          <p:cNvSpPr/>
          <p:nvPr/>
        </p:nvSpPr>
        <p:spPr>
          <a:xfrm>
            <a:off x="1673525" y="1500996"/>
            <a:ext cx="250166" cy="31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DEAEB5-EA53-4C05-8D61-1770D2564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288" y="816745"/>
            <a:ext cx="4300712" cy="24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6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Cache aware techniques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1">
            <a:extLst>
              <a:ext uri="{FF2B5EF4-FFF2-40B4-BE49-F238E27FC236}">
                <a16:creationId xmlns:a16="http://schemas.microsoft.com/office/drawing/2014/main" id="{85BE73E9-E977-45C0-B2B4-AEABCAC9023F}"/>
              </a:ext>
            </a:extLst>
          </p:cNvPr>
          <p:cNvSpPr txBox="1">
            <a:spLocks noGrp="1"/>
          </p:cNvSpPr>
          <p:nvPr/>
        </p:nvSpPr>
        <p:spPr>
          <a:xfrm>
            <a:off x="405666" y="1165466"/>
            <a:ext cx="8520599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lvl="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Cache aware wedge processing</a:t>
            </a:r>
          </a:p>
          <a:p>
            <a:pPr marL="45720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Cache aware graph projection </a:t>
            </a:r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id="{1CEC584A-D0CA-488A-B310-0D9EFC5D0A4A}"/>
              </a:ext>
            </a:extLst>
          </p:cNvPr>
          <p:cNvSpPr txBox="1">
            <a:spLocks noGrp="1"/>
          </p:cNvSpPr>
          <p:nvPr/>
        </p:nvSpPr>
        <p:spPr>
          <a:xfrm>
            <a:off x="437297" y="2456552"/>
            <a:ext cx="4117449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Improve CPU cache performance, keep time complexity and space complexity unchanged.</a:t>
            </a:r>
          </a:p>
        </p:txBody>
      </p:sp>
    </p:spTree>
    <p:extLst>
      <p:ext uri="{BB962C8B-B14F-4D97-AF65-F5344CB8AC3E}">
        <p14:creationId xmlns:p14="http://schemas.microsoft.com/office/powerpoint/2010/main" val="230158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327004" y="620541"/>
            <a:ext cx="4072467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Bipartite network: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EC4B008-80C3-44E8-9A03-83F5EE86A338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B2D80-1E8B-43C6-96F1-AABA777A8BC7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E0424B9-556A-4CFB-BADA-4030F141E275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663D6D8-5A9E-467B-B6B2-3B4A3BC6044E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CDD60D1-B254-4895-B5B9-ACBB45C7CA97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8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Cache aware wedge processing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CCA617-00C1-49DD-ACB1-97F16E372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834" y="871269"/>
            <a:ext cx="3482434" cy="218706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5A069B-D3D3-49BE-94F8-7DBB7C25AA12}"/>
              </a:ext>
            </a:extLst>
          </p:cNvPr>
          <p:cNvSpPr/>
          <p:nvPr/>
        </p:nvSpPr>
        <p:spPr>
          <a:xfrm>
            <a:off x="2700067" y="3146903"/>
            <a:ext cx="3864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The degree distribution of the end-vertex-accesses on </a:t>
            </a:r>
            <a:r>
              <a:rPr lang="en-US" altLang="zh-CN" b="1" i="1" dirty="0">
                <a:latin typeface="+mj-lt"/>
              </a:rPr>
              <a:t>Tracker</a:t>
            </a:r>
            <a:r>
              <a:rPr lang="en-US" altLang="zh-CN" dirty="0">
                <a:latin typeface="+mj-lt"/>
              </a:rPr>
              <a:t> by BFC-VP</a:t>
            </a:r>
            <a:endParaRPr lang="zh-CN" altLang="en-US" dirty="0"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DB90AE-32F3-4942-A99E-17E4234143C9}"/>
              </a:ext>
            </a:extLst>
          </p:cNvPr>
          <p:cNvSpPr/>
          <p:nvPr/>
        </p:nvSpPr>
        <p:spPr>
          <a:xfrm>
            <a:off x="2458529" y="3716245"/>
            <a:ext cx="4164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79% of total accesses are accesses</a:t>
            </a:r>
          </a:p>
          <a:p>
            <a:r>
              <a:rPr lang="en-US" altLang="zh-CN" sz="1600" dirty="0">
                <a:latin typeface="+mj-lt"/>
              </a:rPr>
              <a:t>of low-degree vertices (i.e., degree &lt; 500)</a:t>
            </a:r>
            <a:endParaRPr lang="zh-CN" altLang="en-US" sz="1600" dirty="0">
              <a:latin typeface="+mj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935716-0409-4A3A-841F-00C4D7274BB8}"/>
              </a:ext>
            </a:extLst>
          </p:cNvPr>
          <p:cNvSpPr/>
          <p:nvPr/>
        </p:nvSpPr>
        <p:spPr>
          <a:xfrm>
            <a:off x="1112806" y="4312503"/>
            <a:ext cx="71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Since the locality of accesses is a key aspect of improving the CPU cache performance, we hope the algorithm can access more high-degree vertices as end-vertices.</a:t>
            </a:r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17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Cache aware wedge processing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5A069B-D3D3-49BE-94F8-7DBB7C25AA12}"/>
              </a:ext>
            </a:extLst>
          </p:cNvPr>
          <p:cNvSpPr/>
          <p:nvPr/>
        </p:nvSpPr>
        <p:spPr>
          <a:xfrm>
            <a:off x="2957519" y="3919261"/>
            <a:ext cx="3864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The degree distribution of the end-vertex-accesses on </a:t>
            </a:r>
            <a:r>
              <a:rPr lang="en-US" altLang="zh-CN" b="1" i="1" dirty="0">
                <a:latin typeface="+mj-lt"/>
              </a:rPr>
              <a:t>Tracker</a:t>
            </a:r>
            <a:r>
              <a:rPr lang="en-US" altLang="zh-CN" dirty="0">
                <a:latin typeface="+mj-lt"/>
              </a:rPr>
              <a:t> using new wedge processing strategy</a:t>
            </a:r>
            <a:endParaRPr lang="zh-CN" altLang="en-US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A02C5C-4C3D-4600-AE74-07FA23A4D64F}"/>
              </a:ext>
            </a:extLst>
          </p:cNvPr>
          <p:cNvSpPr/>
          <p:nvPr/>
        </p:nvSpPr>
        <p:spPr>
          <a:xfrm>
            <a:off x="243885" y="8788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1" dirty="0"/>
              <a:t>New wedge processing strategy</a:t>
            </a:r>
            <a:r>
              <a:rPr lang="en-US" altLang="zh-CN" sz="1600" dirty="0"/>
              <a:t>: </a:t>
            </a:r>
            <a:r>
              <a:rPr lang="en-US" altLang="zh-CN" sz="1600" dirty="0">
                <a:latin typeface="+mj-lt"/>
              </a:rPr>
              <a:t>processing the wedges where the priorities of end-vertices are higher than the priorities of middle-vertices and start-vertices.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B0B253-DD8D-4122-A28A-C0164B11F2E7}"/>
              </a:ext>
            </a:extLst>
          </p:cNvPr>
          <p:cNvSpPr/>
          <p:nvPr/>
        </p:nvSpPr>
        <p:spPr>
          <a:xfrm>
            <a:off x="4725430" y="928172"/>
            <a:ext cx="4418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We proved that the total access of end-vertices remaining unchanged - the time complexity unchanged.</a:t>
            </a:r>
            <a:endParaRPr lang="zh-CN" altLang="en-US" sz="1600" dirty="0"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D94165-9AFD-46AF-B394-D8B1B2FBB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36" y="1731146"/>
            <a:ext cx="3730470" cy="224013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3099956-1BC7-4B7B-8B38-BA250A2F5545}"/>
              </a:ext>
            </a:extLst>
          </p:cNvPr>
          <p:cNvSpPr/>
          <p:nvPr/>
        </p:nvSpPr>
        <p:spPr>
          <a:xfrm>
            <a:off x="2576783" y="4558725"/>
            <a:ext cx="507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The percentage of accesses of high-degree vertices (i.e., degree &gt; 2000) increases from 9% to 81%.</a:t>
            </a:r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26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Cache aware graph projection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26F3A53-6493-4418-AA60-0AC566A45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49" y="1819841"/>
            <a:ext cx="5114206" cy="299585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5EB2EBB-9B30-4E5C-BCCC-9F0823B450CE}"/>
              </a:ext>
            </a:extLst>
          </p:cNvPr>
          <p:cNvSpPr/>
          <p:nvPr/>
        </p:nvSpPr>
        <p:spPr>
          <a:xfrm>
            <a:off x="1664898" y="986093"/>
            <a:ext cx="6452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Generally, vertices are sorted by their ids when storing in the buffer. </a:t>
            </a:r>
            <a:r>
              <a:rPr lang="en-US" altLang="zh-CN" sz="1600" dirty="0">
                <a:latin typeface="+mj-lt"/>
              </a:rPr>
              <a:t>Although end-vertices are mostly high-priority vertices, the distance between two end-vertices (e.g., v</a:t>
            </a:r>
            <a:r>
              <a:rPr lang="en-US" altLang="zh-CN" sz="900" dirty="0">
                <a:latin typeface="+mj-lt"/>
              </a:rPr>
              <a:t>0 </a:t>
            </a:r>
            <a:r>
              <a:rPr lang="en-US" altLang="zh-CN" sz="1600" dirty="0">
                <a:latin typeface="+mj-lt"/>
              </a:rPr>
              <a:t>and v</a:t>
            </a:r>
            <a:r>
              <a:rPr lang="en-US" altLang="zh-CN" sz="900" dirty="0">
                <a:latin typeface="+mj-lt"/>
              </a:rPr>
              <a:t>3</a:t>
            </a:r>
            <a:r>
              <a:rPr lang="en-US" altLang="zh-CN" sz="1600" dirty="0">
                <a:latin typeface="+mj-lt"/>
              </a:rPr>
              <a:t>) can be very long.</a:t>
            </a:r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73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1">
            <a:extLst>
              <a:ext uri="{FF2B5EF4-FFF2-40B4-BE49-F238E27FC236}">
                <a16:creationId xmlns:a16="http://schemas.microsoft.com/office/drawing/2014/main" id="{85BE73E9-E977-45C0-B2B4-AEABCAC9023F}"/>
              </a:ext>
            </a:extLst>
          </p:cNvPr>
          <p:cNvSpPr txBox="1">
            <a:spLocks noGrp="1"/>
          </p:cNvSpPr>
          <p:nvPr/>
        </p:nvSpPr>
        <p:spPr>
          <a:xfrm>
            <a:off x="405666" y="1165465"/>
            <a:ext cx="8520599" cy="193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lvl="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Counting the butterflies for each edge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0ADACF-5556-44D1-AC05-BEB2876F6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490" y="1730932"/>
            <a:ext cx="5650302" cy="13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1">
            <a:extLst>
              <a:ext uri="{FF2B5EF4-FFF2-40B4-BE49-F238E27FC236}">
                <a16:creationId xmlns:a16="http://schemas.microsoft.com/office/drawing/2014/main" id="{85BE73E9-E977-45C0-B2B4-AEABCAC9023F}"/>
              </a:ext>
            </a:extLst>
          </p:cNvPr>
          <p:cNvSpPr txBox="1">
            <a:spLocks noGrp="1"/>
          </p:cNvSpPr>
          <p:nvPr/>
        </p:nvSpPr>
        <p:spPr>
          <a:xfrm>
            <a:off x="405666" y="1165465"/>
            <a:ext cx="8520599" cy="19314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Parallel butterfly counting – shared memory parallelization 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EB1A31D-EA3A-47F2-AADD-FCD5A7AD1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4742"/>
              </p:ext>
            </p:extLst>
          </p:nvPr>
        </p:nvGraphicFramePr>
        <p:xfrm>
          <a:off x="2401316" y="2074502"/>
          <a:ext cx="4320480" cy="2876858"/>
        </p:xfrm>
        <a:graphic>
          <a:graphicData uri="http://schemas.openxmlformats.org/drawingml/2006/table">
            <a:tbl>
              <a:tblPr firstRow="1" bandRow="1">
                <a:tableStyleId>{ED250042-38A3-439E-988C-A9F05FD79E40}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428502987"/>
                    </a:ext>
                  </a:extLst>
                </a:gridCol>
              </a:tblGrid>
              <a:tr h="2876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 data space</a:t>
                      </a:r>
                      <a:endParaRPr lang="zh-CN" alt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10330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09629AD5-3EE5-4E40-9EAA-F20CF09EE722}"/>
              </a:ext>
            </a:extLst>
          </p:cNvPr>
          <p:cNvSpPr/>
          <p:nvPr/>
        </p:nvSpPr>
        <p:spPr>
          <a:xfrm>
            <a:off x="2617339" y="2650566"/>
            <a:ext cx="864096" cy="2088232"/>
          </a:xfrm>
          <a:prstGeom prst="rect">
            <a:avLst/>
          </a:prstGeom>
          <a:solidFill>
            <a:srgbClr val="FFA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data space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1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664691-F7E6-47E2-973F-E01D443E564F}"/>
              </a:ext>
            </a:extLst>
          </p:cNvPr>
          <p:cNvSpPr/>
          <p:nvPr/>
        </p:nvSpPr>
        <p:spPr>
          <a:xfrm>
            <a:off x="3697459" y="2650566"/>
            <a:ext cx="864096" cy="2088232"/>
          </a:xfrm>
          <a:prstGeom prst="rect">
            <a:avLst/>
          </a:prstGeom>
          <a:solidFill>
            <a:srgbClr val="FFA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data space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2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C1C496-4484-4E68-97C2-0CA18E2C1286}"/>
              </a:ext>
            </a:extLst>
          </p:cNvPr>
          <p:cNvSpPr/>
          <p:nvPr/>
        </p:nvSpPr>
        <p:spPr>
          <a:xfrm>
            <a:off x="5641675" y="2650566"/>
            <a:ext cx="864096" cy="2088232"/>
          </a:xfrm>
          <a:prstGeom prst="rect">
            <a:avLst/>
          </a:prstGeom>
          <a:solidFill>
            <a:srgbClr val="FFA7A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data space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lvl="0" algn="ctr">
              <a:defRPr/>
            </a:pPr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 3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7520B6-764F-4840-8FC4-8DAD7004D60E}"/>
              </a:ext>
            </a:extLst>
          </p:cNvPr>
          <p:cNvSpPr/>
          <p:nvPr/>
        </p:nvSpPr>
        <p:spPr>
          <a:xfrm>
            <a:off x="4777579" y="3154622"/>
            <a:ext cx="7200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…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BE92E7-9EBB-4A53-965B-ED04E0C83253}"/>
              </a:ext>
            </a:extLst>
          </p:cNvPr>
          <p:cNvSpPr/>
          <p:nvPr/>
        </p:nvSpPr>
        <p:spPr>
          <a:xfrm>
            <a:off x="871267" y="1551015"/>
            <a:ext cx="7712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j-lt"/>
              </a:rPr>
              <a:t>Easily extern our algorithms into a parallel version </a:t>
            </a:r>
            <a:r>
              <a:rPr lang="en-US" altLang="zh-CN" sz="1800" dirty="0"/>
              <a:t>using O(n*</a:t>
            </a:r>
            <a:r>
              <a:rPr lang="en-US" altLang="zh-CN" sz="1800" dirty="0" err="1"/>
              <a:t>t+m</a:t>
            </a:r>
            <a:r>
              <a:rPr lang="en-US" altLang="zh-CN" sz="1800" dirty="0"/>
              <a:t>) space.</a:t>
            </a:r>
            <a:endParaRPr lang="zh-CN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694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Extensions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1">
            <a:extLst>
              <a:ext uri="{FF2B5EF4-FFF2-40B4-BE49-F238E27FC236}">
                <a16:creationId xmlns:a16="http://schemas.microsoft.com/office/drawing/2014/main" id="{85BE73E9-E977-45C0-B2B4-AEABCAC9023F}"/>
              </a:ext>
            </a:extLst>
          </p:cNvPr>
          <p:cNvSpPr txBox="1">
            <a:spLocks noGrp="1"/>
          </p:cNvSpPr>
          <p:nvPr/>
        </p:nvSpPr>
        <p:spPr>
          <a:xfrm>
            <a:off x="397040" y="1165465"/>
            <a:ext cx="8520599" cy="611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>
                <a:solidFill>
                  <a:srgbClr val="000000"/>
                </a:solidFill>
              </a:rPr>
              <a:t>External memory butterfly counting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352CE3-8E71-4590-96A5-C0A1C5F0D81C}"/>
              </a:ext>
            </a:extLst>
          </p:cNvPr>
          <p:cNvSpPr/>
          <p:nvPr/>
        </p:nvSpPr>
        <p:spPr>
          <a:xfrm>
            <a:off x="879895" y="2241128"/>
            <a:ext cx="6107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2. For each wedge (u, v, w),  store the vertex-pair (u, w) on disk.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5855431-0F79-4DC3-A97C-831F96C210A8}"/>
              </a:ext>
            </a:extLst>
          </p:cNvPr>
          <p:cNvSpPr/>
          <p:nvPr/>
        </p:nvSpPr>
        <p:spPr>
          <a:xfrm>
            <a:off x="879896" y="2599232"/>
            <a:ext cx="684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3. Sequentially scan these vertex-pairs and for the vertex-pair (u, w), we count the occurrence of it and compute       using the following lemma.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CB7AA0-82DE-408F-A8B9-B52752A62D03}"/>
              </a:ext>
            </a:extLst>
          </p:cNvPr>
          <p:cNvSpPr/>
          <p:nvPr/>
        </p:nvSpPr>
        <p:spPr>
          <a:xfrm>
            <a:off x="868393" y="1850063"/>
            <a:ext cx="6107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1. Process wedges based on our strategy.</a:t>
            </a:r>
            <a:endParaRPr lang="zh-CN" altLang="en-US" sz="1600" dirty="0"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6699FA-C7D8-44F9-B03C-5500597A2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317" y="3265807"/>
            <a:ext cx="4358405" cy="161818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6315B3-E991-4311-AD94-7EDFC5CC6AF0}"/>
              </a:ext>
            </a:extLst>
          </p:cNvPr>
          <p:cNvGrpSpPr/>
          <p:nvPr/>
        </p:nvGrpSpPr>
        <p:grpSpPr>
          <a:xfrm>
            <a:off x="4413425" y="2792088"/>
            <a:ext cx="550758" cy="454328"/>
            <a:chOff x="2558745" y="4551877"/>
            <a:chExt cx="550758" cy="45432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7C465A7-5AFD-4A46-A87A-BB2403004762}"/>
                </a:ext>
              </a:extLst>
            </p:cNvPr>
            <p:cNvSpPr/>
            <p:nvPr/>
          </p:nvSpPr>
          <p:spPr>
            <a:xfrm>
              <a:off x="2854305" y="4606095"/>
              <a:ext cx="2551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1" dirty="0"/>
                <a:t> </a:t>
              </a:r>
              <a:endParaRPr lang="zh-CN" altLang="en-US" sz="2000" dirty="0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58159CE-87C2-468E-B7E1-E57AB3B914B7}"/>
                </a:ext>
              </a:extLst>
            </p:cNvPr>
            <p:cNvGrpSpPr/>
            <p:nvPr/>
          </p:nvGrpSpPr>
          <p:grpSpPr>
            <a:xfrm>
              <a:off x="2558745" y="4551877"/>
              <a:ext cx="481796" cy="440805"/>
              <a:chOff x="6365870" y="4459861"/>
              <a:chExt cx="481796" cy="4408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250AAC63-F4F9-4911-AC66-E92D5A1CFB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⋈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82" name="矩形 81">
                    <a:extLst>
                      <a:ext uri="{FF2B5EF4-FFF2-40B4-BE49-F238E27FC236}">
                        <a16:creationId xmlns:a16="http://schemas.microsoft.com/office/drawing/2014/main" id="{EBA9EF11-3AE5-455E-B741-DCAC3DE21C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6419861" y="4405870"/>
                    <a:ext cx="353683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06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>
                    <a:extLst>
                      <a:ext uri="{FF2B5EF4-FFF2-40B4-BE49-F238E27FC236}">
                        <a16:creationId xmlns:a16="http://schemas.microsoft.com/office/drawing/2014/main" id="{4867B394-14DD-407A-8798-914F17A2B879}"/>
                      </a:ext>
                    </a:extLst>
                  </p:cNvPr>
                  <p:cNvSpPr/>
                  <p:nvPr/>
                </p:nvSpPr>
                <p:spPr>
                  <a:xfrm>
                    <a:off x="6504317" y="4531334"/>
                    <a:ext cx="34334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 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  <a:cs typeface="Times" panose="020206030504050203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83" name="矩形 82">
                    <a:extLst>
                      <a:ext uri="{FF2B5EF4-FFF2-40B4-BE49-F238E27FC236}">
                        <a16:creationId xmlns:a16="http://schemas.microsoft.com/office/drawing/2014/main" id="{8363989A-0F81-480F-99B2-B2E2C94037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317" y="4531334"/>
                    <a:ext cx="343349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701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5513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Experiment</a:t>
            </a:r>
            <a:r>
              <a:rPr lang="en-US" dirty="0"/>
              <a:t>s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3DBC30-3622-49E4-8EF7-088B17FCA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25" y="1110168"/>
            <a:ext cx="8609052" cy="22338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329236C-2297-4757-9002-613C0FF7772C}"/>
              </a:ext>
            </a:extLst>
          </p:cNvPr>
          <p:cNvSpPr/>
          <p:nvPr/>
        </p:nvSpPr>
        <p:spPr>
          <a:xfrm>
            <a:off x="3798411" y="3333834"/>
            <a:ext cx="373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Datasets</a:t>
            </a:r>
            <a:endParaRPr lang="en" altLang="zh-CN" sz="1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4E3495-02F5-4AE8-88D5-819A165980AB}"/>
              </a:ext>
            </a:extLst>
          </p:cNvPr>
          <p:cNvSpPr/>
          <p:nvPr/>
        </p:nvSpPr>
        <p:spPr>
          <a:xfrm>
            <a:off x="414068" y="4057098"/>
            <a:ext cx="6452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Algorithms:   BFC-IBS – Baseline,  BFC-VP, BFC-VP++</a:t>
            </a:r>
          </a:p>
          <a:p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51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Performance Study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1B8574-33B6-44B5-B40B-7049D788D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3490"/>
            <a:ext cx="9144000" cy="30667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9551EB8-C31F-4F97-8BC6-94421C186A01}"/>
              </a:ext>
            </a:extLst>
          </p:cNvPr>
          <p:cNvSpPr/>
          <p:nvPr/>
        </p:nvSpPr>
        <p:spPr>
          <a:xfrm>
            <a:off x="2556207" y="3954936"/>
            <a:ext cx="4569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Performance on different datasets</a:t>
            </a:r>
            <a:endParaRPr lang="e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18727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9551EB8-C31F-4F97-8BC6-94421C186A01}"/>
              </a:ext>
            </a:extLst>
          </p:cNvPr>
          <p:cNvSpPr/>
          <p:nvPr/>
        </p:nvSpPr>
        <p:spPr>
          <a:xfrm>
            <a:off x="1512410" y="4239608"/>
            <a:ext cx="183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Scalability</a:t>
            </a:r>
            <a:endParaRPr lang="en" altLang="zh-CN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AED9CC-6601-4BE1-BD14-4C5C12427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" y="957533"/>
            <a:ext cx="4722518" cy="3271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87034B-EF9F-49BE-BE91-DD7706BB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10" y="983411"/>
            <a:ext cx="4437836" cy="32262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278DD4A-F9F6-41DF-A23F-987017A054B5}"/>
              </a:ext>
            </a:extLst>
          </p:cNvPr>
          <p:cNvSpPr/>
          <p:nvPr/>
        </p:nvSpPr>
        <p:spPr>
          <a:xfrm>
            <a:off x="5874500" y="4219480"/>
            <a:ext cx="183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Speedup</a:t>
            </a:r>
            <a:endParaRPr lang="en" altLang="zh-CN" sz="1800" dirty="0"/>
          </a:p>
        </p:txBody>
      </p:sp>
      <p:sp>
        <p:nvSpPr>
          <p:cNvPr id="14" name="Shape 60">
            <a:extLst>
              <a:ext uri="{FF2B5EF4-FFF2-40B4-BE49-F238E27FC236}">
                <a16:creationId xmlns:a16="http://schemas.microsoft.com/office/drawing/2014/main" id="{706C6181-0105-481C-8B2A-A67E85CDF79C}"/>
              </a:ext>
            </a:extLst>
          </p:cNvPr>
          <p:cNvSpPr txBox="1">
            <a:spLocks/>
          </p:cNvSpPr>
          <p:nvPr/>
        </p:nvSpPr>
        <p:spPr>
          <a:xfrm>
            <a:off x="304825" y="2007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Performance Study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9267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60">
            <a:extLst>
              <a:ext uri="{FF2B5EF4-FFF2-40B4-BE49-F238E27FC236}">
                <a16:creationId xmlns:a16="http://schemas.microsoft.com/office/drawing/2014/main" id="{2F591486-F719-4A9A-8879-0D43F5216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Performance Study</a:t>
            </a:r>
            <a:endParaRPr lang="en" sz="24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EB1693-B101-44FE-A3B8-D58E52D7F053}"/>
              </a:ext>
            </a:extLst>
          </p:cNvPr>
          <p:cNvSpPr/>
          <p:nvPr/>
        </p:nvSpPr>
        <p:spPr>
          <a:xfrm>
            <a:off x="2829497" y="2315557"/>
            <a:ext cx="359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Cache Statistics over Tracker</a:t>
            </a:r>
            <a:endParaRPr lang="en" altLang="zh-CN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3BD327-987B-486F-8AFA-67A0AEC77238}"/>
              </a:ext>
            </a:extLst>
          </p:cNvPr>
          <p:cNvSpPr/>
          <p:nvPr/>
        </p:nvSpPr>
        <p:spPr>
          <a:xfrm>
            <a:off x="2813441" y="3806730"/>
            <a:ext cx="3666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Cache Statistics over Bi-twitter</a:t>
            </a:r>
            <a:endParaRPr lang="en" altLang="zh-CN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82381E3-B7DE-4055-A829-F99DF85CB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1407558"/>
            <a:ext cx="6775450" cy="9438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CA2711-BCE0-4DA7-A6C2-92FD582D4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1" y="2908763"/>
            <a:ext cx="6673118" cy="8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292498" y="655047"/>
            <a:ext cx="5832256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The smallest non-trivial biclique: butterfly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4189AE98-753D-4F52-A3C5-3AE9C074BC58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026B63A-0788-4AE1-B5C9-94609CF46546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21378EC-6D26-4930-83F3-1396849081FD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AF51B9A-BB0D-4A11-99EE-4354E377FFF4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F2EFA81-9DCD-4EBE-9452-0D14E63C78B2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80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Conclusion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38008E2-FE9E-4FC8-B0C8-554BAE767FDD}"/>
              </a:ext>
            </a:extLst>
          </p:cNvPr>
          <p:cNvSpPr/>
          <p:nvPr/>
        </p:nvSpPr>
        <p:spPr>
          <a:xfrm>
            <a:off x="972175" y="1268485"/>
            <a:ext cx="7585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We propose a vertex-priority-based butterfly counting algorithm BFC-VP which can effectively handle high-degree vertices.</a:t>
            </a:r>
            <a:endParaRPr lang="zh-CN" altLang="en-US" sz="1800" dirty="0"/>
          </a:p>
          <a:p>
            <a:endParaRPr lang="zh-CN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We also propose the cache-aware butterfly counting algorithm BFC-VP++ which improves the CPU cache performance of BFC-VP with two cache-aware strategies.</a:t>
            </a:r>
            <a:endParaRPr lang="zh-CN" altLang="en-US" sz="1800" dirty="0"/>
          </a:p>
          <a:p>
            <a:endParaRPr lang="zh-CN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We conduct extensive experiments on real datasets and the result shows that our BFC-VP++ algorithm significantly outperforms the state-of-the-art algorithms.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614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70492" y="2161676"/>
            <a:ext cx="2238994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Thank</a:t>
            </a:r>
            <a:r>
              <a:rPr lang="en-US" dirty="0"/>
              <a:t>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Q&amp;A</a:t>
            </a:r>
            <a:endParaRPr lang="en" sz="2400" b="1" dirty="0"/>
          </a:p>
        </p:txBody>
      </p:sp>
      <p:sp>
        <p:nvSpPr>
          <p:cNvPr id="5" name="Shape 60"/>
          <p:cNvSpPr txBox="1">
            <a:spLocks/>
          </p:cNvSpPr>
          <p:nvPr/>
        </p:nvSpPr>
        <p:spPr>
          <a:xfrm>
            <a:off x="255095" y="168613"/>
            <a:ext cx="2238994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dirty="0"/>
              <a:t>End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F799C4-4C23-43B9-BC77-AC906C092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84100D86-35F0-44C6-9F37-46742E280A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1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309749" y="517023"/>
            <a:ext cx="7562042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Butterfly counting: compute the number of butterflies in a bipartite graph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denoted by </a:t>
            </a:r>
            <a:endParaRPr lang="en-US" altLang="zh-CN" sz="2000" i="1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7A721D5-F410-4B56-A575-B9BBBF736C06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0881F7-432E-47F4-9AF2-3CEF9F9C9795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A1712EC-1E92-49BF-BA70-936F46ACE1F9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852BD3-82D2-4AE8-B70D-3B21249FDBB7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149470A-1959-4E3F-A753-E64EE7B12681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07BEEEB5-D4AB-4386-B96C-5542BC7D3F6A}"/>
              </a:ext>
            </a:extLst>
          </p:cNvPr>
          <p:cNvSpPr/>
          <p:nvPr/>
        </p:nvSpPr>
        <p:spPr>
          <a:xfrm>
            <a:off x="4685981" y="446232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G</a:t>
            </a:r>
            <a:endParaRPr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C4F1AFCB-67A7-4C95-9031-9CF7B62943B0}"/>
              </a:ext>
            </a:extLst>
          </p:cNvPr>
          <p:cNvSpPr/>
          <p:nvPr/>
        </p:nvSpPr>
        <p:spPr>
          <a:xfrm>
            <a:off x="7521196" y="2760042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/>
              <a:t> = 4</a:t>
            </a:r>
            <a:endParaRPr lang="zh-CN" altLang="en-US" sz="2000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9FAB2109-5C5C-4891-A3B3-318DAE161695}"/>
              </a:ext>
            </a:extLst>
          </p:cNvPr>
          <p:cNvGrpSpPr/>
          <p:nvPr/>
        </p:nvGrpSpPr>
        <p:grpSpPr>
          <a:xfrm>
            <a:off x="7225636" y="2705824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9D98610F-C99E-4EA1-9F63-977B272330C8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9D98610F-C99E-4EA1-9F63-977B272330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1090E434-2167-48A0-964A-20EBD16D51DD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1090E434-2167-48A0-964A-20EBD16D5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9D449F6-0EB6-4960-84B3-B338243EB2B3}"/>
              </a:ext>
            </a:extLst>
          </p:cNvPr>
          <p:cNvGrpSpPr/>
          <p:nvPr/>
        </p:nvGrpSpPr>
        <p:grpSpPr>
          <a:xfrm>
            <a:off x="2647885" y="1086933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03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7A721D5-F410-4B56-A575-B9BBBF736C06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0881F7-432E-47F4-9AF2-3CEF9F9C9795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A1712EC-1E92-49BF-BA70-936F46ACE1F9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852BD3-82D2-4AE8-B70D-3B21249FDBB7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149470A-1959-4E3F-A753-E64EE7B12681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8571DB7-8D1C-4B90-AC47-26F21ADB784D}"/>
              </a:ext>
            </a:extLst>
          </p:cNvPr>
          <p:cNvSpPr/>
          <p:nvPr/>
        </p:nvSpPr>
        <p:spPr>
          <a:xfrm>
            <a:off x="4685981" y="446232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G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07185DD-67E8-4A1A-B39D-0C0815832C45}"/>
              </a:ext>
            </a:extLst>
          </p:cNvPr>
          <p:cNvSpPr/>
          <p:nvPr/>
        </p:nvSpPr>
        <p:spPr>
          <a:xfrm>
            <a:off x="309749" y="517023"/>
            <a:ext cx="7562042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Butterfly counting: compute the number of butterflies in a bipartite graph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denoted by </a:t>
            </a:r>
            <a:endParaRPr lang="en-US" altLang="zh-CN" sz="2000" i="1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FE60DDC-2FC4-4DCE-ACB7-E5E9B728A547}"/>
              </a:ext>
            </a:extLst>
          </p:cNvPr>
          <p:cNvGrpSpPr/>
          <p:nvPr/>
        </p:nvGrpSpPr>
        <p:grpSpPr>
          <a:xfrm>
            <a:off x="2647885" y="1086933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BDB80652-3337-4540-A534-84A76A6ED358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93D5EF14-B6ED-4736-8BC5-4E90161A8C5C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5939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7A721D5-F410-4B56-A575-B9BBBF736C06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0881F7-432E-47F4-9AF2-3CEF9F9C9795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A1712EC-1E92-49BF-BA70-936F46ACE1F9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852BD3-82D2-4AE8-B70D-3B21249FDBB7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149470A-1959-4E3F-A753-E64EE7B12681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76DCEBB-1078-4B4F-8677-1B1EFAE40DDE}"/>
              </a:ext>
            </a:extLst>
          </p:cNvPr>
          <p:cNvSpPr/>
          <p:nvPr/>
        </p:nvSpPr>
        <p:spPr>
          <a:xfrm>
            <a:off x="4685981" y="446232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G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4EFAD0C-0A97-4759-B110-3C0EF1676F10}"/>
              </a:ext>
            </a:extLst>
          </p:cNvPr>
          <p:cNvSpPr/>
          <p:nvPr/>
        </p:nvSpPr>
        <p:spPr>
          <a:xfrm>
            <a:off x="309749" y="517023"/>
            <a:ext cx="7562042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Butterfly counting: compute the number of butterflies in a bipartite graph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denoted by </a:t>
            </a:r>
            <a:endParaRPr lang="en-US" altLang="zh-CN" sz="2000" i="1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80823C2-0020-44AA-885C-22B5D51478D1}"/>
              </a:ext>
            </a:extLst>
          </p:cNvPr>
          <p:cNvGrpSpPr/>
          <p:nvPr/>
        </p:nvGrpSpPr>
        <p:grpSpPr>
          <a:xfrm>
            <a:off x="2647885" y="1086933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208ADAB8-EDDC-4CB8-8EE2-FE0E33A3F8C1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C8B27772-A4BD-4A4A-A090-52AB7F53BB2B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126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7A721D5-F410-4B56-A575-B9BBBF736C06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0881F7-432E-47F4-9AF2-3CEF9F9C9795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A1712EC-1E92-49BF-BA70-936F46ACE1F9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852BD3-82D2-4AE8-B70D-3B21249FDBB7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149470A-1959-4E3F-A753-E64EE7B12681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B9047B0-3E54-4684-AA95-79DE2CD57AD3}"/>
              </a:ext>
            </a:extLst>
          </p:cNvPr>
          <p:cNvSpPr/>
          <p:nvPr/>
        </p:nvSpPr>
        <p:spPr>
          <a:xfrm>
            <a:off x="4685981" y="446232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G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93C56C7-6D08-49A1-8CBA-8CBE63FE7D5B}"/>
              </a:ext>
            </a:extLst>
          </p:cNvPr>
          <p:cNvSpPr/>
          <p:nvPr/>
        </p:nvSpPr>
        <p:spPr>
          <a:xfrm>
            <a:off x="309749" y="517023"/>
            <a:ext cx="7562042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Butterfly counting: compute the number of butterflies in a bipartite graph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denoted by </a:t>
            </a:r>
            <a:endParaRPr lang="en-US" altLang="zh-CN" sz="2000" i="1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43F6156-184C-42B1-ACFE-CFC59BE941D4}"/>
              </a:ext>
            </a:extLst>
          </p:cNvPr>
          <p:cNvGrpSpPr/>
          <p:nvPr/>
        </p:nvGrpSpPr>
        <p:grpSpPr>
          <a:xfrm>
            <a:off x="2647885" y="1086933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9DE83403-B20D-424D-A992-1AC03452E7C7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B4C14C18-1290-4562-8458-2FA64D2BB815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175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DC43CAB-5B8F-4B27-94C6-926673320FBC}"/>
              </a:ext>
            </a:extLst>
          </p:cNvPr>
          <p:cNvCxnSpPr>
            <a:cxnSpLocks/>
            <a:stCxn id="45" idx="0"/>
            <a:endCxn id="42" idx="4"/>
          </p:cNvCxnSpPr>
          <p:nvPr/>
        </p:nvCxnSpPr>
        <p:spPr>
          <a:xfrm flipV="1">
            <a:off x="3584479" y="2531626"/>
            <a:ext cx="1634447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28B1FA-AFD8-42CA-ABF8-44BD60394D43}"/>
              </a:ext>
            </a:extLst>
          </p:cNvPr>
          <p:cNvCxnSpPr>
            <a:cxnSpLocks/>
            <a:stCxn id="46" idx="7"/>
            <a:endCxn id="43" idx="4"/>
          </p:cNvCxnSpPr>
          <p:nvPr/>
        </p:nvCxnSpPr>
        <p:spPr>
          <a:xfrm flipV="1">
            <a:off x="4683571" y="2531626"/>
            <a:ext cx="161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A90C57-EAAA-4823-A74B-D4B3DC7B4EE4}"/>
              </a:ext>
            </a:extLst>
          </p:cNvPr>
          <p:cNvCxnSpPr>
            <a:cxnSpLocks/>
            <a:stCxn id="48" idx="0"/>
            <a:endCxn id="43" idx="4"/>
          </p:cNvCxnSpPr>
          <p:nvPr/>
        </p:nvCxnSpPr>
        <p:spPr>
          <a:xfrm flipH="1" flipV="1">
            <a:off x="6298926" y="2531626"/>
            <a:ext cx="525553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96EF205-62AE-461D-B971-8154369C1EEB}"/>
              </a:ext>
            </a:extLst>
          </p:cNvPr>
          <p:cNvCxnSpPr>
            <a:cxnSpLocks/>
            <a:stCxn id="46" idx="7"/>
            <a:endCxn id="42" idx="4"/>
          </p:cNvCxnSpPr>
          <p:nvPr/>
        </p:nvCxnSpPr>
        <p:spPr>
          <a:xfrm flipV="1">
            <a:off x="4683571" y="2531626"/>
            <a:ext cx="535355" cy="1015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78FD67D-D447-447E-9D7C-7CDCBF718D06}"/>
              </a:ext>
            </a:extLst>
          </p:cNvPr>
          <p:cNvCxnSpPr>
            <a:cxnSpLocks/>
            <a:stCxn id="44" idx="0"/>
            <a:endCxn id="41" idx="4"/>
          </p:cNvCxnSpPr>
          <p:nvPr/>
        </p:nvCxnSpPr>
        <p:spPr>
          <a:xfrm flipV="1">
            <a:off x="2504479" y="2531626"/>
            <a:ext cx="1653539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644E3D0-9CA5-4A9C-9490-3B32B18BB513}"/>
              </a:ext>
            </a:extLst>
          </p:cNvPr>
          <p:cNvCxnSpPr>
            <a:cxnSpLocks/>
            <a:stCxn id="44" idx="0"/>
            <a:endCxn id="40" idx="4"/>
          </p:cNvCxnSpPr>
          <p:nvPr/>
        </p:nvCxnSpPr>
        <p:spPr>
          <a:xfrm flipV="1">
            <a:off x="2504479" y="2531626"/>
            <a:ext cx="554447" cy="1007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859B60F-E7C9-4FCA-BEA3-4285AD3920F7}"/>
              </a:ext>
            </a:extLst>
          </p:cNvPr>
          <p:cNvCxnSpPr>
            <a:cxnSpLocks/>
            <a:stCxn id="47" idx="5"/>
            <a:endCxn id="42" idx="4"/>
          </p:cNvCxnSpPr>
          <p:nvPr/>
        </p:nvCxnSpPr>
        <p:spPr>
          <a:xfrm flipH="1" flipV="1">
            <a:off x="5218926" y="2531626"/>
            <a:ext cx="544645" cy="1054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07A6691-D9A4-4800-B3D9-A00D464B18B8}"/>
              </a:ext>
            </a:extLst>
          </p:cNvPr>
          <p:cNvCxnSpPr>
            <a:cxnSpLocks/>
            <a:stCxn id="45" idx="0"/>
            <a:endCxn id="40" idx="4"/>
          </p:cNvCxnSpPr>
          <p:nvPr/>
        </p:nvCxnSpPr>
        <p:spPr>
          <a:xfrm flipH="1" flipV="1">
            <a:off x="3058926" y="2531626"/>
            <a:ext cx="525553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251039-6894-4FA8-A659-903A0747E817}"/>
              </a:ext>
            </a:extLst>
          </p:cNvPr>
          <p:cNvCxnSpPr>
            <a:cxnSpLocks/>
            <a:stCxn id="45" idx="0"/>
            <a:endCxn id="41" idx="4"/>
          </p:cNvCxnSpPr>
          <p:nvPr/>
        </p:nvCxnSpPr>
        <p:spPr>
          <a:xfrm flipV="1">
            <a:off x="3584479" y="2531626"/>
            <a:ext cx="573539" cy="1009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AAB39FF-720D-4110-A8E9-0CAC029B00B1}"/>
              </a:ext>
            </a:extLst>
          </p:cNvPr>
          <p:cNvCxnSpPr>
            <a:cxnSpLocks/>
            <a:stCxn id="44" idx="7"/>
            <a:endCxn id="42" idx="4"/>
          </p:cNvCxnSpPr>
          <p:nvPr/>
        </p:nvCxnSpPr>
        <p:spPr>
          <a:xfrm flipV="1">
            <a:off x="2523571" y="2531626"/>
            <a:ext cx="2695355" cy="101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形 124">
            <a:extLst>
              <a:ext uri="{FF2B5EF4-FFF2-40B4-BE49-F238E27FC236}">
                <a16:creationId xmlns:a16="http://schemas.microsoft.com/office/drawing/2014/main" id="{396F14E0-63B7-4CD6-83F1-F1C7600BF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351" y="1951007"/>
            <a:ext cx="470286" cy="467946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51BCA3D-C4F0-48CE-B1A3-05B28A274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6261" y="3661506"/>
            <a:ext cx="376436" cy="37643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6A9627C-AF96-4905-9371-988A700817C6}"/>
              </a:ext>
            </a:extLst>
          </p:cNvPr>
          <p:cNvSpPr txBox="1"/>
          <p:nvPr/>
        </p:nvSpPr>
        <p:spPr>
          <a:xfrm>
            <a:off x="2585103" y="1574897"/>
            <a:ext cx="9650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(Adam)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9EE5C-9DC5-4500-A75B-866EB93FD8E1}"/>
              </a:ext>
            </a:extLst>
          </p:cNvPr>
          <p:cNvSpPr txBox="1"/>
          <p:nvPr/>
        </p:nvSpPr>
        <p:spPr>
          <a:xfrm>
            <a:off x="3737231" y="1574897"/>
            <a:ext cx="8646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(Mark)</a:t>
            </a:r>
            <a:endParaRPr lang="en-US" altLang="zh-CN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257AA9-BEED-4356-B9B7-C1F4994884B0}"/>
              </a:ext>
            </a:extLst>
          </p:cNvPr>
          <p:cNvSpPr txBox="1"/>
          <p:nvPr/>
        </p:nvSpPr>
        <p:spPr>
          <a:xfrm>
            <a:off x="4745343" y="1574897"/>
            <a:ext cx="9495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Shego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6263F6-BB06-4329-83E9-B397CD7320E3}"/>
              </a:ext>
            </a:extLst>
          </p:cNvPr>
          <p:cNvSpPr txBox="1"/>
          <p:nvPr/>
        </p:nvSpPr>
        <p:spPr>
          <a:xfrm>
            <a:off x="5825463" y="1574897"/>
            <a:ext cx="9960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(Taylor)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形 124">
            <a:extLst>
              <a:ext uri="{FF2B5EF4-FFF2-40B4-BE49-F238E27FC236}">
                <a16:creationId xmlns:a16="http://schemas.microsoft.com/office/drawing/2014/main" id="{4767FAA9-B9A2-4540-ACD0-43CA2A8DD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8664" y="1948322"/>
            <a:ext cx="470286" cy="467946"/>
          </a:xfrm>
          <a:prstGeom prst="rect">
            <a:avLst/>
          </a:prstGeom>
        </p:spPr>
      </p:pic>
      <p:pic>
        <p:nvPicPr>
          <p:cNvPr id="35" name="图形 124">
            <a:extLst>
              <a:ext uri="{FF2B5EF4-FFF2-40B4-BE49-F238E27FC236}">
                <a16:creationId xmlns:a16="http://schemas.microsoft.com/office/drawing/2014/main" id="{B8C85612-E099-4990-95FA-4DDFF217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437" y="1948322"/>
            <a:ext cx="470286" cy="467946"/>
          </a:xfrm>
          <a:prstGeom prst="rect">
            <a:avLst/>
          </a:prstGeom>
        </p:spPr>
      </p:pic>
      <p:pic>
        <p:nvPicPr>
          <p:cNvPr id="36" name="图形 124">
            <a:extLst>
              <a:ext uri="{FF2B5EF4-FFF2-40B4-BE49-F238E27FC236}">
                <a16:creationId xmlns:a16="http://schemas.microsoft.com/office/drawing/2014/main" id="{2EC68A16-461F-4AB6-B3C8-A71B258DB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8279" y="1950849"/>
            <a:ext cx="470286" cy="467946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A7E9AB20-DDDD-4496-A532-9B843BC8A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704" y="3661506"/>
            <a:ext cx="376436" cy="376436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0952D50D-C00B-4B56-A922-5671D6B5B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2298" y="3661506"/>
            <a:ext cx="376436" cy="376436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9AE9902-BB91-4BC7-9C94-C072CAE15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6261" y="3661506"/>
            <a:ext cx="376436" cy="376436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0D869422-A9C1-40DC-97AB-BA7A36ECC6EE}"/>
              </a:ext>
            </a:extLst>
          </p:cNvPr>
          <p:cNvSpPr/>
          <p:nvPr/>
        </p:nvSpPr>
        <p:spPr>
          <a:xfrm>
            <a:off x="303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B965EF7-DE42-4027-919C-A19084C366C9}"/>
              </a:ext>
            </a:extLst>
          </p:cNvPr>
          <p:cNvSpPr/>
          <p:nvPr/>
        </p:nvSpPr>
        <p:spPr>
          <a:xfrm>
            <a:off x="4131018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8CE53E3-235E-4B74-BA40-DDE833BD37E5}"/>
              </a:ext>
            </a:extLst>
          </p:cNvPr>
          <p:cNvSpPr/>
          <p:nvPr/>
        </p:nvSpPr>
        <p:spPr>
          <a:xfrm>
            <a:off x="519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AA7B9E3C-158A-44E6-A825-8817E98001DA}"/>
              </a:ext>
            </a:extLst>
          </p:cNvPr>
          <p:cNvSpPr/>
          <p:nvPr/>
        </p:nvSpPr>
        <p:spPr>
          <a:xfrm>
            <a:off x="6271926" y="247762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1811F59-B136-4B8E-9E41-38909DE10253}"/>
              </a:ext>
            </a:extLst>
          </p:cNvPr>
          <p:cNvSpPr/>
          <p:nvPr/>
        </p:nvSpPr>
        <p:spPr>
          <a:xfrm>
            <a:off x="247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1001261-127B-445E-8526-E0FEDC5E993D}"/>
              </a:ext>
            </a:extLst>
          </p:cNvPr>
          <p:cNvSpPr/>
          <p:nvPr/>
        </p:nvSpPr>
        <p:spPr>
          <a:xfrm>
            <a:off x="3557479" y="3540806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6D080BB-EB52-4E27-B82E-4CE8BE9BB7D9}"/>
              </a:ext>
            </a:extLst>
          </p:cNvPr>
          <p:cNvSpPr/>
          <p:nvPr/>
        </p:nvSpPr>
        <p:spPr>
          <a:xfrm>
            <a:off x="463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466D670-02E6-4ACE-B995-7CF05CB223E9}"/>
              </a:ext>
            </a:extLst>
          </p:cNvPr>
          <p:cNvSpPr/>
          <p:nvPr/>
        </p:nvSpPr>
        <p:spPr>
          <a:xfrm>
            <a:off x="5717479" y="3540073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BDB270D-F693-4A7D-9461-C7DCA241077F}"/>
              </a:ext>
            </a:extLst>
          </p:cNvPr>
          <p:cNvSpPr/>
          <p:nvPr/>
        </p:nvSpPr>
        <p:spPr>
          <a:xfrm>
            <a:off x="6797479" y="3539275"/>
            <a:ext cx="54000" cy="540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AA8E1FC9-6185-4C2A-9C7E-EB6F6DBDA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61" y="3661506"/>
            <a:ext cx="376436" cy="376436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AA3741-5399-453B-815D-E452C1E58D0B}"/>
              </a:ext>
            </a:extLst>
          </p:cNvPr>
          <p:cNvCxnSpPr>
            <a:cxnSpLocks/>
            <a:stCxn id="47" idx="7"/>
            <a:endCxn id="43" idx="4"/>
          </p:cNvCxnSpPr>
          <p:nvPr/>
        </p:nvCxnSpPr>
        <p:spPr>
          <a:xfrm flipV="1">
            <a:off x="5763571" y="2531626"/>
            <a:ext cx="535355" cy="101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C7A721D5-F410-4B56-A575-B9BBBF736C06}"/>
              </a:ext>
            </a:extLst>
          </p:cNvPr>
          <p:cNvSpPr txBox="1"/>
          <p:nvPr/>
        </p:nvSpPr>
        <p:spPr>
          <a:xfrm>
            <a:off x="3267680" y="4058038"/>
            <a:ext cx="8074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(Doll)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90881F7-432E-47F4-9AF2-3CEF9F9C9795}"/>
              </a:ext>
            </a:extLst>
          </p:cNvPr>
          <p:cNvSpPr txBox="1"/>
          <p:nvPr/>
        </p:nvSpPr>
        <p:spPr>
          <a:xfrm>
            <a:off x="6436032" y="4048746"/>
            <a:ext cx="1205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(Carpet)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A1712EC-1E92-49BF-BA70-936F46ACE1F9}"/>
              </a:ext>
            </a:extLst>
          </p:cNvPr>
          <p:cNvSpPr txBox="1"/>
          <p:nvPr/>
        </p:nvSpPr>
        <p:spPr>
          <a:xfrm>
            <a:off x="2115552" y="4058038"/>
            <a:ext cx="9275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(Balm)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1852BD3-82D2-4AE8-B70D-3B21249FDBB7}"/>
              </a:ext>
            </a:extLst>
          </p:cNvPr>
          <p:cNvSpPr txBox="1"/>
          <p:nvPr/>
        </p:nvSpPr>
        <p:spPr>
          <a:xfrm>
            <a:off x="5427920" y="404874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(Wine)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149470A-1959-4E3F-A753-E64EE7B12681}"/>
              </a:ext>
            </a:extLst>
          </p:cNvPr>
          <p:cNvSpPr txBox="1"/>
          <p:nvPr/>
        </p:nvSpPr>
        <p:spPr>
          <a:xfrm>
            <a:off x="4385550" y="4058038"/>
            <a:ext cx="7543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(Hat)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B290CA-7A55-47CF-80F8-D4EF67E873FD}"/>
              </a:ext>
            </a:extLst>
          </p:cNvPr>
          <p:cNvSpPr/>
          <p:nvPr/>
        </p:nvSpPr>
        <p:spPr>
          <a:xfrm>
            <a:off x="4685981" y="446232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G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16CCF9C-1D05-45E6-95DE-693251EFF5FA}"/>
              </a:ext>
            </a:extLst>
          </p:cNvPr>
          <p:cNvSpPr/>
          <p:nvPr/>
        </p:nvSpPr>
        <p:spPr>
          <a:xfrm>
            <a:off x="309749" y="517023"/>
            <a:ext cx="7562042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Butterfly counting: compute the number of butterflies in a bipartite graph </a:t>
            </a:r>
            <a:r>
              <a:rPr lang="en-US" altLang="zh-CN" sz="2000" i="1" dirty="0"/>
              <a:t>G</a:t>
            </a:r>
            <a:r>
              <a:rPr lang="en-US" altLang="zh-CN" sz="2000" dirty="0"/>
              <a:t>, denoted by </a:t>
            </a:r>
            <a:endParaRPr lang="en-US" altLang="zh-CN" sz="2000" i="1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C34AB06-A5C2-477B-ACAE-C07F46F00A0B}"/>
              </a:ext>
            </a:extLst>
          </p:cNvPr>
          <p:cNvGrpSpPr/>
          <p:nvPr/>
        </p:nvGrpSpPr>
        <p:grpSpPr>
          <a:xfrm>
            <a:off x="2647885" y="1086933"/>
            <a:ext cx="481796" cy="440805"/>
            <a:chOff x="6365870" y="4459861"/>
            <a:chExt cx="481796" cy="440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E6637B0E-981F-4694-9BBE-5B58D5899144}"/>
                    </a:ext>
                  </a:extLst>
                </p:cNvPr>
                <p:cNvSpPr/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8F2D87F4-CA54-458F-80AC-AEE9D2E00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9861" y="4405870"/>
                  <a:ext cx="353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06CC1AA1-D980-40DE-AE7D-4435679C6926}"/>
                    </a:ext>
                  </a:extLst>
                </p:cNvPr>
                <p:cNvSpPr/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2FB93C1B-B018-49F3-8A56-33312C2D2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317" y="4531334"/>
                  <a:ext cx="3433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9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462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46241</TotalTime>
  <Words>3021</Words>
  <Application>Microsoft Office PowerPoint</Application>
  <PresentationFormat>全屏显示(16:9)</PresentationFormat>
  <Paragraphs>587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Times New Roman</vt:lpstr>
      <vt:lpstr>simple-light-2</vt:lpstr>
      <vt:lpstr>Vertex Priority Based Butterfly Counting for Large-scale Bipartite Networks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Applications</vt:lpstr>
      <vt:lpstr>Related Works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State-of-the-art</vt:lpstr>
      <vt:lpstr>Challenges</vt:lpstr>
      <vt:lpstr>Solutions</vt:lpstr>
      <vt:lpstr>The vertex-priority-based algorithm</vt:lpstr>
      <vt:lpstr>The vertex-priority-based algorithm</vt:lpstr>
      <vt:lpstr>Cache aware techniques</vt:lpstr>
      <vt:lpstr>Cache aware wedge processing</vt:lpstr>
      <vt:lpstr>Cache aware wedge processing</vt:lpstr>
      <vt:lpstr>Cache aware graph projection </vt:lpstr>
      <vt:lpstr>Extensions</vt:lpstr>
      <vt:lpstr>Extensions</vt:lpstr>
      <vt:lpstr>Extensions</vt:lpstr>
      <vt:lpstr>Experiments</vt:lpstr>
      <vt:lpstr>Performance Study</vt:lpstr>
      <vt:lpstr>PowerPoint 演示文稿</vt:lpstr>
      <vt:lpstr>Performance Study</vt:lpstr>
      <vt:lpstr>Conclusion</vt:lpstr>
      <vt:lpstr>Thank You!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Community Search over Large Spatial Graphs</dc:title>
  <dc:creator>kael</dc:creator>
  <cp:lastModifiedBy>Kai Wang</cp:lastModifiedBy>
  <cp:revision>898</cp:revision>
  <cp:lastPrinted>2018-04-06T03:57:51Z</cp:lastPrinted>
  <dcterms:modified xsi:type="dcterms:W3CDTF">2019-12-05T02:35:35Z</dcterms:modified>
</cp:coreProperties>
</file>