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26" r:id="rId2"/>
    <p:sldId id="259" r:id="rId3"/>
    <p:sldId id="318" r:id="rId4"/>
    <p:sldId id="319" r:id="rId5"/>
    <p:sldId id="320" r:id="rId6"/>
    <p:sldId id="321" r:id="rId7"/>
    <p:sldId id="323" r:id="rId8"/>
    <p:sldId id="324" r:id="rId9"/>
    <p:sldId id="327" r:id="rId10"/>
    <p:sldId id="32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7" r:id="rId20"/>
    <p:sldId id="338" r:id="rId21"/>
    <p:sldId id="271" r:id="rId22"/>
  </p:sldIdLst>
  <p:sldSz cx="762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4470F9-C4E0-4C2B-9E65-2065083F0B08}">
          <p14:sldIdLst>
            <p14:sldId id="326"/>
            <p14:sldId id="259"/>
            <p14:sldId id="318"/>
            <p14:sldId id="319"/>
            <p14:sldId id="320"/>
            <p14:sldId id="321"/>
            <p14:sldId id="323"/>
            <p14:sldId id="324"/>
            <p14:sldId id="327"/>
            <p14:sldId id="325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ng Wang" initials="X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00"/>
    <a:srgbClr val="000000"/>
    <a:srgbClr val="B2B2B2"/>
    <a:srgbClr val="FAC81A"/>
    <a:srgbClr val="FF0000"/>
    <a:srgbClr val="CF1C20"/>
    <a:srgbClr val="A6A6A6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8176" autoAdjust="0"/>
  </p:normalViewPr>
  <p:slideViewPr>
    <p:cSldViewPr>
      <p:cViewPr varScale="1">
        <p:scale>
          <a:sx n="107" d="100"/>
          <a:sy n="107" d="100"/>
        </p:scale>
        <p:origin x="752" y="168"/>
      </p:cViewPr>
      <p:guideLst>
        <p:guide orient="horz" pos="1800"/>
        <p:guide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A19D5-BFFF-914D-9C2C-0D29AB240B46}" type="doc">
      <dgm:prSet loTypeId="urn:microsoft.com/office/officeart/2005/8/layout/hChevron3" loCatId="process" qsTypeId="urn:microsoft.com/office/officeart/2005/8/quickstyle/simple4" qsCatId="simple" csTypeId="urn:microsoft.com/office/officeart/2005/8/colors/accent1_2" csCatId="accent1" phldr="1"/>
      <dgm:spPr/>
    </dgm:pt>
    <dgm:pt modelId="{5FB4CFEF-7B06-1E41-A3A6-7176B75EFE03}">
      <dgm:prSet phldrT="[Text]" custT="1"/>
      <dgm:spPr>
        <a:solidFill>
          <a:srgbClr val="CF1C20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          Never Stand Still</a:t>
          </a:r>
          <a:endParaRPr lang="en-US" sz="1200" dirty="0">
            <a:solidFill>
              <a:schemeClr val="bg1"/>
            </a:solidFill>
          </a:endParaRPr>
        </a:p>
      </dgm:t>
    </dgm:pt>
    <dgm:pt modelId="{985D126F-CC99-3343-9F87-317E356E06B7}" type="parTrans" cxnId="{032800CB-79D4-4041-9231-7AEE9D0AF4B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D0459C4A-A480-6A44-A7C9-FFD118D9645B}" type="sibTrans" cxnId="{032800CB-79D4-4041-9231-7AEE9D0AF4B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E767A6E8-40B9-254F-B50B-76EC2D3138C1}">
      <dgm:prSet phldrT="[Text]" custT="1"/>
      <dgm:spPr>
        <a:solidFill>
          <a:srgbClr val="9F1B1E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 Faculty of Engineering</a:t>
          </a:r>
          <a:endParaRPr lang="en-US" sz="1200" dirty="0">
            <a:solidFill>
              <a:schemeClr val="bg1"/>
            </a:solidFill>
          </a:endParaRPr>
        </a:p>
      </dgm:t>
    </dgm:pt>
    <dgm:pt modelId="{2D4819B0-0247-D14B-B752-8D55FC589261}" type="parTrans" cxnId="{FCCBEAF6-4F37-D040-B110-B563E88D57A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BCC1DE80-57B2-A948-A1A6-71631D703647}" type="sibTrans" cxnId="{FCCBEAF6-4F37-D040-B110-B563E88D57A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3F57961-8F68-394A-B6A5-2FFE71840465}">
      <dgm:prSet phldrT="[Text]" custT="1"/>
      <dgm:spPr>
        <a:solidFill>
          <a:srgbClr val="741517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Computer Science and Engineering</a:t>
          </a:r>
          <a:endParaRPr lang="en-US" sz="1200" dirty="0">
            <a:solidFill>
              <a:schemeClr val="bg1"/>
            </a:solidFill>
          </a:endParaRPr>
        </a:p>
      </dgm:t>
    </dgm:pt>
    <dgm:pt modelId="{19374DF3-E27A-5F48-B417-CE2CEC6003D2}" type="parTrans" cxnId="{C5CF0577-EA68-E94E-A641-C9B2718AE2E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78C4EB89-9CC8-154F-B4D5-356B63C80819}" type="sibTrans" cxnId="{C5CF0577-EA68-E94E-A641-C9B2718AE2E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577D7C44-A720-FC44-ABC1-288219511FFF}" type="pres">
      <dgm:prSet presAssocID="{B12A19D5-BFFF-914D-9C2C-0D29AB240B46}" presName="Name0" presStyleCnt="0">
        <dgm:presLayoutVars>
          <dgm:dir/>
          <dgm:resizeHandles val="exact"/>
        </dgm:presLayoutVars>
      </dgm:prSet>
      <dgm:spPr/>
    </dgm:pt>
    <dgm:pt modelId="{7410FB06-971B-714D-AC6E-313A2D7A21AC}" type="pres">
      <dgm:prSet presAssocID="{5FB4CFEF-7B06-1E41-A3A6-7176B75EFE03}" presName="parTxOnly" presStyleLbl="node1" presStyleIdx="0" presStyleCnt="3" custScaleX="65239" custLinFactNeighborX="-7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B3937-7D02-5D4C-A24A-E47FC1530869}" type="pres">
      <dgm:prSet presAssocID="{D0459C4A-A480-6A44-A7C9-FFD118D9645B}" presName="parSpace" presStyleCnt="0"/>
      <dgm:spPr/>
    </dgm:pt>
    <dgm:pt modelId="{B1A2457C-2E5B-A04B-975A-BB9864A48692}" type="pres">
      <dgm:prSet presAssocID="{E767A6E8-40B9-254F-B50B-76EC2D3138C1}" presName="parTxOnly" presStyleLbl="node1" presStyleIdx="1" presStyleCnt="3" custScaleX="61220" custLinFactNeighborX="-14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37185-2450-574F-8BD2-1680AF87F5BE}" type="pres">
      <dgm:prSet presAssocID="{BCC1DE80-57B2-A948-A1A6-71631D703647}" presName="parSpace" presStyleCnt="0"/>
      <dgm:spPr/>
    </dgm:pt>
    <dgm:pt modelId="{3F574CDF-2082-4D42-9C2F-D2C3D83E5043}" type="pres">
      <dgm:prSet presAssocID="{33F57961-8F68-394A-B6A5-2FFE71840465}" presName="parTxOnly" presStyleLbl="node1" presStyleIdx="2" presStyleCnt="3" custScaleX="87954" custLinFactNeighborX="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39738-4BD2-47F8-A8C9-25EEF46B8349}" type="presOf" srcId="{5FB4CFEF-7B06-1E41-A3A6-7176B75EFE03}" destId="{7410FB06-971B-714D-AC6E-313A2D7A21AC}" srcOrd="0" destOrd="0" presId="urn:microsoft.com/office/officeart/2005/8/layout/hChevron3"/>
    <dgm:cxn modelId="{C5CF0577-EA68-E94E-A641-C9B2718AE2E9}" srcId="{B12A19D5-BFFF-914D-9C2C-0D29AB240B46}" destId="{33F57961-8F68-394A-B6A5-2FFE71840465}" srcOrd="2" destOrd="0" parTransId="{19374DF3-E27A-5F48-B417-CE2CEC6003D2}" sibTransId="{78C4EB89-9CC8-154F-B4D5-356B63C80819}"/>
    <dgm:cxn modelId="{032800CB-79D4-4041-9231-7AEE9D0AF4BB}" srcId="{B12A19D5-BFFF-914D-9C2C-0D29AB240B46}" destId="{5FB4CFEF-7B06-1E41-A3A6-7176B75EFE03}" srcOrd="0" destOrd="0" parTransId="{985D126F-CC99-3343-9F87-317E356E06B7}" sibTransId="{D0459C4A-A480-6A44-A7C9-FFD118D9645B}"/>
    <dgm:cxn modelId="{E3D5BEED-4354-4F89-AC4D-7DD1C294BEDD}" type="presOf" srcId="{E767A6E8-40B9-254F-B50B-76EC2D3138C1}" destId="{B1A2457C-2E5B-A04B-975A-BB9864A48692}" srcOrd="0" destOrd="0" presId="urn:microsoft.com/office/officeart/2005/8/layout/hChevron3"/>
    <dgm:cxn modelId="{A38F537B-5412-49BB-BA87-798313A47F0A}" type="presOf" srcId="{B12A19D5-BFFF-914D-9C2C-0D29AB240B46}" destId="{577D7C44-A720-FC44-ABC1-288219511FFF}" srcOrd="0" destOrd="0" presId="urn:microsoft.com/office/officeart/2005/8/layout/hChevron3"/>
    <dgm:cxn modelId="{1B811CA4-3C98-4B32-8ADC-60CDE883499B}" type="presOf" srcId="{33F57961-8F68-394A-B6A5-2FFE71840465}" destId="{3F574CDF-2082-4D42-9C2F-D2C3D83E5043}" srcOrd="0" destOrd="0" presId="urn:microsoft.com/office/officeart/2005/8/layout/hChevron3"/>
    <dgm:cxn modelId="{FCCBEAF6-4F37-D040-B110-B563E88D57A6}" srcId="{B12A19D5-BFFF-914D-9C2C-0D29AB240B46}" destId="{E767A6E8-40B9-254F-B50B-76EC2D3138C1}" srcOrd="1" destOrd="0" parTransId="{2D4819B0-0247-D14B-B752-8D55FC589261}" sibTransId="{BCC1DE80-57B2-A948-A1A6-71631D703647}"/>
    <dgm:cxn modelId="{1E96B4A1-3678-4804-8C26-8BA58D2224AA}" type="presParOf" srcId="{577D7C44-A720-FC44-ABC1-288219511FFF}" destId="{7410FB06-971B-714D-AC6E-313A2D7A21AC}" srcOrd="0" destOrd="0" presId="urn:microsoft.com/office/officeart/2005/8/layout/hChevron3"/>
    <dgm:cxn modelId="{FE8D7345-A6EE-420D-865B-AABF34F5D053}" type="presParOf" srcId="{577D7C44-A720-FC44-ABC1-288219511FFF}" destId="{E3AB3937-7D02-5D4C-A24A-E47FC1530869}" srcOrd="1" destOrd="0" presId="urn:microsoft.com/office/officeart/2005/8/layout/hChevron3"/>
    <dgm:cxn modelId="{46C8EB73-1072-4B36-93D1-A71CAE7E1C07}" type="presParOf" srcId="{577D7C44-A720-FC44-ABC1-288219511FFF}" destId="{B1A2457C-2E5B-A04B-975A-BB9864A48692}" srcOrd="2" destOrd="0" presId="urn:microsoft.com/office/officeart/2005/8/layout/hChevron3"/>
    <dgm:cxn modelId="{E86FB856-F6F6-4637-BEC1-7EF9E96E47EE}" type="presParOf" srcId="{577D7C44-A720-FC44-ABC1-288219511FFF}" destId="{A4837185-2450-574F-8BD2-1680AF87F5BE}" srcOrd="3" destOrd="0" presId="urn:microsoft.com/office/officeart/2005/8/layout/hChevron3"/>
    <dgm:cxn modelId="{ACB4BE56-DE11-4187-BF92-8F8989D96C84}" type="presParOf" srcId="{577D7C44-A720-FC44-ABC1-288219511FFF}" destId="{3F574CDF-2082-4D42-9C2F-D2C3D83E504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0FB06-971B-714D-AC6E-313A2D7A21AC}">
      <dsp:nvSpPr>
        <dsp:cNvPr id="0" name=""/>
        <dsp:cNvSpPr/>
      </dsp:nvSpPr>
      <dsp:spPr>
        <a:xfrm>
          <a:off x="0" y="0"/>
          <a:ext cx="3505141" cy="381000"/>
        </a:xfrm>
        <a:prstGeom prst="homePlate">
          <a:avLst/>
        </a:prstGeom>
        <a:solidFill>
          <a:srgbClr val="CF1C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          Never Stand Still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0" y="0"/>
        <a:ext cx="3409891" cy="381000"/>
      </dsp:txXfrm>
    </dsp:sp>
    <dsp:sp modelId="{B1A2457C-2E5B-A04B-975A-BB9864A48692}">
      <dsp:nvSpPr>
        <dsp:cNvPr id="0" name=""/>
        <dsp:cNvSpPr/>
      </dsp:nvSpPr>
      <dsp:spPr>
        <a:xfrm>
          <a:off x="2273394" y="0"/>
          <a:ext cx="3289209" cy="381000"/>
        </a:xfrm>
        <a:prstGeom prst="chevron">
          <a:avLst/>
        </a:prstGeom>
        <a:solidFill>
          <a:srgbClr val="9F1B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 Faculty of Engineering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463894" y="0"/>
        <a:ext cx="2908209" cy="381000"/>
      </dsp:txXfrm>
    </dsp:sp>
    <dsp:sp modelId="{3F574CDF-2082-4D42-9C2F-D2C3D83E5043}">
      <dsp:nvSpPr>
        <dsp:cNvPr id="0" name=""/>
        <dsp:cNvSpPr/>
      </dsp:nvSpPr>
      <dsp:spPr>
        <a:xfrm>
          <a:off x="4647030" y="0"/>
          <a:ext cx="4725565" cy="381000"/>
        </a:xfrm>
        <a:prstGeom prst="chevron">
          <a:avLst/>
        </a:prstGeom>
        <a:solidFill>
          <a:srgbClr val="74151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Computer Science and Engineering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837530" y="0"/>
        <a:ext cx="4344565" cy="38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69BB37-0254-4954-8D16-9F6B49A82238}" type="datetime1">
              <a:rPr lang="en-US"/>
              <a:pPr>
                <a:defRPr/>
              </a:pPr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5D2827-0ADD-4E20-AF40-16AE7BEF8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9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8B3621-77D5-47E5-BA3A-02C3D42AD78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413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overlap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prefix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prune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pair.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simplicity,</a:t>
            </a:r>
            <a:r>
              <a:rPr lang="en-US" baseline="0" dirty="0" smtClean="0"/>
              <a:t> the total weight is not 1 in our example</a:t>
            </a:r>
          </a:p>
          <a:p>
            <a:endParaRPr lang="en-US" altLang="en-US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Prefix:</a:t>
            </a:r>
          </a:p>
          <a:p>
            <a:r>
              <a:rPr lang="en-US" alt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Sort the tokens by a global order</a:t>
            </a:r>
          </a:p>
          <a:p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Index first few words of a subscription</a:t>
            </a:r>
          </a:p>
          <a:p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Must share at least one word in prefix to be a candidate</a:t>
            </a:r>
          </a:p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0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19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initially try to organize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based on both </a:t>
                </a:r>
                <a:r>
                  <a:rPr lang="en-US" dirty="0" err="1" smtClean="0"/>
                  <a:t>kScore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 smtClean="0"/>
                  <a:t>. However, it would lead to too many groups.</a:t>
                </a:r>
                <a:endParaRPr 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initially try to organize </a:t>
                </a:r>
                <a:r>
                  <a:rPr lang="el-GR" sz="1200" i="0" dirty="0">
                    <a:latin typeface="Cambria Math" panose="02040503050406030204" pitchFamily="18" charset="0"/>
                  </a:rPr>
                  <a:t>λ</a:t>
                </a:r>
                <a:r>
                  <a:rPr lang="en-US" sz="1200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𝑇</a:t>
                </a:r>
                <a:r>
                  <a:rPr lang="en-US" dirty="0" smtClean="0"/>
                  <a:t> based on both </a:t>
                </a:r>
                <a:r>
                  <a:rPr lang="en-US" dirty="0" err="1" smtClean="0"/>
                  <a:t>kScore</a:t>
                </a:r>
                <a:r>
                  <a:rPr lang="en-US" dirty="0" smtClean="0"/>
                  <a:t> and </a:t>
                </a:r>
                <a:r>
                  <a:rPr lang="en-US" sz="1200" b="1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𝜶</a:t>
                </a:r>
                <a:r>
                  <a:rPr lang="en-US" dirty="0" smtClean="0"/>
                  <a:t>. However, it would lead to too many groups.</a:t>
                </a:r>
                <a:endParaRPr 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18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initially try to organize </a:t>
                </a:r>
                <a:r>
                  <a:rPr lang="el-GR" sz="1200" i="0" dirty="0">
                    <a:latin typeface="Cambria Math" panose="02040503050406030204" pitchFamily="18" charset="0"/>
                  </a:rPr>
                  <a:t>λ</a:t>
                </a:r>
                <a:r>
                  <a:rPr lang="en-US" sz="1200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𝑇</a:t>
                </a:r>
                <a:r>
                  <a:rPr lang="en-US" dirty="0" smtClean="0"/>
                  <a:t> based on both </a:t>
                </a:r>
                <a:r>
                  <a:rPr lang="en-US" dirty="0" err="1" smtClean="0"/>
                  <a:t>kScore</a:t>
                </a:r>
                <a:r>
                  <a:rPr lang="en-US" dirty="0" smtClean="0"/>
                  <a:t> and </a:t>
                </a:r>
                <a:r>
                  <a:rPr lang="en-US" sz="1200" b="1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𝜶</a:t>
                </a:r>
                <a:r>
                  <a:rPr lang="en-US" dirty="0" smtClean="0"/>
                  <a:t>. However, it would lead to too many groups.</a:t>
                </a:r>
                <a:endParaRPr 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K-</a:t>
            </a:r>
            <a:r>
              <a:rPr lang="en-US" altLang="zh-CN" dirty="0" err="1" smtClean="0"/>
              <a:t>skyband</a:t>
            </a:r>
            <a:r>
              <a:rPr lang="en-US" altLang="zh-CN" dirty="0" smtClean="0"/>
              <a:t>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points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dominated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smtClean="0"/>
              <a:t>points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assume a count-based sliding window, first in first out.</a:t>
            </a:r>
          </a:p>
          <a:p>
            <a:endParaRPr lang="en-US" baseline="0" dirty="0" smtClean="0"/>
          </a:p>
          <a:p>
            <a:pPr lvl="2"/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Full k-</a:t>
            </a:r>
            <a:r>
              <a:rPr lang="en-US" altLang="en-US" sz="1466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Skyband</a:t>
            </a:r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 is expensive to maintain</a:t>
            </a:r>
          </a:p>
          <a:p>
            <a:pPr lvl="2"/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Partial k-</a:t>
            </a:r>
            <a:r>
              <a:rPr lang="en-US" altLang="en-US" sz="1466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Skyband</a:t>
            </a:r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: Only keep elements with score not lower than the most rent </a:t>
            </a:r>
            <a:r>
              <a:rPr lang="en-US" altLang="en-US" sz="1466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kScore</a:t>
            </a:r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04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04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7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8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some details for possible</a:t>
            </a:r>
            <a:r>
              <a:rPr lang="en-US" baseline="0" dirty="0" smtClean="0"/>
              <a:t> questions?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Add more details to cost-based </a:t>
            </a:r>
            <a:r>
              <a:rPr lang="en-US" dirty="0" err="1" smtClean="0"/>
              <a:t>skyband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Add</a:t>
            </a:r>
            <a:r>
              <a:rPr lang="en-US" baseline="0" dirty="0" smtClean="0"/>
              <a:t> CIQ algorithm at the beginning?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phi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efficiently deliver each new message to the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subscriptions, given the large number of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deal with top-k re-evaluation when the window slides, given the fact that each top-k re-evaluation from sliding window is very costly?</a:t>
            </a:r>
            <a:endParaRPr lang="en-AU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1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index: existing</a:t>
            </a:r>
            <a:r>
              <a:rPr lang="en-US" baseline="0" dirty="0" smtClean="0"/>
              <a:t> spatial-keyword index, e.g., IR-Tree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Discuss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upper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bound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here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4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0" y="1714500"/>
            <a:ext cx="7810500" cy="2209800"/>
            <a:chOff x="0" y="1714500"/>
            <a:chExt cx="9372600" cy="22098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714500"/>
              <a:ext cx="9144000" cy="1828800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500">
                <a:solidFill>
                  <a:srgbClr val="FFFFFF"/>
                </a:solidFill>
                <a:latin typeface="Sommet" charset="0"/>
              </a:endParaRPr>
            </a:p>
          </p:txBody>
        </p:sp>
        <p:graphicFrame>
          <p:nvGraphicFramePr>
            <p:cNvPr id="5" name="Diagram 4"/>
            <p:cNvGraphicFramePr/>
            <p:nvPr/>
          </p:nvGraphicFramePr>
          <p:xfrm>
            <a:off x="0" y="3543300"/>
            <a:ext cx="9372600" cy="381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4" descr="UNSWPortraitColourPos.ep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95500"/>
              <a:ext cx="106355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 userDrawn="1"/>
        </p:nvSpPr>
        <p:spPr>
          <a:xfrm>
            <a:off x="1841500" y="2882900"/>
            <a:ext cx="4826000" cy="355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333" smtClean="0">
                <a:latin typeface="Sommet" charset="0"/>
              </a:rPr>
              <a:t>Click to edit Present’s Name</a:t>
            </a:r>
            <a:endParaRPr lang="en-AU" sz="1333" smtClean="0">
              <a:latin typeface="Sommet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1500" y="1968834"/>
            <a:ext cx="4826000" cy="660073"/>
          </a:xfrm>
          <a:prstGeom prst="rect">
            <a:avLst/>
          </a:prstGeom>
        </p:spPr>
        <p:txBody>
          <a:bodyPr/>
          <a:lstStyle>
            <a:lvl1pPr algn="l">
              <a:defRPr sz="2500" baseline="0">
                <a:latin typeface="Sommet" pitchFamily="50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3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SW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_powerpoint_2.jpg" descr="/Volumes/marketing_services/GENERAL/Advertising/Design/Previous files/!UNSW/Branding 2010/New/Powerpoint/banner_powerpoin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666"/>
            <a:ext cx="763058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60000" y="2818390"/>
            <a:ext cx="4740010" cy="480343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60000" y="3280387"/>
            <a:ext cx="4741333" cy="359833"/>
          </a:xfrm>
          <a:prstGeom prst="rect">
            <a:avLst/>
          </a:prstGeom>
        </p:spPr>
        <p:txBody>
          <a:bodyPr/>
          <a:lstStyle>
            <a:lvl1pPr>
              <a:buNone/>
              <a:defRPr sz="1667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160000" y="4237385"/>
            <a:ext cx="4741333" cy="300302"/>
          </a:xfrm>
          <a:prstGeom prst="rect">
            <a:avLst/>
          </a:prstGeom>
        </p:spPr>
        <p:txBody>
          <a:bodyPr/>
          <a:lstStyle>
            <a:lvl1pPr>
              <a:buNone/>
              <a:defRPr sz="1000" b="1" baseline="0">
                <a:latin typeface="Sommet Bold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03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d.unsw.edu.au\oneunsw\PVS\MS\All Staff\Branding\Branding - Never Stand Still\Templates\Faculty and Unit Bands\RGB - for screen - med quality, 600 ppi\ENG bann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932"/>
            <a:ext cx="7622646" cy="17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60407" y="2784004"/>
            <a:ext cx="3569973" cy="240027"/>
          </a:xfrm>
          <a:prstGeom prst="rect">
            <a:avLst/>
          </a:prstGeom>
        </p:spPr>
        <p:txBody>
          <a:bodyPr/>
          <a:lstStyle>
            <a:lvl1pPr>
              <a:buNone/>
              <a:defRPr sz="1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60000" y="1477061"/>
            <a:ext cx="4740010" cy="480343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Sommet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60002" y="1935004"/>
            <a:ext cx="4741333" cy="359833"/>
          </a:xfrm>
          <a:prstGeom prst="rect">
            <a:avLst/>
          </a:prstGeom>
        </p:spPr>
        <p:txBody>
          <a:bodyPr/>
          <a:lstStyle>
            <a:lvl1pPr>
              <a:buNone/>
              <a:defRPr sz="1667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48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6167438"/>
            <a:ext cx="7620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06" y="6242050"/>
            <a:ext cx="7620001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9" name="Picture 5" descr="UNSWLandscapeColourPos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7234"/>
            <a:ext cx="6858000" cy="660073"/>
          </a:xfrm>
          <a:prstGeom prst="rect">
            <a:avLst/>
          </a:prstGeom>
        </p:spPr>
        <p:txBody>
          <a:bodyPr/>
          <a:lstStyle>
            <a:lvl1pPr algn="l">
              <a:defRPr sz="2500" baseline="0">
                <a:latin typeface="Somme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46105"/>
            <a:ext cx="3365500" cy="3591616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3873500" y="1257300"/>
            <a:ext cx="3365500" cy="3591616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4593" y="5305710"/>
            <a:ext cx="420047" cy="2397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17" marR="0" indent="-285717" algn="l" defTabSz="7619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8BAAC1DE-3E67-4602-9A74-96BB20163258}" type="slidenum">
              <a:rPr kumimoji="0" lang="en-US" sz="958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pPr marL="285717" marR="0" indent="-285717" algn="l" defTabSz="76191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t>‹#›</a:t>
            </a:fld>
            <a:endParaRPr kumimoji="0" lang="en-US" sz="958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2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7"/>
            <a:ext cx="7620000" cy="5345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" name="Rectangle 5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396000"/>
            <a:ext cx="6858000" cy="661300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bg1"/>
                </a:solidFill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46105"/>
            <a:ext cx="3365500" cy="3591616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3873500" y="1257300"/>
            <a:ext cx="3365500" cy="3591616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934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7"/>
            <a:ext cx="7620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pic>
        <p:nvPicPr>
          <p:cNvPr id="7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6235700"/>
            <a:ext cx="7620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6388100"/>
            <a:ext cx="7620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1" name="Picture 6" descr="UNSWLandscapeColourPos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13" name="Title 11"/>
          <p:cNvSpPr txBox="1">
            <a:spLocks/>
          </p:cNvSpPr>
          <p:nvPr userDrawn="1"/>
        </p:nvSpPr>
        <p:spPr>
          <a:xfrm>
            <a:off x="381000" y="395288"/>
            <a:ext cx="6858000" cy="6619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500" smtClean="0">
                <a:solidFill>
                  <a:schemeClr val="bg1"/>
                </a:solidFill>
                <a:latin typeface="Sommet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7234"/>
            <a:ext cx="6858000" cy="660073"/>
          </a:xfrm>
          <a:prstGeom prst="rect">
            <a:avLst/>
          </a:prstGeom>
        </p:spPr>
        <p:txBody>
          <a:bodyPr/>
          <a:lstStyle>
            <a:lvl1pPr algn="l">
              <a:defRPr sz="25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7320"/>
            <a:ext cx="6858000" cy="3600400"/>
          </a:xfrm>
          <a:prstGeom prst="rect">
            <a:avLst/>
          </a:prstGeom>
        </p:spPr>
        <p:txBody>
          <a:bodyPr/>
          <a:lstStyle>
            <a:lvl1pPr>
              <a:buNone/>
              <a:defRPr sz="1167"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246105"/>
            <a:ext cx="3365500" cy="3591616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3873500" y="1257300"/>
            <a:ext cx="3365500" cy="3591616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64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7"/>
            <a:ext cx="7620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" name="Rectangle 5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46105"/>
            <a:ext cx="3365500" cy="3591616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0" y="1237320"/>
            <a:ext cx="3365500" cy="3600400"/>
          </a:xfrm>
          <a:prstGeom prst="rect">
            <a:avLst/>
          </a:prstGeom>
        </p:spPr>
        <p:txBody>
          <a:bodyPr/>
          <a:lstStyle>
            <a:lvl1pPr>
              <a:defRPr sz="1667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333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167"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167" b="0" i="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97234"/>
            <a:ext cx="6858000" cy="660073"/>
          </a:xfrm>
          <a:prstGeom prst="rect">
            <a:avLst/>
          </a:prstGeom>
        </p:spPr>
        <p:txBody>
          <a:bodyPr/>
          <a:lstStyle>
            <a:lvl1pPr algn="l">
              <a:defRPr sz="2500" baseline="0">
                <a:solidFill>
                  <a:srgbClr val="FFFFFF"/>
                </a:solidFill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1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0" y="7"/>
            <a:ext cx="7620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" name="Rectangle 9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2" name="Picture 4" descr="UNSWLandscapeColour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79268"/>
            <a:ext cx="3366823" cy="533135"/>
          </a:xfrm>
          <a:prstGeom prst="rect">
            <a:avLst/>
          </a:prstGeom>
        </p:spPr>
        <p:txBody>
          <a:bodyPr/>
          <a:lstStyle>
            <a:lvl1pPr>
              <a:buNone/>
              <a:defRPr sz="1667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12396"/>
            <a:ext cx="3366823" cy="3025324"/>
          </a:xfrm>
          <a:prstGeom prst="rect">
            <a:avLst/>
          </a:prstGeom>
        </p:spPr>
        <p:txBody>
          <a:bodyPr/>
          <a:lstStyle>
            <a:lvl1pPr>
              <a:defRPr sz="1167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855" y="1279268"/>
            <a:ext cx="3368146" cy="533135"/>
          </a:xfrm>
          <a:prstGeom prst="rect">
            <a:avLst/>
          </a:prstGeom>
        </p:spPr>
        <p:txBody>
          <a:bodyPr/>
          <a:lstStyle>
            <a:lvl1pPr>
              <a:buNone/>
              <a:defRPr sz="1667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3870855" y="1812396"/>
            <a:ext cx="3368146" cy="3025324"/>
          </a:xfrm>
          <a:prstGeom prst="rect">
            <a:avLst/>
          </a:prstGeom>
        </p:spPr>
        <p:txBody>
          <a:bodyPr/>
          <a:lstStyle>
            <a:lvl1pPr>
              <a:defRPr sz="1167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97234"/>
            <a:ext cx="6858000" cy="660073"/>
          </a:xfrm>
          <a:prstGeom prst="rect">
            <a:avLst/>
          </a:prstGeom>
        </p:spPr>
        <p:txBody>
          <a:bodyPr/>
          <a:lstStyle>
            <a:lvl1pPr algn="l">
              <a:defRPr sz="25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7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 userDrawn="1"/>
        </p:nvSpPr>
        <p:spPr bwMode="auto">
          <a:xfrm>
            <a:off x="0" y="7"/>
            <a:ext cx="7620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" name="Rectangle 2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" name="Picture 4" descr="UNSWLandscapeColour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50497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7"/>
            <a:ext cx="7620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" name="Rectangle 5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27549"/>
            <a:ext cx="2506928" cy="968375"/>
          </a:xfrm>
          <a:prstGeom prst="rect">
            <a:avLst/>
          </a:prstGeom>
        </p:spPr>
        <p:txBody>
          <a:bodyPr anchor="b"/>
          <a:lstStyle>
            <a:lvl1pPr algn="l">
              <a:defRPr sz="1667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543"/>
            <a:ext cx="4259792" cy="461017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1667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5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333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333">
                <a:latin typeface="Microsoft Sans Serif" pitchFamily="34" charset="0"/>
                <a:cs typeface="Microsoft Sans Serif" pitchFamily="34" charset="0"/>
              </a:defRPr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1195918"/>
            <a:ext cx="2506928" cy="3641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>
                <a:latin typeface="Microsoft Sans Serif" pitchFamily="34" charset="0"/>
                <a:cs typeface="Microsoft Sans Serif" pitchFamily="34" charset="0"/>
              </a:defRPr>
            </a:lvl1pPr>
            <a:lvl2pPr marL="380955" indent="0">
              <a:buNone/>
              <a:defRPr sz="1000"/>
            </a:lvl2pPr>
            <a:lvl3pPr marL="761910" indent="0">
              <a:buNone/>
              <a:defRPr sz="833"/>
            </a:lvl3pPr>
            <a:lvl4pPr marL="1142863" indent="0">
              <a:buNone/>
              <a:defRPr sz="750"/>
            </a:lvl4pPr>
            <a:lvl5pPr marL="1523817" indent="0">
              <a:buNone/>
              <a:defRPr sz="750"/>
            </a:lvl5pPr>
            <a:lvl6pPr marL="1904772" indent="0">
              <a:buNone/>
              <a:defRPr sz="750"/>
            </a:lvl6pPr>
            <a:lvl7pPr marL="2285727" indent="0">
              <a:buNone/>
              <a:defRPr sz="750"/>
            </a:lvl7pPr>
            <a:lvl8pPr marL="2666680" indent="0">
              <a:buNone/>
              <a:defRPr sz="750"/>
            </a:lvl8pPr>
            <a:lvl9pPr marL="304763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00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7"/>
            <a:ext cx="7620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" name="Rectangle 5"/>
          <p:cNvSpPr/>
          <p:nvPr userDrawn="1"/>
        </p:nvSpPr>
        <p:spPr>
          <a:xfrm>
            <a:off x="-63500" y="5105400"/>
            <a:ext cx="77470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3500" y="5067300"/>
            <a:ext cx="77470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19707"/>
            <a:ext cx="1016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873500" y="5295902"/>
            <a:ext cx="3683000" cy="239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58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73" y="4000500"/>
            <a:ext cx="45720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3" y="510646"/>
            <a:ext cx="4572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7">
                <a:latin typeface="Microsoft Sans Serif" pitchFamily="34" charset="0"/>
                <a:cs typeface="Microsoft Sans Serif" pitchFamily="34" charset="0"/>
              </a:defRPr>
            </a:lvl1pPr>
            <a:lvl2pPr marL="380955" indent="0">
              <a:buNone/>
              <a:defRPr sz="2333"/>
            </a:lvl2pPr>
            <a:lvl3pPr marL="761910" indent="0">
              <a:buNone/>
              <a:defRPr sz="2000"/>
            </a:lvl3pPr>
            <a:lvl4pPr marL="1142863" indent="0">
              <a:buNone/>
              <a:defRPr sz="1667"/>
            </a:lvl4pPr>
            <a:lvl5pPr marL="1523817" indent="0">
              <a:buNone/>
              <a:defRPr sz="1667"/>
            </a:lvl5pPr>
            <a:lvl6pPr marL="1904772" indent="0">
              <a:buNone/>
              <a:defRPr sz="1667"/>
            </a:lvl6pPr>
            <a:lvl7pPr marL="2285727" indent="0">
              <a:buNone/>
              <a:defRPr sz="1667"/>
            </a:lvl7pPr>
            <a:lvl8pPr marL="2666680" indent="0">
              <a:buNone/>
              <a:defRPr sz="1667"/>
            </a:lvl8pPr>
            <a:lvl9pPr marL="3047634" indent="0">
              <a:buNone/>
              <a:defRPr sz="166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73" y="4472782"/>
            <a:ext cx="4572000" cy="36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>
                <a:latin typeface="Microsoft Sans Serif" pitchFamily="34" charset="0"/>
                <a:cs typeface="Microsoft Sans Serif" pitchFamily="34" charset="0"/>
              </a:defRPr>
            </a:lvl1pPr>
            <a:lvl2pPr marL="380955" indent="0">
              <a:buNone/>
              <a:defRPr sz="1000"/>
            </a:lvl2pPr>
            <a:lvl3pPr marL="761910" indent="0">
              <a:buNone/>
              <a:defRPr sz="833"/>
            </a:lvl3pPr>
            <a:lvl4pPr marL="1142863" indent="0">
              <a:buNone/>
              <a:defRPr sz="750"/>
            </a:lvl4pPr>
            <a:lvl5pPr marL="1523817" indent="0">
              <a:buNone/>
              <a:defRPr sz="750"/>
            </a:lvl5pPr>
            <a:lvl6pPr marL="1904772" indent="0">
              <a:buNone/>
              <a:defRPr sz="750"/>
            </a:lvl6pPr>
            <a:lvl7pPr marL="2285727" indent="0">
              <a:buNone/>
              <a:defRPr sz="750"/>
            </a:lvl7pPr>
            <a:lvl8pPr marL="2666680" indent="0">
              <a:buNone/>
              <a:defRPr sz="750"/>
            </a:lvl8pPr>
            <a:lvl9pPr marL="304763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95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  <a:ea typeface="ＭＳ Ｐゴシック" pitchFamily="34" charset="-128"/>
        </a:defRPr>
      </a:lvl5pPr>
      <a:lvl6pPr marL="380955" algn="ctr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</a:defRPr>
      </a:lvl6pPr>
      <a:lvl7pPr marL="761910" algn="ctr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</a:defRPr>
      </a:lvl7pPr>
      <a:lvl8pPr marL="1142863" algn="ctr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</a:defRPr>
      </a:lvl8pPr>
      <a:lvl9pPr marL="1523817" algn="ctr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Sommet" pitchFamily="50" charset="0"/>
        </a:defRPr>
      </a:lvl9pPr>
    </p:titleStyle>
    <p:bodyStyle>
      <a:lvl1pPr marL="285717" indent="-28571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19050" indent="-23809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52386" indent="-1904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333340" indent="-1904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714293" indent="-1904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095248" indent="-190477" algn="l" defTabSz="76191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203" indent="-190477" algn="l" defTabSz="76191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157" indent="-190477" algn="l" defTabSz="76191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110" indent="-190477" algn="l" defTabSz="76191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55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10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63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17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772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727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680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634" algn="l" defTabSz="76191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50.png"/><Relationship Id="rId8" Type="http://schemas.openxmlformats.org/officeDocument/2006/relationships/image" Target="../media/image38.png"/><Relationship Id="rId9" Type="http://schemas.openxmlformats.org/officeDocument/2006/relationships/image" Target="../media/image280.png"/><Relationship Id="rId13" Type="http://schemas.openxmlformats.org/officeDocument/2006/relationships/image" Target="../media/image320.png"/><Relationship Id="rId14" Type="http://schemas.openxmlformats.org/officeDocument/2006/relationships/image" Target="../media/image330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0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40.png"/><Relationship Id="rId5" Type="http://schemas.openxmlformats.org/officeDocument/2006/relationships/image" Target="../media/image350.png"/><Relationship Id="rId6" Type="http://schemas.openxmlformats.org/officeDocument/2006/relationships/image" Target="../media/image360.png"/><Relationship Id="rId7" Type="http://schemas.openxmlformats.org/officeDocument/2006/relationships/image" Target="../media/image370.png"/><Relationship Id="rId8" Type="http://schemas.openxmlformats.org/officeDocument/2006/relationships/image" Target="../media/image380.png"/><Relationship Id="rId9" Type="http://schemas.openxmlformats.org/officeDocument/2006/relationships/image" Target="../media/image39.png"/><Relationship Id="rId10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8" Type="http://schemas.openxmlformats.org/officeDocument/2006/relationships/image" Target="../media/image65.png"/><Relationship Id="rId10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2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5.tmp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tmp"/><Relationship Id="rId5" Type="http://schemas.openxmlformats.org/officeDocument/2006/relationships/image" Target="../media/image27.tmp"/><Relationship Id="rId6" Type="http://schemas.openxmlformats.org/officeDocument/2006/relationships/image" Target="../media/image40.png"/><Relationship Id="rId7" Type="http://schemas.openxmlformats.org/officeDocument/2006/relationships/image" Target="../media/image41.tmp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image" Target="../media/image7.tmp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50.png"/><Relationship Id="rId8" Type="http://schemas.openxmlformats.org/officeDocument/2006/relationships/image" Target="../media/image16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10" Type="http://schemas.openxmlformats.org/officeDocument/2006/relationships/image" Target="../media/image22.emf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0.png"/><Relationship Id="rId5" Type="http://schemas.openxmlformats.org/officeDocument/2006/relationships/image" Target="../media/image17.jpg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4.tmp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0.png"/><Relationship Id="rId5" Type="http://schemas.openxmlformats.org/officeDocument/2006/relationships/image" Target="../media/image26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660514" y="2783419"/>
            <a:ext cx="3569229" cy="240771"/>
          </a:xfrm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ea typeface="ＭＳ Ｐゴシック" pitchFamily="-84" charset="-128"/>
              </a:rPr>
              <a:t>Computer Science and Engineering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505745" y="1489349"/>
            <a:ext cx="6114256" cy="1199926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AU" dirty="0"/>
              <a:t>SKYPE: Top-k </a:t>
            </a:r>
            <a:r>
              <a:rPr lang="en-AU" b="1" u="sng" dirty="0"/>
              <a:t>S</a:t>
            </a:r>
            <a:r>
              <a:rPr lang="en-AU" dirty="0"/>
              <a:t>patial-</a:t>
            </a:r>
            <a:r>
              <a:rPr lang="en-AU" b="1" u="sng" dirty="0"/>
              <a:t>k</a:t>
            </a:r>
            <a:r>
              <a:rPr lang="en-AU" dirty="0"/>
              <a:t>e</a:t>
            </a:r>
            <a:r>
              <a:rPr lang="en-AU" b="1" u="sng" dirty="0"/>
              <a:t>y</a:t>
            </a:r>
            <a:r>
              <a:rPr lang="en-AU" dirty="0"/>
              <a:t>word </a:t>
            </a:r>
            <a:r>
              <a:rPr lang="en-AU" b="1" u="sng" dirty="0"/>
              <a:t>P</a:t>
            </a:r>
            <a:r>
              <a:rPr lang="en-AU" dirty="0"/>
              <a:t>ublish/Subscrib</a:t>
            </a:r>
            <a:r>
              <a:rPr lang="en-AU" b="1" u="sng" dirty="0"/>
              <a:t>e</a:t>
            </a:r>
            <a:r>
              <a:rPr lang="en-AU" dirty="0"/>
              <a:t> Over Sliding Window</a:t>
            </a:r>
            <a:endParaRPr lang="en-US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3503" y="3754015"/>
            <a:ext cx="747051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17" indent="-285717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333" b="1" dirty="0">
                <a:latin typeface="Sommet bold"/>
                <a:cs typeface="Arial" charset="0"/>
              </a:rPr>
              <a:t>Xiang </a:t>
            </a:r>
            <a:r>
              <a:rPr lang="en-US" sz="1333" b="1" dirty="0" smtClean="0">
                <a:latin typeface="Sommet bold"/>
                <a:cs typeface="Arial" charset="0"/>
              </a:rPr>
              <a:t>Wang</a:t>
            </a:r>
            <a:r>
              <a:rPr lang="en-US" sz="1333" b="1" baseline="30000" dirty="0" smtClean="0">
                <a:latin typeface="Sommet bold"/>
                <a:cs typeface="Arial" charset="0"/>
              </a:rPr>
              <a:t>1</a:t>
            </a:r>
            <a:r>
              <a:rPr lang="en-US" sz="1333" b="1" dirty="0" smtClean="0">
                <a:latin typeface="Sommet bold"/>
                <a:cs typeface="Arial" charset="0"/>
              </a:rPr>
              <a:t>, </a:t>
            </a:r>
            <a:r>
              <a:rPr lang="en-US" sz="1333" b="1" dirty="0">
                <a:latin typeface="Sommet bold"/>
                <a:cs typeface="Arial" charset="0"/>
              </a:rPr>
              <a:t>Ying Zhang</a:t>
            </a:r>
            <a:r>
              <a:rPr lang="en-US" sz="1333" b="1" baseline="30000" dirty="0">
                <a:latin typeface="Sommet bold"/>
                <a:cs typeface="Arial" charset="0"/>
              </a:rPr>
              <a:t>2</a:t>
            </a:r>
            <a:r>
              <a:rPr lang="en-US" sz="1333" b="1" dirty="0">
                <a:latin typeface="Sommet bold"/>
                <a:cs typeface="Arial" charset="0"/>
              </a:rPr>
              <a:t>, </a:t>
            </a:r>
            <a:r>
              <a:rPr lang="en-US" sz="1333" b="1" dirty="0" err="1">
                <a:latin typeface="Sommet bold"/>
                <a:cs typeface="Arial" charset="0"/>
              </a:rPr>
              <a:t>Wenjie</a:t>
            </a:r>
            <a:r>
              <a:rPr lang="en-US" sz="1333" b="1" dirty="0">
                <a:latin typeface="Sommet bold"/>
                <a:cs typeface="Arial" charset="0"/>
              </a:rPr>
              <a:t> Zhang</a:t>
            </a:r>
            <a:r>
              <a:rPr lang="en-US" sz="1333" b="1" baseline="30000" dirty="0">
                <a:latin typeface="Sommet bold"/>
                <a:cs typeface="Arial" charset="0"/>
              </a:rPr>
              <a:t>1</a:t>
            </a:r>
            <a:r>
              <a:rPr lang="en-US" sz="1333" b="1" dirty="0">
                <a:latin typeface="Sommet bold"/>
                <a:cs typeface="Arial" charset="0"/>
              </a:rPr>
              <a:t>,</a:t>
            </a:r>
            <a:r>
              <a:rPr lang="en-US" sz="1333" b="1" dirty="0">
                <a:latin typeface="Sommet bold"/>
              </a:rPr>
              <a:t> </a:t>
            </a:r>
            <a:r>
              <a:rPr lang="en-US" sz="1333" b="1" dirty="0" err="1">
                <a:latin typeface="Sommet bold"/>
              </a:rPr>
              <a:t>Xuemin</a:t>
            </a:r>
            <a:r>
              <a:rPr lang="en-US" sz="1333" b="1" dirty="0">
                <a:latin typeface="Sommet bold"/>
              </a:rPr>
              <a:t> </a:t>
            </a:r>
            <a:r>
              <a:rPr lang="en-US" sz="1333" b="1" dirty="0" smtClean="0">
                <a:latin typeface="Sommet bold"/>
              </a:rPr>
              <a:t>Lin</a:t>
            </a:r>
            <a:r>
              <a:rPr lang="en-US" sz="1333" b="1" baseline="30000" dirty="0" smtClean="0">
                <a:latin typeface="Sommet bold"/>
              </a:rPr>
              <a:t>1</a:t>
            </a:r>
            <a:r>
              <a:rPr lang="en-US" sz="1333" b="1" dirty="0" smtClean="0">
                <a:latin typeface="Sommet bold"/>
              </a:rPr>
              <a:t>, </a:t>
            </a:r>
            <a:r>
              <a:rPr lang="en-US" sz="1333" b="1" dirty="0" err="1">
                <a:latin typeface="Sommet bold"/>
                <a:cs typeface="Arial" charset="0"/>
              </a:rPr>
              <a:t>Zengfeng</a:t>
            </a:r>
            <a:r>
              <a:rPr lang="en-US" sz="1333" b="1" dirty="0">
                <a:latin typeface="Sommet bold"/>
                <a:cs typeface="Arial" charset="0"/>
              </a:rPr>
              <a:t> Huang</a:t>
            </a:r>
            <a:r>
              <a:rPr lang="en-US" sz="1333" b="1" baseline="30000" dirty="0">
                <a:latin typeface="Sommet bold"/>
                <a:cs typeface="Arial" charset="0"/>
              </a:rPr>
              <a:t>1</a:t>
            </a:r>
            <a:endParaRPr lang="en-US" sz="1333" b="1" baseline="30000" dirty="0">
              <a:latin typeface="Sommet bold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506805" y="4237657"/>
            <a:ext cx="45839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000" b="1" baseline="30000" dirty="0" smtClean="0">
                <a:latin typeface="Sommet bold"/>
              </a:rPr>
              <a:t>1</a:t>
            </a:r>
            <a:r>
              <a:rPr lang="en-US" sz="1000" b="1" dirty="0" smtClean="0">
                <a:latin typeface="Sommet bold"/>
              </a:rPr>
              <a:t>University </a:t>
            </a:r>
            <a:r>
              <a:rPr lang="en-US" sz="1000" b="1" dirty="0">
                <a:latin typeface="Sommet bold"/>
              </a:rPr>
              <a:t>of New South Wales, Australia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000" baseline="30000" dirty="0">
                <a:latin typeface="Sommet bold"/>
              </a:rPr>
              <a:t>2</a:t>
            </a:r>
            <a:r>
              <a:rPr lang="en-AU" sz="1000" b="1" dirty="0">
                <a:latin typeface="Sommet bold"/>
              </a:rPr>
              <a:t>University of Technology, Sydney, </a:t>
            </a:r>
            <a:r>
              <a:rPr lang="en-AU" sz="1000" b="1" dirty="0" smtClean="0">
                <a:latin typeface="Sommet bold"/>
              </a:rPr>
              <a:t>Australia</a:t>
            </a:r>
            <a:endParaRPr lang="en-AU" sz="1000" b="1" dirty="0" smtClean="0"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8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9622" y="773140"/>
                <a:ext cx="6575881" cy="3948439"/>
              </a:xfrm>
            </p:spPr>
            <p:txBody>
              <a:bodyPr/>
              <a:lstStyle/>
              <a:p>
                <a:r>
                  <a:rPr lang="en-US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Prefix-based filtering: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𝑝𝑟𝑒𝑓𝑖𝑥</m:t>
                    </m:r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𝑙𝑒𝑛𝑔𝑡h</m:t>
                    </m:r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=|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|−</m:t>
                    </m:r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𝑜𝑣𝑒𝑟𝑙𝑎𝑝</m:t>
                    </m:r>
                    <m:r>
                      <a:rPr lang="en-US" altLang="zh-CN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en-US" altLang="zh-CN" sz="1800" dirty="0">
                  <a:solidFill>
                    <a:srgbClr val="FF0000"/>
                  </a:solidFill>
                  <a:ea typeface="宋体" panose="02010600030101010101" pitchFamily="2" charset="-122"/>
                </a:endParaRPr>
              </a:p>
              <a:p>
                <a:pPr marL="0" indent="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Location-aware prefix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𝑝𝑟𝑒𝑓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overlap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𝑝𝑟𝑒𝑓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zh-CN" sz="1800" b="0" i="1" smtClean="0">
                        <a:latin typeface="Cambria Math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prune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s.</a:t>
                </a: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 the weight of a given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𝑝𝑟𝑒𝑓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1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333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3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sz="1333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9622" y="773140"/>
                <a:ext cx="6575881" cy="3948439"/>
              </a:xfrm>
              <a:blipFill rotWithShape="0">
                <a:blip r:embed="rId4"/>
                <a:stretch>
                  <a:fillRect l="-649" t="-8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480185"/>
                  </p:ext>
                </p:extLst>
              </p:nvPr>
            </p:nvGraphicFramePr>
            <p:xfrm>
              <a:off x="709538" y="2220993"/>
              <a:ext cx="330276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5692"/>
                    <a:gridCol w="825692"/>
                    <a:gridCol w="825692"/>
                    <a:gridCol w="825692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480185"/>
                  </p:ext>
                </p:extLst>
              </p:nvPr>
            </p:nvGraphicFramePr>
            <p:xfrm>
              <a:off x="709538" y="2220993"/>
              <a:ext cx="3302768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5692"/>
                    <a:gridCol w="825692"/>
                    <a:gridCol w="825692"/>
                    <a:gridCol w="82569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35" t="-4839" r="-300735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0735" t="-4839" r="-200735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02222" t="-4839" r="-102222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00000" t="-4839" r="-1471" b="-96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>
                <a:latin typeface="Sommet" charset="0"/>
              </a:rPr>
              <a:t>Location-aware Prefix</a:t>
            </a:r>
            <a:endParaRPr lang="en-AU" sz="2800" dirty="0" smtClean="0">
              <a:latin typeface="Somme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372401"/>
                  </p:ext>
                </p:extLst>
              </p:nvPr>
            </p:nvGraphicFramePr>
            <p:xfrm>
              <a:off x="1247715" y="1178716"/>
              <a:ext cx="223225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50"/>
                    <a:gridCol w="446450"/>
                    <a:gridCol w="446450"/>
                    <a:gridCol w="446450"/>
                    <a:gridCol w="44645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372401"/>
                  </p:ext>
                </p:extLst>
              </p:nvPr>
            </p:nvGraphicFramePr>
            <p:xfrm>
              <a:off x="1247715" y="1178716"/>
              <a:ext cx="223225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50"/>
                    <a:gridCol w="446450"/>
                    <a:gridCol w="446450"/>
                    <a:gridCol w="446450"/>
                    <a:gridCol w="44645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370" t="-1613" r="-40547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000" t="-1613" r="-30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2740" t="-1613" r="-20411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98649" t="-1613" r="-10135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110" t="-1613" r="-2740" b="-32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156434"/>
                  </p:ext>
                </p:extLst>
              </p:nvPr>
            </p:nvGraphicFramePr>
            <p:xfrm>
              <a:off x="3771053" y="1186406"/>
              <a:ext cx="133935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50"/>
                    <a:gridCol w="446450"/>
                    <a:gridCol w="44645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156434"/>
                  </p:ext>
                </p:extLst>
              </p:nvPr>
            </p:nvGraphicFramePr>
            <p:xfrm>
              <a:off x="3771053" y="1186406"/>
              <a:ext cx="133935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50"/>
                    <a:gridCol w="446450"/>
                    <a:gridCol w="44645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351" t="-1613" r="-201351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02740" t="-1613" r="-10411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00000" t="-1613" r="-2703" b="-32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文本框 2"/>
          <p:cNvSpPr txBox="1"/>
          <p:nvPr/>
        </p:nvSpPr>
        <p:spPr>
          <a:xfrm>
            <a:off x="5282096" y="1210247"/>
            <a:ext cx="121860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Overlap &gt;=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411111"/>
                  </p:ext>
                </p:extLst>
              </p:nvPr>
            </p:nvGraphicFramePr>
            <p:xfrm>
              <a:off x="1890275" y="4673541"/>
              <a:ext cx="3385833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611"/>
                    <a:gridCol w="1128611"/>
                    <a:gridCol w="1128611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:0.4,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:0.1,</a:t>
                          </a:r>
                          <a:r>
                            <a:rPr lang="en-US" sz="1600" b="1" i="0" u="sng" dirty="0" smtClean="0">
                              <a:solidFill>
                                <a:srgbClr val="0000FF"/>
                              </a:solidFill>
                            </a:rPr>
                            <a:t>0.1</a:t>
                          </a:r>
                          <a:endParaRPr lang="en-US" sz="1600" b="1" i="0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411111"/>
                  </p:ext>
                </p:extLst>
              </p:nvPr>
            </p:nvGraphicFramePr>
            <p:xfrm>
              <a:off x="1890275" y="4673541"/>
              <a:ext cx="3385833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611"/>
                    <a:gridCol w="1128611"/>
                    <a:gridCol w="112861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541" t="-3226" r="-201622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100000" t="-3226" r="-100538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201081" t="-3226" r="-1081" b="-112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矩形 10"/>
          <p:cNvSpPr/>
          <p:nvPr/>
        </p:nvSpPr>
        <p:spPr>
          <a:xfrm>
            <a:off x="385780" y="4660670"/>
            <a:ext cx="36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m</a:t>
            </a:r>
            <a:endParaRPr lang="en-US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887492" y="2046598"/>
                <a:ext cx="2092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1800" dirty="0" smtClean="0"/>
                  <a:t>=0.32</a:t>
                </a:r>
                <a:endParaRPr lang="en-US" sz="1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492" y="2046598"/>
                <a:ext cx="2092817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17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355699" y="2191723"/>
            <a:ext cx="31290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3040"/>
              </p:ext>
            </p:extLst>
          </p:nvPr>
        </p:nvGraphicFramePr>
        <p:xfrm>
          <a:off x="3201094" y="2225525"/>
          <a:ext cx="8256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92"/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837998" y="2404608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0.1 &lt; 0.32</a:t>
            </a:r>
            <a:endParaRPr lang="en-US" sz="1800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10219"/>
              </p:ext>
            </p:extLst>
          </p:nvPr>
        </p:nvGraphicFramePr>
        <p:xfrm>
          <a:off x="2360922" y="2219485"/>
          <a:ext cx="8256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92"/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4837998" y="2416981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0.1+0.2 &lt; 0.32</a:t>
            </a:r>
            <a:endParaRPr lang="en-US" sz="18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787066"/>
              </p:ext>
            </p:extLst>
          </p:nvPr>
        </p:nvGraphicFramePr>
        <p:xfrm>
          <a:off x="1535230" y="2223620"/>
          <a:ext cx="8256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92"/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4837998" y="2405659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0.1+0.2+0.3 </a:t>
            </a:r>
            <a:r>
              <a:rPr lang="en-US" sz="1800" dirty="0"/>
              <a:t>&gt;</a:t>
            </a:r>
            <a:r>
              <a:rPr lang="en-US" sz="1800" dirty="0" smtClean="0"/>
              <a:t> 0.32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4602680"/>
                  </p:ext>
                </p:extLst>
              </p:nvPr>
            </p:nvGraphicFramePr>
            <p:xfrm>
              <a:off x="784602" y="4190205"/>
              <a:ext cx="446861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:0.4,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1.0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0.6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:0.2,</a:t>
                          </a:r>
                          <a:r>
                            <a:rPr lang="en-US" sz="1600" b="1" u="sng" baseline="0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:0.1,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4602680"/>
                  </p:ext>
                </p:extLst>
              </p:nvPr>
            </p:nvGraphicFramePr>
            <p:xfrm>
              <a:off x="784602" y="4190205"/>
              <a:ext cx="446861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543" t="-4839" r="-300000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101093" t="-4839" r="-2016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200000" t="-4839" r="-100543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3"/>
                          <a:stretch>
                            <a:fillRect l="-301639" t="-4839" r="-1093" b="-96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文本框 32"/>
          <p:cNvSpPr txBox="1"/>
          <p:nvPr/>
        </p:nvSpPr>
        <p:spPr>
          <a:xfrm>
            <a:off x="430659" y="4147614"/>
            <a:ext cx="31290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493246" y="4178392"/>
                <a:ext cx="1964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1800" dirty="0" smtClean="0"/>
                  <a:t>=0.5</a:t>
                </a:r>
                <a:endParaRPr lang="en-US" sz="18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246" y="4178392"/>
                <a:ext cx="1964577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8197" r="-217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493246" y="469248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0.6*0.4&lt;0.5</a:t>
            </a:r>
            <a:endParaRPr lang="en-US" sz="1800" dirty="0"/>
          </a:p>
        </p:txBody>
      </p:sp>
      <p:sp>
        <p:nvSpPr>
          <p:cNvPr id="40" name="圆角矩形 57"/>
          <p:cNvSpPr/>
          <p:nvPr/>
        </p:nvSpPr>
        <p:spPr>
          <a:xfrm>
            <a:off x="739188" y="2150110"/>
            <a:ext cx="1601200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圆角矩形 57"/>
          <p:cNvSpPr/>
          <p:nvPr/>
        </p:nvSpPr>
        <p:spPr>
          <a:xfrm>
            <a:off x="822142" y="4133957"/>
            <a:ext cx="2161698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圆角矩形 57"/>
          <p:cNvSpPr/>
          <p:nvPr/>
        </p:nvSpPr>
        <p:spPr>
          <a:xfrm>
            <a:off x="807336" y="4123781"/>
            <a:ext cx="1043642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圆角矩形 57"/>
          <p:cNvSpPr/>
          <p:nvPr/>
        </p:nvSpPr>
        <p:spPr>
          <a:xfrm>
            <a:off x="1263484" y="1113602"/>
            <a:ext cx="1298935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圆角矩形 57"/>
          <p:cNvSpPr/>
          <p:nvPr/>
        </p:nvSpPr>
        <p:spPr>
          <a:xfrm>
            <a:off x="3751056" y="1113602"/>
            <a:ext cx="492477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8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0" grpId="0"/>
      <p:bldP spid="14" grpId="0"/>
      <p:bldP spid="16" grpId="0"/>
      <p:bldP spid="18" grpId="0"/>
      <p:bldP spid="33" grpId="0"/>
      <p:bldP spid="34" grpId="0"/>
      <p:bldP spid="36" grpId="0"/>
      <p:bldP spid="40" grpId="0" animBg="1"/>
      <p:bldP spid="41" grpId="0" animBg="1"/>
      <p:bldP spid="41" grpId="1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180687" cy="3948439"/>
          </a:xfrm>
        </p:spPr>
        <p:txBody>
          <a:bodyPr/>
          <a:lstStyle/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 spatial index, such as Quad-Tree, R-tree, to compute spatial bound.</a:t>
            </a:r>
          </a:p>
          <a:p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 smtClean="0">
                <a:latin typeface="Sommet" charset="0"/>
              </a:rPr>
              <a:t>Spatial Bound Estimation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41848" y="2281436"/>
            <a:ext cx="409316" cy="369332"/>
            <a:chOff x="2225825" y="3145532"/>
            <a:chExt cx="409316" cy="369332"/>
          </a:xfrm>
        </p:grpSpPr>
        <p:sp>
          <p:nvSpPr>
            <p:cNvPr id="2" name="椭圆 1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/>
                <p:cNvSpPr txBox="1"/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390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/>
          <p:cNvGrpSpPr/>
          <p:nvPr/>
        </p:nvGrpSpPr>
        <p:grpSpPr>
          <a:xfrm>
            <a:off x="936035" y="3967862"/>
            <a:ext cx="409316" cy="369332"/>
            <a:chOff x="2225825" y="3145532"/>
            <a:chExt cx="409316" cy="369332"/>
          </a:xfrm>
        </p:grpSpPr>
        <p:sp>
          <p:nvSpPr>
            <p:cNvPr id="12" name="椭圆 11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390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/>
          <p:cNvGrpSpPr/>
          <p:nvPr/>
        </p:nvGrpSpPr>
        <p:grpSpPr>
          <a:xfrm>
            <a:off x="1347016" y="1932430"/>
            <a:ext cx="409316" cy="369332"/>
            <a:chOff x="2225825" y="3145532"/>
            <a:chExt cx="409316" cy="369332"/>
          </a:xfrm>
        </p:grpSpPr>
        <p:sp>
          <p:nvSpPr>
            <p:cNvPr id="15" name="椭圆 14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/>
          <p:cNvGrpSpPr/>
          <p:nvPr/>
        </p:nvGrpSpPr>
        <p:grpSpPr>
          <a:xfrm>
            <a:off x="667150" y="2650768"/>
            <a:ext cx="409316" cy="369332"/>
            <a:chOff x="2225825" y="3145532"/>
            <a:chExt cx="409316" cy="369332"/>
          </a:xfrm>
        </p:grpSpPr>
        <p:sp>
          <p:nvSpPr>
            <p:cNvPr id="18" name="椭圆 17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/>
                <p:cNvSpPr txBox="1"/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667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矩形 6"/>
          <p:cNvSpPr/>
          <p:nvPr/>
        </p:nvSpPr>
        <p:spPr>
          <a:xfrm>
            <a:off x="641648" y="1849388"/>
            <a:ext cx="2736304" cy="2736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直接连接符 19"/>
          <p:cNvCxnSpPr>
            <a:stCxn id="7" idx="0"/>
            <a:endCxn id="7" idx="2"/>
          </p:cNvCxnSpPr>
          <p:nvPr/>
        </p:nvCxnSpPr>
        <p:spPr>
          <a:xfrm>
            <a:off x="2009800" y="1849388"/>
            <a:ext cx="0" cy="27363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7" idx="1"/>
          </p:cNvCxnSpPr>
          <p:nvPr/>
        </p:nvCxnSpPr>
        <p:spPr>
          <a:xfrm>
            <a:off x="641648" y="3217540"/>
            <a:ext cx="273630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41648" y="2538110"/>
            <a:ext cx="136815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336612" y="1849388"/>
            <a:ext cx="0" cy="13681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788616" y="3244165"/>
            <a:ext cx="409316" cy="369332"/>
            <a:chOff x="2225825" y="3145532"/>
            <a:chExt cx="409316" cy="369332"/>
          </a:xfrm>
        </p:grpSpPr>
        <p:sp>
          <p:nvSpPr>
            <p:cNvPr id="31" name="椭圆 30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667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组合 32"/>
          <p:cNvGrpSpPr/>
          <p:nvPr/>
        </p:nvGrpSpPr>
        <p:grpSpPr>
          <a:xfrm>
            <a:off x="650170" y="1858680"/>
            <a:ext cx="409316" cy="369332"/>
            <a:chOff x="2225825" y="3145532"/>
            <a:chExt cx="409316" cy="369332"/>
          </a:xfrm>
        </p:grpSpPr>
        <p:sp>
          <p:nvSpPr>
            <p:cNvPr id="34" name="椭圆 33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/>
                <p:cNvSpPr txBox="1"/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390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/>
          <p:cNvGrpSpPr/>
          <p:nvPr/>
        </p:nvGrpSpPr>
        <p:grpSpPr>
          <a:xfrm>
            <a:off x="1373843" y="2580502"/>
            <a:ext cx="409316" cy="369332"/>
            <a:chOff x="2225825" y="3145532"/>
            <a:chExt cx="409316" cy="369332"/>
          </a:xfrm>
        </p:grpSpPr>
        <p:sp>
          <p:nvSpPr>
            <p:cNvPr id="37" name="椭圆 36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/>
                <p:cNvSpPr txBox="1"/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825" y="3145532"/>
                  <a:ext cx="36004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390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文本框 38"/>
          <p:cNvSpPr txBox="1"/>
          <p:nvPr/>
        </p:nvSpPr>
        <p:spPr>
          <a:xfrm>
            <a:off x="3653869" y="1765576"/>
            <a:ext cx="3767378" cy="211750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Inner Spatial Bound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irrelevant to the incoming message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ea typeface="+mn-ea"/>
                <a:cs typeface="Arial" panose="020B0604020202020204" pitchFamily="34" charset="0"/>
              </a:rPr>
              <a:t>Precomputed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>
              <a:ea typeface="+mn-ea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Outer </a:t>
            </a:r>
            <a:r>
              <a:rPr lang="en-US" sz="1400" b="1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Spatial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bound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Relevant to the incoming message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ea typeface="+mn-ea"/>
                <a:cs typeface="Arial" panose="020B0604020202020204" pitchFamily="34" charset="0"/>
              </a:rPr>
              <a:t>Computed on-the-fly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767790" y="3712304"/>
            <a:ext cx="394138" cy="369332"/>
            <a:chOff x="2563133" y="3159423"/>
            <a:chExt cx="394138" cy="369332"/>
          </a:xfrm>
        </p:grpSpPr>
        <p:sp>
          <p:nvSpPr>
            <p:cNvPr id="43" name="椭圆 42"/>
            <p:cNvSpPr/>
            <p:nvPr/>
          </p:nvSpPr>
          <p:spPr>
            <a:xfrm flipV="1">
              <a:off x="2563133" y="3330198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/>
                <p:cNvSpPr txBox="1"/>
                <p:nvPr/>
              </p:nvSpPr>
              <p:spPr>
                <a:xfrm>
                  <a:off x="2616842" y="3159423"/>
                  <a:ext cx="340429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oMath>
                    </m:oMathPara>
                  </a14:m>
                  <a:endPara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842" y="3159423"/>
                  <a:ext cx="34042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/>
          <p:cNvGrpSpPr/>
          <p:nvPr/>
        </p:nvGrpSpPr>
        <p:grpSpPr>
          <a:xfrm>
            <a:off x="1311705" y="4152528"/>
            <a:ext cx="1166147" cy="433164"/>
            <a:chOff x="1311705" y="4152528"/>
            <a:chExt cx="1166147" cy="433164"/>
          </a:xfrm>
        </p:grpSpPr>
        <p:cxnSp>
          <p:nvCxnSpPr>
            <p:cNvPr id="41" name="直接箭头连接符 40"/>
            <p:cNvCxnSpPr/>
            <p:nvPr/>
          </p:nvCxnSpPr>
          <p:spPr>
            <a:xfrm>
              <a:off x="1311705" y="4152528"/>
              <a:ext cx="0" cy="433164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/>
                <p:cNvSpPr txBox="1"/>
                <p:nvPr/>
              </p:nvSpPr>
              <p:spPr>
                <a:xfrm>
                  <a:off x="1325724" y="4240870"/>
                  <a:ext cx="1152128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𝒎𝒊𝒏𝒅𝒊𝒔𝒕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1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文本框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724" y="4240870"/>
                  <a:ext cx="1152128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105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组合 52"/>
          <p:cNvGrpSpPr/>
          <p:nvPr/>
        </p:nvGrpSpPr>
        <p:grpSpPr>
          <a:xfrm>
            <a:off x="1954997" y="3572630"/>
            <a:ext cx="1152128" cy="324340"/>
            <a:chOff x="1954997" y="3572630"/>
            <a:chExt cx="1152128" cy="324340"/>
          </a:xfrm>
        </p:grpSpPr>
        <p:cxnSp>
          <p:nvCxnSpPr>
            <p:cNvPr id="50" name="直接箭头连接符 49"/>
            <p:cNvCxnSpPr>
              <a:stCxn id="44" idx="1"/>
            </p:cNvCxnSpPr>
            <p:nvPr/>
          </p:nvCxnSpPr>
          <p:spPr>
            <a:xfrm flipH="1">
              <a:off x="2009800" y="3896970"/>
              <a:ext cx="811699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/>
                <p:cNvSpPr txBox="1"/>
                <p:nvPr/>
              </p:nvSpPr>
              <p:spPr>
                <a:xfrm>
                  <a:off x="1954997" y="3572630"/>
                  <a:ext cx="1152128" cy="276999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342900" marR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𝒎𝒊𝒏𝒅𝒊𝒔𝒕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997" y="3572630"/>
                  <a:ext cx="1152128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3578279" y="3882585"/>
                <a:ext cx="4041382" cy="90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𝑆𝑆𝑖𝑚𝑈𝐵</m:t>
                      </m:r>
                      <m:d>
                        <m:dPr>
                          <m:ctrlPr>
                            <a:rPr lang="en-US" sz="18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𝑚𝑖𝑛𝑑𝑖𝑠𝑡</m:t>
                          </m:r>
                          <m:d>
                            <m:dPr>
                              <m:ctrlPr>
                                <a:rPr lang="en-US" sz="1800" b="0" i="1" dirty="0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𝑚𝑖𝑛𝑑𝑖𝑠𝑡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𝑀𝑎𝑥𝐷𝑖𝑠𝑡</m:t>
                          </m:r>
                        </m:den>
                      </m:f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79" y="3882585"/>
                <a:ext cx="4041382" cy="90056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689408" y="3341075"/>
                <a:ext cx="7312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latin typeface="Sommet bold"/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08" y="3341075"/>
                <a:ext cx="73129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553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9622" y="914400"/>
                <a:ext cx="6444714" cy="3948439"/>
              </a:xfrm>
            </p:spPr>
            <p:txBody>
              <a:bodyPr/>
              <a:lstStyle/>
              <a:p>
                <a:r>
                  <a:rPr lang="en-US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 the textual upper bound for unvisited keywords. </a:t>
                </a:r>
              </a:p>
              <a:p>
                <a:r>
                  <a:rPr lang="en-US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the current accumulated similarity plus this upper bound is still less than required threshold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we can safely prune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sz="18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9622" y="914400"/>
                <a:ext cx="6444714" cy="3948439"/>
              </a:xfrm>
              <a:blipFill rotWithShape="0">
                <a:blip r:embed="rId4"/>
                <a:stretch>
                  <a:fillRect l="-662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 smtClean="0">
                <a:latin typeface="Sommet" charset="0"/>
              </a:rPr>
              <a:t>Unvisited Keywords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表格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924710"/>
                  </p:ext>
                </p:extLst>
              </p:nvPr>
            </p:nvGraphicFramePr>
            <p:xfrm>
              <a:off x="588503" y="2500492"/>
              <a:ext cx="662473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/>
                    <a:gridCol w="1656184"/>
                    <a:gridCol w="1656184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:0.4,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1.3</a:t>
                          </a:r>
                          <a:r>
                            <a:rPr lang="en-US" sz="1600" b="0" u="none" baseline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baseline="0" dirty="0" smtClean="0">
                              <a:solidFill>
                                <a:srgbClr val="0000FF"/>
                              </a:solidFill>
                            </a:rPr>
                            <a:t>0.5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:0.5,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0.9</a:t>
                          </a: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:0.3,</a:t>
                          </a:r>
                          <a:r>
                            <a:rPr lang="en-US" sz="1600" b="1" u="sng" baseline="0" dirty="0" smtClean="0">
                              <a:solidFill>
                                <a:srgbClr val="FF0000"/>
                              </a:solidFill>
                            </a:rPr>
                            <a:t>0.4</a:t>
                          </a:r>
                          <a:r>
                            <a:rPr lang="en-US" sz="1600" b="0" u="none" baseline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baseline="0" dirty="0" smtClean="0">
                              <a:solidFill>
                                <a:srgbClr val="0000FF"/>
                              </a:solidFill>
                            </a:rPr>
                            <a:t>0.3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:0.1,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0.1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表格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924710"/>
                  </p:ext>
                </p:extLst>
              </p:nvPr>
            </p:nvGraphicFramePr>
            <p:xfrm>
              <a:off x="588503" y="2500492"/>
              <a:ext cx="662473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/>
                    <a:gridCol w="1656184"/>
                    <a:gridCol w="1656184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68" t="-4839" r="-300735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0368" t="-4839" r="-200735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00368" t="-4839" r="-100735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00368" t="-4839" r="-735" b="-96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7" name="文本框 46"/>
          <p:cNvSpPr txBox="1"/>
          <p:nvPr/>
        </p:nvSpPr>
        <p:spPr>
          <a:xfrm>
            <a:off x="156122" y="2444271"/>
            <a:ext cx="31290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表格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3953731"/>
                  </p:ext>
                </p:extLst>
              </p:nvPr>
            </p:nvGraphicFramePr>
            <p:xfrm>
              <a:off x="2244687" y="3030786"/>
              <a:ext cx="496855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/>
                    <a:gridCol w="1656184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:0.7,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1.2</a:t>
                          </a: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0.7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:0.3,</a:t>
                          </a:r>
                          <a:r>
                            <a:rPr lang="en-US" sz="1600" b="1" u="sng" baseline="0" dirty="0" smtClean="0">
                              <a:solidFill>
                                <a:srgbClr val="FF0000"/>
                              </a:solidFill>
                            </a:rPr>
                            <a:t>0.5</a:t>
                          </a:r>
                          <a:r>
                            <a:rPr lang="en-US" sz="1600" b="0" u="none" baseline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baseline="0" dirty="0" smtClean="0">
                              <a:solidFill>
                                <a:srgbClr val="0000FF"/>
                              </a:solidFill>
                            </a:rPr>
                            <a:t>0.3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:0.2,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0.2</a:t>
                          </a: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0.2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表格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3953731"/>
                  </p:ext>
                </p:extLst>
              </p:nvPr>
            </p:nvGraphicFramePr>
            <p:xfrm>
              <a:off x="2244687" y="3030786"/>
              <a:ext cx="496855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6184"/>
                    <a:gridCol w="1656184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368" t="-4839" r="-200735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368" t="-4839" r="-100735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0368" t="-4839" r="-735" b="-96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文本框 48"/>
          <p:cNvSpPr txBox="1"/>
          <p:nvPr/>
        </p:nvSpPr>
        <p:spPr>
          <a:xfrm>
            <a:off x="1846821" y="3001516"/>
            <a:ext cx="39786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52406" y="3484278"/>
                <a:ext cx="2092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1800" dirty="0" smtClean="0"/>
                  <a:t>=0.48</a:t>
                </a:r>
                <a:endParaRPr lang="en-US" sz="1800" dirty="0"/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6" y="3484278"/>
                <a:ext cx="2092817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7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2297832" y="2281436"/>
            <a:ext cx="1518697" cy="1872208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69138" y="2260662"/>
            <a:ext cx="3070614" cy="1872208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30151" y="3731985"/>
                <a:ext cx="17898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=0.47 &lt; 0.48 </m:t>
                      </m:r>
                    </m:oMath>
                  </m:oMathPara>
                </a14:m>
                <a:endParaRPr 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151" y="3731985"/>
                <a:ext cx="1789849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82353" b="-10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303416" y="3728770"/>
                <a:ext cx="1218219" cy="3077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0.5∗0.7</m:t>
                      </m:r>
                    </m:oMath>
                  </m:oMathPara>
                </a14:m>
                <a:endParaRPr kumimoji="0" lang="en-US" sz="14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16" y="3728770"/>
                <a:ext cx="1218219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53240" y="3728019"/>
                <a:ext cx="255144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zh-CN" altLang="en-US" sz="1400" i="1" dirty="0">
                          <a:latin typeface="Cambria Math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𝑚𝑖</m:t>
                      </m:r>
                      <m:func>
                        <m:funcPr>
                          <m:ctrlPr>
                            <a:rPr lang="en-US" sz="1400" i="1" dirty="0"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sz="1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 dirty="0"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0.4∗0.3, 0.5∗0.3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i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40" y="3728019"/>
                <a:ext cx="2551445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84000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96346" y="4468649"/>
            <a:ext cx="5237909" cy="6340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0.9: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sum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of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weight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from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current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Sommet bold"/>
                <a:ea typeface="+mn-ea"/>
              </a:rPr>
              <a:t>word</a:t>
            </a:r>
            <a:r>
              <a:rPr lang="zh-CN" altLang="en-US" sz="1600" b="1" dirty="0" smtClean="0">
                <a:solidFill>
                  <a:srgbClr val="FF0000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Sommet bold"/>
                <a:ea typeface="+mn-ea"/>
              </a:rPr>
              <a:t>to</a:t>
            </a:r>
            <a:r>
              <a:rPr lang="zh-CN" altLang="en-US" sz="1600" b="1" dirty="0" smtClean="0">
                <a:solidFill>
                  <a:srgbClr val="FF0000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Sommet bold"/>
                <a:ea typeface="+mn-ea"/>
              </a:rPr>
              <a:t>the</a:t>
            </a:r>
            <a:r>
              <a:rPr lang="zh-CN" altLang="en-US" sz="1600" b="1" dirty="0" smtClean="0">
                <a:solidFill>
                  <a:srgbClr val="FF0000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Sommet bold"/>
                <a:ea typeface="+mn-ea"/>
              </a:rPr>
              <a:t>end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0.5:</a:t>
            </a:r>
            <a:r>
              <a:rPr kumimoji="0" lang="zh-CN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max</a:t>
            </a:r>
            <a:r>
              <a:rPr kumimoji="0" lang="zh-CN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among</a:t>
            </a:r>
            <a:r>
              <a:rPr lang="zh-CN" altLang="en-US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the</a:t>
            </a:r>
            <a:r>
              <a:rPr kumimoji="0" lang="zh-CN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weights</a:t>
            </a:r>
            <a:r>
              <a:rPr kumimoji="0" lang="zh-CN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from</a:t>
            </a:r>
            <a:r>
              <a:rPr kumimoji="0" lang="zh-CN" alt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current</a:t>
            </a:r>
            <a:r>
              <a:rPr lang="zh-CN" altLang="en-US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word</a:t>
            </a:r>
            <a:r>
              <a:rPr lang="zh-CN" altLang="en-US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to</a:t>
            </a:r>
            <a:r>
              <a:rPr lang="zh-CN" altLang="en-US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the</a:t>
            </a:r>
            <a:r>
              <a:rPr lang="zh-CN" altLang="en-US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  <a:latin typeface="Sommet bold"/>
                <a:ea typeface="+mn-ea"/>
              </a:rPr>
              <a:t>end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ommet bold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3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6" grpId="0"/>
      <p:bldP spid="2" grpId="0" animBg="1"/>
      <p:bldP spid="20" grpId="0" animBg="1"/>
      <p:bldP spid="4" grpId="0"/>
      <p:bldP spid="3" grpId="0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9622" y="914400"/>
                <a:ext cx="6444714" cy="3948439"/>
              </a:xfrm>
            </p:spPr>
            <p:txBody>
              <a:bodyPr/>
              <a:lstStyle/>
              <a:p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techniques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prune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subscription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  <a:p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Subscription-dependent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Prefix</a:t>
                </a:r>
                <a:r>
                  <a:rPr lang="zh-CN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𝑝𝑟𝑒𝑓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1600" b="0" i="1" smtClean="0">
                        <a:latin typeface="Cambria Math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max(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0.8</a:t>
                </a:r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0.4, </a:t>
                </a:r>
                <a:r>
                  <a:rPr lang="en-US" altLang="zh-CN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0.8</a:t>
                </a:r>
                <a:r>
                  <a:rPr lang="zh-CN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0.3) &lt; min(0.35,0.4), we can skip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at the same time.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9622" y="914400"/>
                <a:ext cx="6444714" cy="3948439"/>
              </a:xfrm>
              <a:blipFill rotWithShape="0">
                <a:blip r:embed="rId4"/>
                <a:stretch>
                  <a:fillRect l="-662" t="-772" b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zh-CN" sz="2800" dirty="0" smtClean="0">
                <a:latin typeface="Sommet" charset="0"/>
              </a:rPr>
              <a:t>Group</a:t>
            </a:r>
            <a:r>
              <a:rPr lang="zh-CN" altLang="en-US" sz="2800" dirty="0" smtClean="0">
                <a:latin typeface="Sommet" charset="0"/>
              </a:rPr>
              <a:t> </a:t>
            </a:r>
            <a:r>
              <a:rPr lang="en-US" altLang="zh-CN" sz="2800" dirty="0" smtClean="0">
                <a:latin typeface="Sommet" charset="0"/>
              </a:rPr>
              <a:t>Pruning</a:t>
            </a:r>
            <a:endParaRPr lang="en-AU" sz="2800" dirty="0" smtClean="0">
              <a:latin typeface="Somme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07717"/>
                  </p:ext>
                </p:extLst>
              </p:nvPr>
            </p:nvGraphicFramePr>
            <p:xfrm>
              <a:off x="776708" y="2845290"/>
              <a:ext cx="446861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1.1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:0.4,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0.5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:0.1,</a:t>
                          </a:r>
                          <a:r>
                            <a:rPr lang="en-US" sz="1600" b="1" i="0" u="sng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sz="1600" b="1" i="0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07717"/>
                  </p:ext>
                </p:extLst>
              </p:nvPr>
            </p:nvGraphicFramePr>
            <p:xfrm>
              <a:off x="776708" y="2845290"/>
              <a:ext cx="446861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43" t="-3226" r="-300000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1093" t="-3226" r="-201639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00000" t="-3226" r="-100543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01639" t="-3226" r="-1093" b="-112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2516586"/>
                  </p:ext>
                </p:extLst>
              </p:nvPr>
            </p:nvGraphicFramePr>
            <p:xfrm>
              <a:off x="776708" y="2281436"/>
              <a:ext cx="446861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0.4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.4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baseline="0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baseline="0" dirty="0" smtClean="0">
                              <a:solidFill>
                                <a:srgbClr val="0000FF"/>
                              </a:solidFill>
                            </a:rPr>
                            <a:t>2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2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2516586"/>
                  </p:ext>
                </p:extLst>
              </p:nvPr>
            </p:nvGraphicFramePr>
            <p:xfrm>
              <a:off x="776708" y="2281436"/>
              <a:ext cx="4468616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543" t="-4839" r="-300000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1093" t="-4839" r="-2016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200000" t="-4839" r="-100543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301639" t="-4839" r="-1093" b="-96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2"/>
              <p:cNvSpPr txBox="1"/>
              <p:nvPr/>
            </p:nvSpPr>
            <p:spPr>
              <a:xfrm>
                <a:off x="365712" y="2238845"/>
                <a:ext cx="434907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2" y="2238845"/>
                <a:ext cx="434907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33"/>
              <p:cNvSpPr/>
              <p:nvPr/>
            </p:nvSpPr>
            <p:spPr>
              <a:xfrm>
                <a:off x="5444398" y="2254234"/>
                <a:ext cx="2184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1800" dirty="0" smtClean="0"/>
                  <a:t>=0.35</a:t>
                </a:r>
                <a:endParaRPr lang="en-US" sz="1800" dirty="0"/>
              </a:p>
            </p:txBody>
          </p:sp>
        </mc:Choice>
        <mc:Fallback xmlns="">
          <p:sp>
            <p:nvSpPr>
              <p:cNvPr id="18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398" y="2254234"/>
                <a:ext cx="2184444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19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35"/>
          <p:cNvSpPr/>
          <p:nvPr/>
        </p:nvSpPr>
        <p:spPr>
          <a:xfrm>
            <a:off x="5725608" y="2857338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0.</a:t>
            </a:r>
            <a:r>
              <a:rPr lang="en-US" altLang="zh-CN" sz="18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/>
              <a:t>*</a:t>
            </a:r>
            <a:r>
              <a:rPr lang="en-US" sz="1800" dirty="0" smtClean="0">
                <a:solidFill>
                  <a:srgbClr val="0000FF"/>
                </a:solidFill>
              </a:rPr>
              <a:t>0.</a:t>
            </a:r>
            <a:r>
              <a:rPr lang="en-US" altLang="zh-CN" sz="1800" dirty="0" smtClean="0">
                <a:solidFill>
                  <a:srgbClr val="0000FF"/>
                </a:solidFill>
              </a:rPr>
              <a:t>2</a:t>
            </a:r>
            <a:r>
              <a:rPr lang="en-US" altLang="zh-CN" sz="1800" dirty="0" smtClean="0"/>
              <a:t>&lt;0.35</a:t>
            </a:r>
            <a:endParaRPr lang="en-US" sz="1800" dirty="0"/>
          </a:p>
        </p:txBody>
      </p:sp>
      <p:sp>
        <p:nvSpPr>
          <p:cNvPr id="23" name="文本框 32"/>
          <p:cNvSpPr txBox="1"/>
          <p:nvPr/>
        </p:nvSpPr>
        <p:spPr>
          <a:xfrm>
            <a:off x="412266" y="2797913"/>
            <a:ext cx="39786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圆角矩形 57"/>
          <p:cNvSpPr/>
          <p:nvPr/>
        </p:nvSpPr>
        <p:spPr>
          <a:xfrm>
            <a:off x="4208698" y="2786455"/>
            <a:ext cx="1003468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圆角矩形 57"/>
          <p:cNvSpPr/>
          <p:nvPr/>
        </p:nvSpPr>
        <p:spPr>
          <a:xfrm>
            <a:off x="3063304" y="2800336"/>
            <a:ext cx="1003468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35"/>
          <p:cNvSpPr/>
          <p:nvPr/>
        </p:nvSpPr>
        <p:spPr>
          <a:xfrm>
            <a:off x="5722293" y="2858977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0.</a:t>
            </a:r>
            <a:r>
              <a:rPr lang="en-US" altLang="zh-CN" sz="1800" smtClean="0">
                <a:solidFill>
                  <a:srgbClr val="FF0000"/>
                </a:solidFill>
              </a:rPr>
              <a:t>5</a:t>
            </a:r>
            <a:r>
              <a:rPr lang="en-US" sz="1800" smtClean="0"/>
              <a:t>*</a:t>
            </a:r>
            <a:r>
              <a:rPr lang="en-US" sz="1800" smtClean="0">
                <a:solidFill>
                  <a:srgbClr val="0000FF"/>
                </a:solidFill>
              </a:rPr>
              <a:t>0.</a:t>
            </a:r>
            <a:r>
              <a:rPr lang="en-US" altLang="zh-CN" sz="1800" smtClean="0">
                <a:solidFill>
                  <a:srgbClr val="0000FF"/>
                </a:solidFill>
              </a:rPr>
              <a:t>2</a:t>
            </a:r>
            <a:r>
              <a:rPr lang="en-US" altLang="zh-CN" sz="1800" smtClean="0"/>
              <a:t>&lt;0.35</a:t>
            </a:r>
            <a:endParaRPr lang="en-US" sz="1800" dirty="0"/>
          </a:p>
        </p:txBody>
      </p:sp>
      <p:sp>
        <p:nvSpPr>
          <p:cNvPr id="30" name="圆角矩形 57"/>
          <p:cNvSpPr/>
          <p:nvPr/>
        </p:nvSpPr>
        <p:spPr>
          <a:xfrm>
            <a:off x="1974111" y="2797913"/>
            <a:ext cx="1003468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5"/>
          <p:cNvSpPr/>
          <p:nvPr/>
        </p:nvSpPr>
        <p:spPr>
          <a:xfrm>
            <a:off x="5725608" y="2865608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0.</a:t>
            </a:r>
            <a:r>
              <a:rPr lang="en-US" altLang="zh-CN" sz="1800" smtClean="0">
                <a:solidFill>
                  <a:srgbClr val="FF0000"/>
                </a:solidFill>
              </a:rPr>
              <a:t>8</a:t>
            </a:r>
            <a:r>
              <a:rPr lang="en-US" sz="1800" smtClean="0"/>
              <a:t>*</a:t>
            </a:r>
            <a:r>
              <a:rPr lang="en-US" sz="1800" smtClean="0">
                <a:solidFill>
                  <a:srgbClr val="0000FF"/>
                </a:solidFill>
              </a:rPr>
              <a:t>0.</a:t>
            </a:r>
            <a:r>
              <a:rPr lang="en-US" altLang="zh-CN" sz="1800" smtClean="0">
                <a:solidFill>
                  <a:srgbClr val="0000FF"/>
                </a:solidFill>
              </a:rPr>
              <a:t>4</a:t>
            </a:r>
            <a:r>
              <a:rPr lang="en-US" altLang="zh-CN" sz="1800" smtClean="0"/>
              <a:t>&lt;0.35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204905"/>
                  </p:ext>
                </p:extLst>
              </p:nvPr>
            </p:nvGraphicFramePr>
            <p:xfrm>
              <a:off x="776708" y="3512483"/>
              <a:ext cx="335146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:0.5,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0.5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:0.2,</a:t>
                          </a:r>
                          <a:r>
                            <a:rPr lang="en-US" sz="1600" b="1" u="sng" baseline="0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baseline="0" dirty="0" smtClean="0">
                              <a:solidFill>
                                <a:srgbClr val="0000FF"/>
                              </a:solidFill>
                            </a:rPr>
                            <a:t>2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204905"/>
                  </p:ext>
                </p:extLst>
              </p:nvPr>
            </p:nvGraphicFramePr>
            <p:xfrm>
              <a:off x="776708" y="3512483"/>
              <a:ext cx="335146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543" t="-4839" r="-200543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101093" t="-4839" r="-1016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9"/>
                          <a:stretch>
                            <a:fillRect l="-200000" t="-4839" r="-1087" b="-96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矩形 35"/>
          <p:cNvSpPr/>
          <p:nvPr/>
        </p:nvSpPr>
        <p:spPr>
          <a:xfrm>
            <a:off x="5374850" y="388332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0.</a:t>
            </a:r>
            <a:r>
              <a:rPr lang="en-US" altLang="zh-CN" sz="1800" dirty="0" smtClean="0">
                <a:solidFill>
                  <a:srgbClr val="FF0000"/>
                </a:solidFill>
              </a:rPr>
              <a:t>8</a:t>
            </a:r>
            <a:r>
              <a:rPr lang="en-US" sz="1800" dirty="0" smtClean="0"/>
              <a:t>*</a:t>
            </a:r>
            <a:r>
              <a:rPr lang="en-US" sz="1800" dirty="0" smtClean="0">
                <a:solidFill>
                  <a:srgbClr val="0000FF"/>
                </a:solidFill>
              </a:rPr>
              <a:t>0.3</a:t>
            </a:r>
            <a:r>
              <a:rPr lang="en-US" altLang="zh-CN" sz="1800" dirty="0" smtClean="0"/>
              <a:t>&lt;0.4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33"/>
              <p:cNvSpPr/>
              <p:nvPr/>
            </p:nvSpPr>
            <p:spPr>
              <a:xfrm>
                <a:off x="4344087" y="3500570"/>
                <a:ext cx="2061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8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1800" dirty="0" smtClean="0"/>
                  <a:t>=0.4</a:t>
                </a:r>
                <a:endParaRPr lang="en-US" sz="1800" dirty="0"/>
              </a:p>
            </p:txBody>
          </p:sp>
        </mc:Choice>
        <mc:Fallback xmlns="">
          <p:sp>
            <p:nvSpPr>
              <p:cNvPr id="22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087" y="3500570"/>
                <a:ext cx="2061526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8197" r="-17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32"/>
              <p:cNvSpPr txBox="1"/>
              <p:nvPr/>
            </p:nvSpPr>
            <p:spPr>
              <a:xfrm>
                <a:off x="369162" y="3444075"/>
                <a:ext cx="434907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62" y="3444075"/>
                <a:ext cx="434907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圆角矩形 57"/>
          <p:cNvSpPr/>
          <p:nvPr/>
        </p:nvSpPr>
        <p:spPr>
          <a:xfrm>
            <a:off x="843569" y="2797913"/>
            <a:ext cx="1003468" cy="483336"/>
          </a:xfrm>
          <a:prstGeom prst="round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1"/>
          <p:cNvSpPr/>
          <p:nvPr/>
        </p:nvSpPr>
        <p:spPr>
          <a:xfrm>
            <a:off x="3089920" y="4252654"/>
            <a:ext cx="1224136" cy="309459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081808" y="4629092"/>
            <a:ext cx="114967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dirty="0" smtClean="0"/>
              <a:t>materialized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51497" y="4627434"/>
            <a:ext cx="9300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dirty="0" smtClean="0"/>
              <a:t>on-the-fly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圆角矩形 57"/>
          <p:cNvSpPr/>
          <p:nvPr/>
        </p:nvSpPr>
        <p:spPr>
          <a:xfrm>
            <a:off x="1927704" y="2171062"/>
            <a:ext cx="1003468" cy="182491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7321" y="4235551"/>
            <a:ext cx="200491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cs typeface="Arial" panose="020B0604020202020204" pitchFamily="34" charset="0"/>
              </a:rPr>
              <a:t>0.8</a:t>
            </a:r>
            <a:r>
              <a:rPr lang="zh-CN" altLang="en-US" sz="1600" dirty="0" smtClean="0">
                <a:cs typeface="Arial" panose="020B0604020202020204" pitchFamily="34" charset="0"/>
              </a:rPr>
              <a:t>*</a:t>
            </a:r>
            <a:r>
              <a:rPr lang="en-US" altLang="zh-CN" sz="1600" dirty="0" smtClean="0">
                <a:cs typeface="Arial" panose="020B0604020202020204" pitchFamily="34" charset="0"/>
              </a:rPr>
              <a:t>max(</a:t>
            </a:r>
            <a:r>
              <a:rPr lang="en-US" sz="1600" dirty="0" smtClean="0">
                <a:cs typeface="Arial" panose="020B0604020202020204" pitchFamily="34" charset="0"/>
              </a:rPr>
              <a:t>0.4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dirty="0" smtClean="0">
                <a:cs typeface="Arial" panose="020B0604020202020204" pitchFamily="34" charset="0"/>
              </a:rPr>
              <a:t>0.3</a:t>
            </a:r>
            <a:r>
              <a:rPr lang="en-US" sz="1600" dirty="0">
                <a:cs typeface="Arial" panose="020B0604020202020204" pitchFamily="34" charset="0"/>
              </a:rPr>
              <a:t>)</a:t>
            </a:r>
            <a:endParaRPr lang="en-US" sz="1600" dirty="0"/>
          </a:p>
        </p:txBody>
      </p:sp>
      <p:sp>
        <p:nvSpPr>
          <p:cNvPr id="32" name="Rounded Rectangle 1"/>
          <p:cNvSpPr/>
          <p:nvPr/>
        </p:nvSpPr>
        <p:spPr>
          <a:xfrm>
            <a:off x="1433736" y="4240529"/>
            <a:ext cx="1296144" cy="309459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1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3" grpId="0"/>
      <p:bldP spid="24" grpId="0" animBg="1"/>
      <p:bldP spid="28" grpId="0" animBg="1"/>
      <p:bldP spid="29" grpId="0"/>
      <p:bldP spid="30" grpId="0" animBg="1"/>
      <p:bldP spid="31" grpId="0"/>
      <p:bldP spid="20" grpId="0"/>
      <p:bldP spid="22" grpId="0"/>
      <p:bldP spid="25" grpId="0"/>
      <p:bldP spid="27" grpId="0" animBg="1"/>
      <p:bldP spid="27" grpId="2" animBg="1"/>
      <p:bldP spid="33" grpId="0" animBg="1"/>
      <p:bldP spid="2" grpId="0" animBg="1"/>
      <p:bldP spid="34" grpId="0" animBg="1"/>
      <p:bldP spid="35" grpId="0" animBg="1"/>
      <p:bldP spid="3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444714" cy="3948439"/>
          </a:xfrm>
        </p:spPr>
        <p:txBody>
          <a:bodyPr/>
          <a:lstStyle/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6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 bwMode="auto">
              <a:xfrm>
                <a:off x="387529" y="152777"/>
                <a:ext cx="6858000" cy="550333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kern="1200" baseline="0">
                    <a:solidFill>
                      <a:schemeClr val="tx1"/>
                    </a:solidFill>
                    <a:latin typeface="Sommet" pitchFamily="50" charset="0"/>
                    <a:ea typeface="ＭＳ Ｐゴシック" pitchFamily="34" charset="-128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  <a:ea typeface="ＭＳ Ｐゴシック" pitchFamily="34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  <a:ea typeface="ＭＳ Ｐゴシック" pitchFamily="34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  <a:ea typeface="ＭＳ Ｐゴシック" pitchFamily="34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  <a:ea typeface="ＭＳ Ｐゴシック" pitchFamily="34" charset="-128"/>
                  </a:defRPr>
                </a:lvl5pPr>
                <a:lvl6pPr marL="380955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</a:defRPr>
                </a:lvl6pPr>
                <a:lvl7pPr marL="76191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</a:defRPr>
                </a:lvl7pPr>
                <a:lvl8pPr marL="1142863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</a:defRPr>
                </a:lvl8pPr>
                <a:lvl9pPr marL="1523817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67">
                    <a:solidFill>
                      <a:schemeClr val="tx1"/>
                    </a:solidFill>
                    <a:latin typeface="Sommet" pitchFamily="50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sz="2800" dirty="0" smtClean="0">
                    <a:latin typeface="Sommet" charset="0"/>
                  </a:rPr>
                  <a:t>-Partition Scheme</a:t>
                </a:r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529" y="152777"/>
                <a:ext cx="6858000" cy="550333"/>
              </a:xfrm>
              <a:prstGeom prst="rect">
                <a:avLst/>
              </a:prstGeom>
              <a:blipFill rotWithShape="0">
                <a:blip r:embed="rId4"/>
                <a:stretch>
                  <a:fillRect t="-13333" b="-24444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24490" y="1345332"/>
                <a:ext cx="12906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 smtClean="0"/>
                  <a:t> posting list</a:t>
                </a:r>
                <a:endParaRPr lang="en-US" sz="1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90" y="1345332"/>
                <a:ext cx="1290610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4000" r="-14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347476"/>
                  </p:ext>
                </p:extLst>
              </p:nvPr>
            </p:nvGraphicFramePr>
            <p:xfrm>
              <a:off x="504324" y="844118"/>
              <a:ext cx="335146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347476"/>
                  </p:ext>
                </p:extLst>
              </p:nvPr>
            </p:nvGraphicFramePr>
            <p:xfrm>
              <a:off x="504324" y="844118"/>
              <a:ext cx="335146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1093" t="-4839" r="-1016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文本框 32"/>
          <p:cNvSpPr txBox="1"/>
          <p:nvPr/>
        </p:nvSpPr>
        <p:spPr>
          <a:xfrm>
            <a:off x="85468" y="841276"/>
            <a:ext cx="39786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3373" y="3565901"/>
                <a:ext cx="35986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Group subscriptions with similar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l-GR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600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to derive a lower bound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)→</m:t>
                      </m:r>
                      <m:r>
                        <m:rPr>
                          <m:nor/>
                        </m:rPr>
                        <a:rPr lang="en-US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" y="3565901"/>
                <a:ext cx="3598606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846" t="-2206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35185"/>
                  </p:ext>
                </p:extLst>
              </p:nvPr>
            </p:nvGraphicFramePr>
            <p:xfrm>
              <a:off x="569640" y="1651771"/>
              <a:ext cx="220141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330"/>
                    <a:gridCol w="1201578"/>
                    <a:gridCol w="697507"/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i="0" u="none" dirty="0" err="1" smtClean="0">
                              <a:solidFill>
                                <a:schemeClr val="tx1"/>
                              </a:solidFill>
                            </a:rPr>
                            <a:t>wt</a:t>
                          </a:r>
                          <a:r>
                            <a:rPr lang="en-US" sz="1600" b="1" i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i="0" u="non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i="0" u="none" baseline="0" dirty="0" err="1" smtClean="0">
                              <a:solidFill>
                                <a:schemeClr val="tx1"/>
                              </a:solidFill>
                            </a:rPr>
                            <a:t>maxwt</a:t>
                          </a:r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u="none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b="1" i="0" u="none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</m:e>
                                  <m:sub>
                                    <m:r>
                                      <a:rPr lang="en-US" sz="1600" b="1" i="0" u="none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.4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0.45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35185"/>
                  </p:ext>
                </p:extLst>
              </p:nvPr>
            </p:nvGraphicFramePr>
            <p:xfrm>
              <a:off x="569640" y="1651771"/>
              <a:ext cx="2201415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330"/>
                    <a:gridCol w="1201578"/>
                    <a:gridCol w="697507"/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  <a:endParaRPr kumimoji="0" lang="en-US" sz="16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i="0" u="none" dirty="0" err="1" smtClean="0">
                              <a:solidFill>
                                <a:schemeClr val="tx1"/>
                              </a:solidFill>
                            </a:rPr>
                            <a:t>wt</a:t>
                          </a:r>
                          <a:r>
                            <a:rPr lang="en-US" sz="1600" b="1" i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i="0" u="non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i="0" u="none" baseline="0" dirty="0" err="1" smtClean="0">
                              <a:solidFill>
                                <a:schemeClr val="tx1"/>
                              </a:solidFill>
                            </a:rPr>
                            <a:t>maxwt</a:t>
                          </a:r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15652" t="-3279" r="-1739" b="-3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101613" r="-628000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.4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0.45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204918" r="-628000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0.55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304918" r="-62800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5" name="Rounded Rectangle 1"/>
          <p:cNvSpPr/>
          <p:nvPr/>
        </p:nvSpPr>
        <p:spPr>
          <a:xfrm>
            <a:off x="2148453" y="1965379"/>
            <a:ext cx="509419" cy="121975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7969585"/>
                  </p:ext>
                </p:extLst>
              </p:nvPr>
            </p:nvGraphicFramePr>
            <p:xfrm>
              <a:off x="4666945" y="914400"/>
              <a:ext cx="2201415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330"/>
                    <a:gridCol w="1201578"/>
                    <a:gridCol w="697507"/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i="0" u="none" dirty="0" err="1" smtClean="0">
                              <a:solidFill>
                                <a:schemeClr val="tx1"/>
                              </a:solidFill>
                            </a:rPr>
                            <a:t>wt</a:t>
                          </a:r>
                          <a:r>
                            <a:rPr lang="en-US" sz="1600" b="1" i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i="0" u="non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i="0" u="none" baseline="0" dirty="0" err="1" smtClean="0">
                              <a:solidFill>
                                <a:schemeClr val="tx1"/>
                              </a:solidFill>
                            </a:rPr>
                            <a:t>maxwt</a:t>
                          </a:r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p>
                                    <m:r>
                                      <a:rPr lang="en-US" sz="1600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.4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0.6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0.72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.7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0.7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0.68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7969585"/>
                  </p:ext>
                </p:extLst>
              </p:nvPr>
            </p:nvGraphicFramePr>
            <p:xfrm>
              <a:off x="4666945" y="914400"/>
              <a:ext cx="2201415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330"/>
                    <a:gridCol w="1201578"/>
                    <a:gridCol w="697507"/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i="0" u="none" dirty="0" err="1" smtClean="0">
                              <a:solidFill>
                                <a:schemeClr val="tx1"/>
                              </a:solidFill>
                            </a:rPr>
                            <a:t>wt</a:t>
                          </a:r>
                          <a:r>
                            <a:rPr lang="en-US" sz="1600" b="1" i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i="0" u="non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i="0" u="none" baseline="0" dirty="0" err="1" smtClean="0">
                              <a:solidFill>
                                <a:schemeClr val="tx1"/>
                              </a:solidFill>
                            </a:rPr>
                            <a:t>maxwt</a:t>
                          </a:r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15652" t="-4918" r="-1739" b="-7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000" t="-104918" r="-628000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.4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000" t="-204918" r="-628000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000" t="-304918" r="-628000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000" t="-411667" r="-6280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0.6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000" t="-503279" r="-62800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0.72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000" t="-603279" r="-62800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1"/>
                          <a:stretch>
                            <a:fillRect l="-2000" t="-703279" r="-6280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.7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0.7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0.68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1" name="Rounded Rectangle 1"/>
          <p:cNvSpPr/>
          <p:nvPr/>
        </p:nvSpPr>
        <p:spPr>
          <a:xfrm>
            <a:off x="4216209" y="1285330"/>
            <a:ext cx="2749713" cy="732881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1"/>
          <p:cNvSpPr/>
          <p:nvPr/>
        </p:nvSpPr>
        <p:spPr>
          <a:xfrm>
            <a:off x="4216208" y="2020565"/>
            <a:ext cx="2749713" cy="732881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3" name="Rounded Rectangle 1"/>
          <p:cNvSpPr/>
          <p:nvPr/>
        </p:nvSpPr>
        <p:spPr>
          <a:xfrm>
            <a:off x="4216207" y="2764017"/>
            <a:ext cx="2749713" cy="1125539"/>
          </a:xfrm>
          <a:prstGeom prst="roundRect">
            <a:avLst/>
          </a:prstGeom>
          <a:solidFill>
            <a:srgbClr val="FAC81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152659" y="1475268"/>
                <a:ext cx="520178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e>
                        <m:sub>
                          <m: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659" y="1475268"/>
                <a:ext cx="520178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4181488" y="2214173"/>
                <a:ext cx="520178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e>
                        <m:sub>
                          <m: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88" y="2214173"/>
                <a:ext cx="520178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4201012" y="3117317"/>
                <a:ext cx="520178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e>
                        <m:sub>
                          <m: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12" y="3117317"/>
                <a:ext cx="520178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409010" y="4159013"/>
                <a:ext cx="4177905" cy="58477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materialize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𝑘𝑆𝑐𝑜𝑟𝑒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600" b="1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10" y="4159013"/>
                <a:ext cx="4177905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435" t="-1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38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5" grpId="0" animBg="1"/>
      <p:bldP spid="41" grpId="0" animBg="1"/>
      <p:bldP spid="42" grpId="0" animBg="1"/>
      <p:bldP spid="43" grpId="0" animBg="1"/>
      <p:bldP spid="5" grpId="0"/>
      <p:bldP spid="44" grpId="0"/>
      <p:bldP spid="4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444714" cy="3948439"/>
          </a:xfrm>
        </p:spPr>
        <p:txBody>
          <a:bodyPr/>
          <a:lstStyle/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63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 smtClean="0">
                <a:latin typeface="Sommet" charset="0"/>
              </a:rPr>
              <a:t>Early 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956629"/>
                  </p:ext>
                </p:extLst>
              </p:nvPr>
            </p:nvGraphicFramePr>
            <p:xfrm>
              <a:off x="929680" y="891543"/>
              <a:ext cx="335146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:0.3,</a:t>
                          </a:r>
                          <a:r>
                            <a:rPr lang="en-US" sz="1600" b="1" u="sng" dirty="0" smtClean="0">
                              <a:solidFill>
                                <a:srgbClr val="FF0000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endParaRPr lang="en-US" sz="16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956629"/>
                  </p:ext>
                </p:extLst>
              </p:nvPr>
            </p:nvGraphicFramePr>
            <p:xfrm>
              <a:off x="929680" y="891543"/>
              <a:ext cx="3351462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7154"/>
                    <a:gridCol w="1117154"/>
                    <a:gridCol w="1117154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1093" t="-4839" r="-10163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619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u="none" smtClean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文本框 32"/>
          <p:cNvSpPr txBox="1"/>
          <p:nvPr/>
        </p:nvSpPr>
        <p:spPr>
          <a:xfrm>
            <a:off x="510824" y="888701"/>
            <a:ext cx="39786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ounded Rectangle 1"/>
          <p:cNvSpPr/>
          <p:nvPr/>
        </p:nvSpPr>
        <p:spPr>
          <a:xfrm>
            <a:off x="640683" y="1937291"/>
            <a:ext cx="2593253" cy="732881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1"/>
          <p:cNvSpPr/>
          <p:nvPr/>
        </p:nvSpPr>
        <p:spPr>
          <a:xfrm>
            <a:off x="641648" y="2674661"/>
            <a:ext cx="2592288" cy="732881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43" name="Rounded Rectangle 1"/>
          <p:cNvSpPr/>
          <p:nvPr/>
        </p:nvSpPr>
        <p:spPr>
          <a:xfrm>
            <a:off x="640682" y="3420060"/>
            <a:ext cx="2593254" cy="1125539"/>
          </a:xfrm>
          <a:prstGeom prst="roundRect">
            <a:avLst/>
          </a:prstGeom>
          <a:solidFill>
            <a:srgbClr val="FAC81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77133" y="2127229"/>
                <a:ext cx="520178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e>
                        <m:sub>
                          <m: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33" y="2127229"/>
                <a:ext cx="52017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605962" y="2866134"/>
                <a:ext cx="520178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e>
                        <m:sub>
                          <m: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2" y="2866134"/>
                <a:ext cx="52017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625486" y="3769278"/>
                <a:ext cx="520178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e>
                        <m:sub>
                          <m: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6" y="3769278"/>
                <a:ext cx="52017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1"/>
          <p:cNvSpPr/>
          <p:nvPr/>
        </p:nvSpPr>
        <p:spPr>
          <a:xfrm>
            <a:off x="3233936" y="3403053"/>
            <a:ext cx="1235185" cy="1176396"/>
          </a:xfrm>
          <a:prstGeom prst="roundRect">
            <a:avLst/>
          </a:prstGeom>
          <a:solidFill>
            <a:srgbClr val="FAC81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4566518" y="2296506"/>
            <a:ext cx="0" cy="137834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626253"/>
                  </p:ext>
                </p:extLst>
              </p:nvPr>
            </p:nvGraphicFramePr>
            <p:xfrm>
              <a:off x="3297486" y="1566361"/>
              <a:ext cx="1080119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1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u="none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u="none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𝒌𝑺𝒄𝒐𝒓𝒆</m:t>
                                    </m:r>
                                  </m:e>
                                  <m:sup>
                                    <m:r>
                                      <a:rPr lang="en-US" sz="1600" b="1" i="1" u="none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626253"/>
                  </p:ext>
                </p:extLst>
              </p:nvPr>
            </p:nvGraphicFramePr>
            <p:xfrm>
              <a:off x="3297486" y="1566361"/>
              <a:ext cx="1080119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1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559" t="-1639" r="-1117" b="-7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" name="直接箭头连接符 12"/>
          <p:cNvCxnSpPr/>
          <p:nvPr/>
        </p:nvCxnSpPr>
        <p:spPr>
          <a:xfrm flipV="1">
            <a:off x="4281142" y="3991251"/>
            <a:ext cx="500532" cy="14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4199715"/>
                  </p:ext>
                </p:extLst>
              </p:nvPr>
            </p:nvGraphicFramePr>
            <p:xfrm>
              <a:off x="1032521" y="1568811"/>
              <a:ext cx="2201415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330"/>
                    <a:gridCol w="1201578"/>
                    <a:gridCol w="697507"/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i="0" u="none" dirty="0" err="1" smtClean="0">
                              <a:solidFill>
                                <a:schemeClr val="tx1"/>
                              </a:solidFill>
                            </a:rPr>
                            <a:t>wt</a:t>
                          </a:r>
                          <a:r>
                            <a:rPr lang="en-US" sz="1600" b="1" i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i="0" u="non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i="0" u="none" baseline="0" dirty="0" err="1" smtClean="0">
                              <a:solidFill>
                                <a:schemeClr val="tx1"/>
                              </a:solidFill>
                            </a:rPr>
                            <a:t>maxwt</a:t>
                          </a:r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  <m:sup>
                                    <m:r>
                                      <a:rPr lang="en-US" sz="1600" b="1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.4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0.6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0.72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.7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0.7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0.68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4199715"/>
                  </p:ext>
                </p:extLst>
              </p:nvPr>
            </p:nvGraphicFramePr>
            <p:xfrm>
              <a:off x="1032521" y="1568811"/>
              <a:ext cx="2201415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330"/>
                    <a:gridCol w="1201578"/>
                    <a:gridCol w="697507"/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marR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</a:pPr>
                          <a:r>
                            <a:rPr kumimoji="0" lang="en-US" sz="1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i="0" u="none" dirty="0" err="1" smtClean="0">
                              <a:solidFill>
                                <a:schemeClr val="tx1"/>
                              </a:solidFill>
                            </a:rPr>
                            <a:t>wt</a:t>
                          </a:r>
                          <a:r>
                            <a:rPr lang="en-US" sz="1600" b="1" i="0" u="none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i="0" u="none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="1" i="0" u="none" baseline="0" dirty="0" err="1" smtClean="0">
                              <a:solidFill>
                                <a:schemeClr val="tx1"/>
                              </a:solidFill>
                            </a:rPr>
                            <a:t>maxwt</a:t>
                          </a:r>
                          <a:endParaRPr lang="en-US" sz="1600" b="1" i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15652" t="-4918" r="-1739" b="-7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104918" r="-628000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.4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4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204918" r="-628000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5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304918" r="-628000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.3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404918" r="-628000" b="-3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.5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0.6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504918" r="-628000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.2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0.72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604918" r="-628000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.1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</a:t>
                          </a:r>
                          <a:r>
                            <a:rPr lang="en-US" altLang="zh-CN" sz="1600" b="1" u="sng" dirty="0" smtClean="0">
                              <a:solidFill>
                                <a:srgbClr val="0000FF"/>
                              </a:solidFill>
                            </a:rPr>
                            <a:t>3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" t="-704918" r="-62800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</a:rPr>
                            <a:t>.7</a:t>
                          </a:r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1600" b="1" u="sng" dirty="0" smtClean="0">
                              <a:solidFill>
                                <a:srgbClr val="0000FF"/>
                              </a:solidFill>
                            </a:rPr>
                            <a:t>0.7</a:t>
                          </a:r>
                          <a:endParaRPr lang="en-US" sz="1600" b="1" u="sng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u="none" dirty="0" smtClean="0">
                              <a:solidFill>
                                <a:schemeClr val="tx1"/>
                              </a:solidFill>
                            </a:rPr>
                            <a:t>0.68</a:t>
                          </a:r>
                          <a:endParaRPr lang="en-US" sz="16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9" name="Rounded Rectangle 1"/>
          <p:cNvSpPr/>
          <p:nvPr/>
        </p:nvSpPr>
        <p:spPr>
          <a:xfrm>
            <a:off x="3233935" y="1908216"/>
            <a:ext cx="1235185" cy="753927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1"/>
          <p:cNvSpPr/>
          <p:nvPr/>
        </p:nvSpPr>
        <p:spPr>
          <a:xfrm>
            <a:off x="3227221" y="2670172"/>
            <a:ext cx="1235185" cy="753927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781674" y="3443387"/>
                <a:ext cx="2746117" cy="121264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marR="0" indent="-3429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400" dirty="0" smtClean="0">
                    <a:ea typeface="+mn-ea"/>
                    <a:cs typeface="Arial" panose="020B0604020202020204" pitchFamily="34" charset="0"/>
                  </a:rPr>
                  <a:t>I</a:t>
                </a:r>
                <a:r>
                  <a:rPr kumimoji="0" lang="en-US" sz="140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f current subscription </a:t>
                </a:r>
                <a:r>
                  <a:rPr lang="en-US" sz="1400" dirty="0" smtClean="0">
                    <a:ea typeface="+mn-ea"/>
                    <a:cs typeface="Arial" panose="020B0604020202020204" pitchFamily="34" charset="0"/>
                  </a:rPr>
                  <a:t>is </a:t>
                </a:r>
                <a:r>
                  <a:rPr kumimoji="0" lang="en-US" sz="140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pruned, then a</a:t>
                </a:r>
                <a:r>
                  <a:rPr lang="en-US" sz="1400" baseline="0" dirty="0" err="1" smtClean="0">
                    <a:ea typeface="+mn-ea"/>
                    <a:cs typeface="Arial" panose="020B0604020202020204" pitchFamily="34" charset="0"/>
                  </a:rPr>
                  <a:t>ll</a:t>
                </a:r>
                <a:r>
                  <a:rPr lang="en-US" sz="1400" dirty="0" smtClean="0">
                    <a:ea typeface="+mn-ea"/>
                    <a:cs typeface="Arial" panose="020B0604020202020204" pitchFamily="34" charset="0"/>
                  </a:rPr>
                  <a:t> the subscriptions after it can be pruned safely.</a:t>
                </a:r>
                <a:endParaRPr lang="en-US" sz="14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342900" marR="0" indent="-34290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O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sz="1400" b="0" i="1" smtClean="0">
                            <a:latin typeface="Cambria Math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latin typeface="Cambria Math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ea typeface="+mn-ea"/>
                    <a:cs typeface="Arial" panose="020B0604020202020204" pitchFamily="34" charset="0"/>
                  </a:rPr>
                  <a:t> with binary search</a:t>
                </a: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74" y="3443387"/>
                <a:ext cx="2746117" cy="1212640"/>
              </a:xfrm>
              <a:prstGeom prst="rect">
                <a:avLst/>
              </a:prstGeom>
              <a:blipFill rotWithShape="0">
                <a:blip r:embed="rId11"/>
                <a:stretch>
                  <a:fillRect l="-220" r="-440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05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" grpId="0"/>
      <p:bldP spid="44" grpId="0"/>
      <p:bldP spid="45" grpId="0"/>
      <p:bldP spid="21" grpId="0" animBg="1"/>
      <p:bldP spid="39" grpId="0" animBg="1"/>
      <p:bldP spid="4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444714" cy="3948439"/>
          </a:xfrm>
        </p:spPr>
        <p:txBody>
          <a:bodyPr/>
          <a:lstStyle/>
          <a:p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if a message expires from the sliding window?</a:t>
            </a:r>
          </a:p>
          <a:p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alleviate this?</a:t>
            </a:r>
          </a:p>
          <a:p>
            <a:pPr lvl="1"/>
            <a:r>
              <a:rPr lang="en-US" altLang="en-US" sz="1633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Kmax</a:t>
            </a:r>
            <a:r>
              <a:rPr lang="en-US" altLang="en-US" sz="1633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 </a:t>
            </a:r>
            <a:r>
              <a:rPr lang="en-US" altLang="en-US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(Yi et al, ICDE 2003)</a:t>
            </a:r>
          </a:p>
          <a:p>
            <a:pPr lvl="2"/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Contain redundant elements</a:t>
            </a:r>
          </a:p>
          <a:p>
            <a:pPr lvl="1"/>
            <a:r>
              <a:rPr lang="en-US" altLang="en-US" sz="1633" b="1" dirty="0" smtClean="0">
                <a:latin typeface="Arial" panose="020B0604020202020204" pitchFamily="34" charset="0"/>
                <a:cs typeface="Arial" panose="020B0604020202020204" pitchFamily="34" charset="0"/>
              </a:rPr>
              <a:t>(Partial) k-</a:t>
            </a:r>
            <a:r>
              <a:rPr lang="en-US" altLang="en-US" sz="1633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Skyband</a:t>
            </a:r>
            <a:r>
              <a:rPr lang="en-US" altLang="en-US" sz="1633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6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Mouratidis</a:t>
            </a:r>
            <a:r>
              <a:rPr lang="en-US" altLang="en-US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 et al, SIGMOD 2006)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zh-CN" sz="2800" dirty="0" smtClean="0">
                <a:latin typeface="Sommet" charset="0"/>
              </a:rPr>
              <a:t>Top-k Re-evaluation</a:t>
            </a:r>
            <a:endParaRPr lang="en-AU" sz="2800" dirty="0" smtClean="0">
              <a:latin typeface="Somme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32"/>
              <p:cNvSpPr txBox="1"/>
              <p:nvPr/>
            </p:nvSpPr>
            <p:spPr>
              <a:xfrm>
                <a:off x="1458471" y="1442744"/>
                <a:ext cx="20882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:{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6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71" y="1442744"/>
                <a:ext cx="2088232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乘号 2"/>
          <p:cNvSpPr/>
          <p:nvPr/>
        </p:nvSpPr>
        <p:spPr>
          <a:xfrm>
            <a:off x="1793776" y="1442744"/>
            <a:ext cx="504056" cy="463167"/>
          </a:xfrm>
          <a:prstGeom prst="mathMultiply">
            <a:avLst>
              <a:gd name="adj1" fmla="val 100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流程图: 磁盘 3"/>
          <p:cNvSpPr/>
          <p:nvPr/>
        </p:nvSpPr>
        <p:spPr>
          <a:xfrm>
            <a:off x="4746104" y="1345332"/>
            <a:ext cx="1080120" cy="72008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Message index</a:t>
            </a:r>
            <a:endParaRPr lang="en-US" sz="16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3571437" y="1581801"/>
            <a:ext cx="1080120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3571437" y="1765887"/>
            <a:ext cx="1080120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2"/>
              <p:cNvSpPr txBox="1"/>
              <p:nvPr/>
            </p:nvSpPr>
            <p:spPr>
              <a:xfrm>
                <a:off x="1349539" y="1442744"/>
                <a:ext cx="2173706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:{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6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39" y="1442744"/>
                <a:ext cx="2173706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692" r="-56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/>
          <p:cNvGrpSpPr/>
          <p:nvPr/>
        </p:nvGrpSpPr>
        <p:grpSpPr>
          <a:xfrm>
            <a:off x="1865784" y="3279732"/>
            <a:ext cx="2916440" cy="2386080"/>
            <a:chOff x="1928500" y="3418571"/>
            <a:chExt cx="2916440" cy="2386080"/>
          </a:xfrm>
        </p:grpSpPr>
        <p:sp>
          <p:nvSpPr>
            <p:cNvPr id="63" name="矩形 62"/>
            <p:cNvSpPr/>
            <p:nvPr/>
          </p:nvSpPr>
          <p:spPr>
            <a:xfrm>
              <a:off x="1961482" y="3418571"/>
              <a:ext cx="2883458" cy="2386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928500" y="3500665"/>
              <a:ext cx="2723057" cy="2279931"/>
              <a:chOff x="4745039" y="2703076"/>
              <a:chExt cx="2723057" cy="2279931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5083261" y="2703076"/>
                <a:ext cx="2384835" cy="2279931"/>
                <a:chOff x="2390775" y="2834375"/>
                <a:chExt cx="3448050" cy="2856157"/>
              </a:xfrm>
            </p:grpSpPr>
            <p:grpSp>
              <p:nvGrpSpPr>
                <p:cNvPr id="53" name="Group 10"/>
                <p:cNvGrpSpPr/>
                <p:nvPr/>
              </p:nvGrpSpPr>
              <p:grpSpPr>
                <a:xfrm>
                  <a:off x="2390775" y="2834375"/>
                  <a:ext cx="3448050" cy="2528201"/>
                  <a:chOff x="3352800" y="2255166"/>
                  <a:chExt cx="4597400" cy="3370934"/>
                </a:xfrm>
              </p:grpSpPr>
              <p:cxnSp>
                <p:nvCxnSpPr>
                  <p:cNvPr id="55" name="Straight Arrow Connector 6"/>
                  <p:cNvCxnSpPr/>
                  <p:nvPr/>
                </p:nvCxnSpPr>
                <p:spPr>
                  <a:xfrm>
                    <a:off x="3352800" y="5600700"/>
                    <a:ext cx="4597400" cy="1222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8"/>
                  <p:cNvCxnSpPr/>
                  <p:nvPr/>
                </p:nvCxnSpPr>
                <p:spPr>
                  <a:xfrm flipV="1">
                    <a:off x="3365500" y="2255166"/>
                    <a:ext cx="0" cy="3370934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Box 12"/>
                <p:cNvSpPr txBox="1"/>
                <p:nvPr/>
              </p:nvSpPr>
              <p:spPr>
                <a:xfrm>
                  <a:off x="3397202" y="5343525"/>
                  <a:ext cx="1291399" cy="3470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timestamp</a:t>
                  </a:r>
                  <a:endParaRPr lang="en-US" sz="1350" dirty="0"/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745039" y="2807032"/>
                <a:ext cx="369332" cy="467436"/>
              </a:xfrm>
              <a:prstGeom prst="rect">
                <a:avLst/>
              </a:prstGeom>
            </p:spPr>
            <p:txBody>
              <a:bodyPr vert="eaVert" wrap="non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en-US" sz="12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score</a:t>
                </a:r>
              </a:p>
            </p:txBody>
          </p:sp>
        </p:grpSp>
      </p:grpSp>
      <p:sp>
        <p:nvSpPr>
          <p:cNvPr id="65" name="Rectangle 28"/>
          <p:cNvSpPr/>
          <p:nvPr/>
        </p:nvSpPr>
        <p:spPr>
          <a:xfrm>
            <a:off x="2210593" y="4517238"/>
            <a:ext cx="2138864" cy="84431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4221663" y="4165653"/>
                <a:ext cx="323393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</m:e>
                        <m:sub>
                          <m: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663" y="4165653"/>
                <a:ext cx="323393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2550919" y="4645430"/>
                <a:ext cx="381254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919" y="4645430"/>
                <a:ext cx="381254" cy="338554"/>
              </a:xfrm>
              <a:prstGeom prst="rect">
                <a:avLst/>
              </a:prstGeom>
              <a:blipFill rotWithShape="0">
                <a:blip r:embed="rId7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椭圆 61"/>
          <p:cNvSpPr/>
          <p:nvPr/>
        </p:nvSpPr>
        <p:spPr>
          <a:xfrm>
            <a:off x="2550919" y="498558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文本框 65"/>
          <p:cNvSpPr txBox="1"/>
          <p:nvPr/>
        </p:nvSpPr>
        <p:spPr>
          <a:xfrm>
            <a:off x="5223448" y="3903501"/>
            <a:ext cx="195854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400" dirty="0" smtClean="0">
                <a:ea typeface="+mn-ea"/>
                <a:cs typeface="Arial" panose="020B0604020202020204" pitchFamily="34" charset="0"/>
              </a:rPr>
              <a:t>top-k=3 =&gt; 2-skyband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3241666" y="3250483"/>
                <a:ext cx="811289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160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(0)</a:t>
                </a:r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66" y="3250483"/>
                <a:ext cx="811289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3694602" y="3532243"/>
                <a:ext cx="764616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160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mmet bold"/>
                    <a:ea typeface="+mn-ea"/>
                    <a:cs typeface="+mn-cs"/>
                  </a:rPr>
                  <a:t>(0)</a:t>
                </a:r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602" y="3532243"/>
                <a:ext cx="764616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/>
              <p:cNvSpPr txBox="1"/>
              <p:nvPr/>
            </p:nvSpPr>
            <p:spPr>
              <a:xfrm>
                <a:off x="2273615" y="3807812"/>
                <a:ext cx="421320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16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文本框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615" y="3807812"/>
                <a:ext cx="42132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五角星 76"/>
          <p:cNvSpPr/>
          <p:nvPr/>
        </p:nvSpPr>
        <p:spPr>
          <a:xfrm>
            <a:off x="3722650" y="3842997"/>
            <a:ext cx="134092" cy="13409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五角星 77"/>
          <p:cNvSpPr/>
          <p:nvPr/>
        </p:nvSpPr>
        <p:spPr>
          <a:xfrm>
            <a:off x="4249268" y="4462787"/>
            <a:ext cx="134092" cy="13409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五角星 78"/>
          <p:cNvSpPr/>
          <p:nvPr/>
        </p:nvSpPr>
        <p:spPr>
          <a:xfrm>
            <a:off x="3190445" y="3551240"/>
            <a:ext cx="134092" cy="13409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五角星 79"/>
          <p:cNvSpPr/>
          <p:nvPr/>
        </p:nvSpPr>
        <p:spPr>
          <a:xfrm>
            <a:off x="2312367" y="4124999"/>
            <a:ext cx="134092" cy="13409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矩形 81"/>
          <p:cNvSpPr/>
          <p:nvPr/>
        </p:nvSpPr>
        <p:spPr>
          <a:xfrm>
            <a:off x="2850833" y="4637650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ommet bold"/>
              </a:rPr>
              <a:t>(1)</a:t>
            </a:r>
            <a:endParaRPr lang="en-US" sz="1600" dirty="0"/>
          </a:p>
        </p:txBody>
      </p:sp>
      <p:sp>
        <p:nvSpPr>
          <p:cNvPr id="83" name="矩形 82"/>
          <p:cNvSpPr/>
          <p:nvPr/>
        </p:nvSpPr>
        <p:spPr>
          <a:xfrm>
            <a:off x="4551817" y="4156011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>
                <a:latin typeface="Sommet bold"/>
              </a:rPr>
              <a:t>(0)</a:t>
            </a:r>
          </a:p>
        </p:txBody>
      </p:sp>
      <p:sp>
        <p:nvSpPr>
          <p:cNvPr id="84" name="矩形 83"/>
          <p:cNvSpPr/>
          <p:nvPr/>
        </p:nvSpPr>
        <p:spPr>
          <a:xfrm>
            <a:off x="2539786" y="3797909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>
                <a:latin typeface="Sommet bold"/>
              </a:rPr>
              <a:t>(0)</a:t>
            </a:r>
          </a:p>
        </p:txBody>
      </p:sp>
      <p:sp>
        <p:nvSpPr>
          <p:cNvPr id="85" name="矩形 84"/>
          <p:cNvSpPr/>
          <p:nvPr/>
        </p:nvSpPr>
        <p:spPr>
          <a:xfrm>
            <a:off x="2544296" y="3803815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 smtClean="0">
                <a:latin typeface="Sommet bold"/>
              </a:rPr>
              <a:t>(1)</a:t>
            </a:r>
            <a:endParaRPr lang="en-US" sz="1600" dirty="0">
              <a:latin typeface="Sommet bold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875023" y="4651802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ommet bold"/>
              </a:rPr>
              <a:t>(2)</a:t>
            </a:r>
            <a:endParaRPr lang="en-US" sz="1600" dirty="0"/>
          </a:p>
        </p:txBody>
      </p:sp>
      <p:sp>
        <p:nvSpPr>
          <p:cNvPr id="87" name="矩形 86"/>
          <p:cNvSpPr/>
          <p:nvPr/>
        </p:nvSpPr>
        <p:spPr>
          <a:xfrm>
            <a:off x="2524768" y="379119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 smtClean="0">
                <a:latin typeface="Sommet bold"/>
              </a:rPr>
              <a:t>(2)</a:t>
            </a:r>
            <a:endParaRPr lang="en-US" sz="1600" dirty="0">
              <a:latin typeface="Sommet bold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862928" y="4644726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ommet bold"/>
              </a:rPr>
              <a:t>(3)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8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" grpId="0" animBg="1"/>
      <p:bldP spid="3" grpId="1" animBg="1"/>
      <p:bldP spid="4" grpId="0" animBg="1"/>
      <p:bldP spid="36" grpId="0"/>
      <p:bldP spid="65" grpId="0" animBg="1"/>
      <p:bldP spid="58" grpId="0"/>
      <p:bldP spid="61" grpId="0"/>
      <p:bldP spid="62" grpId="0" animBg="1"/>
      <p:bldP spid="66" grpId="0"/>
      <p:bldP spid="68" grpId="0"/>
      <p:bldP spid="71" grpId="0"/>
      <p:bldP spid="74" grpId="0"/>
      <p:bldP spid="77" grpId="0" animBg="1"/>
      <p:bldP spid="78" grpId="0" animBg="1"/>
      <p:bldP spid="79" grpId="0" animBg="1"/>
      <p:bldP spid="80" grpId="0" animBg="1"/>
      <p:bldP spid="82" grpId="0"/>
      <p:bldP spid="82" grpId="1"/>
      <p:bldP spid="83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zh-CN" sz="2800" dirty="0" smtClean="0">
                <a:latin typeface="Sommet" charset="0"/>
              </a:rPr>
              <a:t>Cost-based</a:t>
            </a:r>
            <a:r>
              <a:rPr lang="zh-CN" altLang="en-US" sz="2800" dirty="0" smtClean="0">
                <a:latin typeface="Sommet" charset="0"/>
              </a:rPr>
              <a:t> </a:t>
            </a:r>
            <a:r>
              <a:rPr lang="en-US" altLang="zh-CN" sz="2800" dirty="0" smtClean="0">
                <a:latin typeface="Sommet" charset="0"/>
              </a:rPr>
              <a:t>K-</a:t>
            </a:r>
            <a:r>
              <a:rPr lang="en-US" altLang="zh-CN" sz="2800" dirty="0" err="1" smtClean="0">
                <a:latin typeface="Sommet" charset="0"/>
              </a:rPr>
              <a:t>Skyband</a:t>
            </a:r>
            <a:endParaRPr lang="en-AU" sz="2800" dirty="0" smtClean="0">
              <a:latin typeface="Sommet" charset="0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281608" y="1861576"/>
            <a:ext cx="2469283" cy="461665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/>
              <a:t>K-</a:t>
            </a:r>
            <a:r>
              <a:rPr lang="en-US" altLang="zh-CN" sz="1200" dirty="0" err="1" smtClean="0"/>
              <a:t>th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highest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s</a:t>
            </a:r>
            <a:r>
              <a:rPr lang="en-US" altLang="zh-CN" sz="1200" dirty="0" smtClean="0"/>
              <a:t>core from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most</a:t>
            </a:r>
            <a:r>
              <a:rPr lang="zh-CN" altLang="en-US" sz="1200" dirty="0"/>
              <a:t> </a:t>
            </a:r>
            <a:r>
              <a:rPr lang="en-US" altLang="zh-CN" sz="1200" dirty="0"/>
              <a:t>recent</a:t>
            </a:r>
            <a:r>
              <a:rPr lang="zh-CN" altLang="en-US" sz="1200" dirty="0"/>
              <a:t> </a:t>
            </a:r>
            <a:r>
              <a:rPr lang="en-US" altLang="zh-CN" sz="1200" dirty="0" smtClean="0"/>
              <a:t>top-k re-computation</a:t>
            </a:r>
            <a:endParaRPr lang="en-US" sz="1200" dirty="0"/>
          </a:p>
        </p:txBody>
      </p:sp>
      <p:sp>
        <p:nvSpPr>
          <p:cNvPr id="49" name="TextBox 20"/>
          <p:cNvSpPr txBox="1"/>
          <p:nvPr/>
        </p:nvSpPr>
        <p:spPr>
          <a:xfrm>
            <a:off x="1077361" y="1439653"/>
            <a:ext cx="1640236" cy="30008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Partial k-</a:t>
            </a:r>
            <a:r>
              <a:rPr lang="en-US" altLang="zh-CN" sz="1350" b="1" dirty="0" err="1"/>
              <a:t>Skyband</a:t>
            </a:r>
            <a:endParaRPr lang="en-US" sz="1350" b="1" dirty="0"/>
          </a:p>
        </p:txBody>
      </p:sp>
      <p:sp>
        <p:nvSpPr>
          <p:cNvPr id="57" name="Rectangle 26"/>
          <p:cNvSpPr/>
          <p:nvPr/>
        </p:nvSpPr>
        <p:spPr>
          <a:xfrm>
            <a:off x="3177156" y="1149531"/>
            <a:ext cx="3429001" cy="943302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27"/>
          <p:cNvSpPr/>
          <p:nvPr/>
        </p:nvSpPr>
        <p:spPr>
          <a:xfrm>
            <a:off x="3156817" y="1148101"/>
            <a:ext cx="3396610" cy="1935929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2633053" y="1129308"/>
            <a:ext cx="3953589" cy="3285679"/>
            <a:chOff x="2633053" y="1129308"/>
            <a:chExt cx="3953589" cy="3285679"/>
          </a:xfrm>
        </p:grpSpPr>
        <p:grpSp>
          <p:nvGrpSpPr>
            <p:cNvPr id="8" name="组合 7"/>
            <p:cNvGrpSpPr/>
            <p:nvPr/>
          </p:nvGrpSpPr>
          <p:grpSpPr>
            <a:xfrm>
              <a:off x="2633053" y="1129308"/>
              <a:ext cx="3953589" cy="3285679"/>
              <a:chOff x="1700608" y="1147934"/>
              <a:chExt cx="3953589" cy="3285679"/>
            </a:xfrm>
          </p:grpSpPr>
          <p:cxnSp>
            <p:nvCxnSpPr>
              <p:cNvPr id="41" name="Straight Arrow Connector 6"/>
              <p:cNvCxnSpPr/>
              <p:nvPr/>
            </p:nvCxnSpPr>
            <p:spPr>
              <a:xfrm>
                <a:off x="2206147" y="4093867"/>
                <a:ext cx="3448050" cy="91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8"/>
              <p:cNvCxnSpPr/>
              <p:nvPr/>
            </p:nvCxnSpPr>
            <p:spPr>
              <a:xfrm flipV="1">
                <a:off x="2215672" y="1417342"/>
                <a:ext cx="0" cy="26955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11"/>
              <p:cNvSpPr txBox="1"/>
              <p:nvPr/>
            </p:nvSpPr>
            <p:spPr>
              <a:xfrm>
                <a:off x="1700608" y="1147934"/>
                <a:ext cx="56085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/>
                  <a:t>score</a:t>
                </a:r>
                <a:endParaRPr lang="en-US" sz="1350" dirty="0"/>
              </a:p>
            </p:txBody>
          </p:sp>
          <p:sp>
            <p:nvSpPr>
              <p:cNvPr id="44" name="TextBox 12"/>
              <p:cNvSpPr txBox="1"/>
              <p:nvPr/>
            </p:nvSpPr>
            <p:spPr>
              <a:xfrm>
                <a:off x="3480015" y="4133531"/>
                <a:ext cx="94045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/>
                  <a:t>timestamp</a:t>
                </a:r>
                <a:endParaRPr lang="en-US" sz="1350" dirty="0"/>
              </a:p>
            </p:txBody>
          </p:sp>
        </p:grpSp>
        <p:sp>
          <p:nvSpPr>
            <p:cNvPr id="76" name="TextBox 19"/>
            <p:cNvSpPr txBox="1"/>
            <p:nvPr/>
          </p:nvSpPr>
          <p:spPr>
            <a:xfrm>
              <a:off x="3006985" y="40682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0</a:t>
              </a:r>
              <a:endParaRPr lang="en-US" sz="1200" dirty="0"/>
            </a:p>
          </p:txBody>
        </p:sp>
      </p:grpSp>
      <p:sp>
        <p:nvSpPr>
          <p:cNvPr id="93" name="Rectangle 28"/>
          <p:cNvSpPr/>
          <p:nvPr/>
        </p:nvSpPr>
        <p:spPr>
          <a:xfrm>
            <a:off x="3169487" y="1161824"/>
            <a:ext cx="3415301" cy="2932467"/>
          </a:xfrm>
          <a:prstGeom prst="rect">
            <a:avLst/>
          </a:prstGeom>
          <a:solidFill>
            <a:srgbClr val="FF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左箭头 13"/>
          <p:cNvSpPr/>
          <p:nvPr/>
        </p:nvSpPr>
        <p:spPr>
          <a:xfrm>
            <a:off x="2820719" y="1947745"/>
            <a:ext cx="263214" cy="216024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20"/>
          <p:cNvSpPr txBox="1"/>
          <p:nvPr/>
        </p:nvSpPr>
        <p:spPr>
          <a:xfrm>
            <a:off x="1039705" y="3796781"/>
            <a:ext cx="1640236" cy="300082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50" b="1" dirty="0" smtClean="0"/>
              <a:t>Full k-</a:t>
            </a:r>
            <a:r>
              <a:rPr lang="en-US" altLang="zh-CN" sz="1350" b="1" dirty="0" err="1" smtClean="0"/>
              <a:t>Skyband</a:t>
            </a:r>
            <a:endParaRPr lang="en-US" sz="1350" b="1" dirty="0"/>
          </a:p>
        </p:txBody>
      </p:sp>
      <p:sp>
        <p:nvSpPr>
          <p:cNvPr id="95" name="TextBox 17"/>
          <p:cNvSpPr txBox="1"/>
          <p:nvPr/>
        </p:nvSpPr>
        <p:spPr>
          <a:xfrm>
            <a:off x="607262" y="4169787"/>
            <a:ext cx="2143629" cy="461665"/>
          </a:xfrm>
          <a:prstGeom prst="rect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/>
              <a:t>Usually </a:t>
            </a:r>
            <a:r>
              <a:rPr lang="en-US" altLang="zh-CN" sz="1200" dirty="0" smtClean="0"/>
              <a:t>contain </a:t>
            </a:r>
            <a:r>
              <a:rPr lang="en-US" altLang="zh-CN" sz="1200" dirty="0"/>
              <a:t>lots of useless </a:t>
            </a:r>
            <a:r>
              <a:rPr lang="en-US" altLang="zh-CN" sz="1200" dirty="0" smtClean="0"/>
              <a:t>messages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due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freshness</a:t>
            </a:r>
            <a:endParaRPr lang="en-US" sz="1200" dirty="0"/>
          </a:p>
        </p:txBody>
      </p:sp>
      <p:sp>
        <p:nvSpPr>
          <p:cNvPr id="96" name="左箭头 95"/>
          <p:cNvSpPr/>
          <p:nvPr/>
        </p:nvSpPr>
        <p:spPr>
          <a:xfrm>
            <a:off x="2789824" y="3953763"/>
            <a:ext cx="263214" cy="216024"/>
          </a:xfrm>
          <a:prstGeom prst="lef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左箭头 96"/>
          <p:cNvSpPr/>
          <p:nvPr/>
        </p:nvSpPr>
        <p:spPr>
          <a:xfrm>
            <a:off x="2782422" y="2962419"/>
            <a:ext cx="263214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17"/>
          <p:cNvSpPr txBox="1"/>
          <p:nvPr/>
        </p:nvSpPr>
        <p:spPr>
          <a:xfrm>
            <a:off x="607262" y="2969064"/>
            <a:ext cx="2083190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/>
              <a:t>Determined</a:t>
            </a:r>
            <a:r>
              <a:rPr lang="zh-CN" altLang="en-US" sz="1200" dirty="0"/>
              <a:t> </a:t>
            </a:r>
            <a:r>
              <a:rPr lang="en-US" altLang="zh-CN" sz="1200" dirty="0"/>
              <a:t>by</a:t>
            </a:r>
            <a:r>
              <a:rPr lang="zh-CN" altLang="en-US" sz="1200" dirty="0"/>
              <a:t> </a:t>
            </a:r>
            <a:r>
              <a:rPr lang="en-US" altLang="zh-CN" sz="1200" dirty="0"/>
              <a:t>message</a:t>
            </a:r>
            <a:r>
              <a:rPr lang="zh-CN" altLang="en-US" sz="1200" dirty="0"/>
              <a:t> </a:t>
            </a:r>
            <a:r>
              <a:rPr lang="en-US" altLang="zh-CN" sz="1200" dirty="0"/>
              <a:t>workload with a cost model</a:t>
            </a:r>
            <a:endParaRPr lang="en-US" sz="1200" dirty="0"/>
          </a:p>
        </p:txBody>
      </p:sp>
      <p:sp>
        <p:nvSpPr>
          <p:cNvPr id="99" name="TextBox 20"/>
          <p:cNvSpPr txBox="1"/>
          <p:nvPr/>
        </p:nvSpPr>
        <p:spPr>
          <a:xfrm>
            <a:off x="507964" y="2573426"/>
            <a:ext cx="2171977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Cost-based k-</a:t>
            </a:r>
            <a:r>
              <a:rPr lang="en-US" sz="1350" b="1" dirty="0" err="1" smtClean="0"/>
              <a:t>Skyband</a:t>
            </a:r>
            <a:endParaRPr lang="en-US" sz="1350" b="1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06" y="2296804"/>
            <a:ext cx="553244" cy="553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9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7" grpId="0" animBg="1"/>
      <p:bldP spid="70" grpId="0" animBg="1"/>
      <p:bldP spid="93" grpId="0" animBg="1"/>
      <p:bldP spid="14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444714" cy="3948439"/>
          </a:xfrm>
        </p:spPr>
        <p:txBody>
          <a:bodyPr/>
          <a:lstStyle/>
          <a:p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Baselines</a:t>
            </a:r>
          </a:p>
          <a:p>
            <a:pPr lvl="1"/>
            <a:r>
              <a:rPr lang="en-US" altLang="en-US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Message Dissemination</a:t>
            </a:r>
          </a:p>
          <a:p>
            <a:pPr lvl="2"/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CIQ: Chen et al, ICDE 2015</a:t>
            </a:r>
          </a:p>
          <a:p>
            <a:pPr lvl="2"/>
            <a:r>
              <a:rPr lang="en-US" altLang="en-US" sz="1466" b="1" dirty="0" smtClean="0">
                <a:latin typeface="Arial" panose="020B0604020202020204" pitchFamily="34" charset="0"/>
                <a:cs typeface="Arial" panose="020B0604020202020204" pitchFamily="34" charset="0"/>
              </a:rPr>
              <a:t>IGPT: Ours</a:t>
            </a:r>
          </a:p>
          <a:p>
            <a:pPr lvl="1"/>
            <a:r>
              <a:rPr lang="en-US" altLang="en-US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Top-k Re-evaluation</a:t>
            </a:r>
          </a:p>
          <a:p>
            <a:pPr lvl="2"/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k-Max: </a:t>
            </a:r>
            <a:r>
              <a:rPr lang="en-US" altLang="en-US" sz="1470" dirty="0">
                <a:latin typeface="Arial" panose="020B0604020202020204" pitchFamily="34" charset="0"/>
                <a:cs typeface="Arial" panose="020B0604020202020204" pitchFamily="34" charset="0"/>
              </a:rPr>
              <a:t>Yi et al, ICDE 2003</a:t>
            </a:r>
            <a:endParaRPr lang="en-US" altLang="en-US" sz="147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US" altLang="en-US" sz="1466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Skyband</a:t>
            </a:r>
            <a:r>
              <a:rPr lang="en-US" altLang="en-US" sz="1466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470" dirty="0" err="1">
                <a:latin typeface="Arial" panose="020B0604020202020204" pitchFamily="34" charset="0"/>
                <a:cs typeface="Arial" panose="020B0604020202020204" pitchFamily="34" charset="0"/>
              </a:rPr>
              <a:t>Mouratidis</a:t>
            </a:r>
            <a:r>
              <a:rPr lang="en-US" altLang="en-US" sz="1470" dirty="0">
                <a:latin typeface="Arial" panose="020B0604020202020204" pitchFamily="34" charset="0"/>
                <a:cs typeface="Arial" panose="020B0604020202020204" pitchFamily="34" charset="0"/>
              </a:rPr>
              <a:t> et al, SIGMOD 2006</a:t>
            </a:r>
            <a:endParaRPr lang="en-US" altLang="en-US" sz="147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1466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altLang="en-US" sz="1466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Skyband</a:t>
            </a:r>
            <a:r>
              <a:rPr lang="en-US" altLang="en-US" sz="1466" b="1" dirty="0" smtClean="0">
                <a:latin typeface="Arial" panose="020B0604020202020204" pitchFamily="34" charset="0"/>
                <a:cs typeface="Arial" panose="020B0604020202020204" pitchFamily="34" charset="0"/>
              </a:rPr>
              <a:t>: Ours</a:t>
            </a:r>
            <a:endParaRPr lang="en-US" altLang="en-US" sz="146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Subscriptions are sampled from datasets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zh-CN" sz="2800" dirty="0" smtClean="0">
                <a:latin typeface="Sommet" charset="0"/>
              </a:rPr>
              <a:t>Experiments</a:t>
            </a:r>
            <a:endParaRPr lang="en-AU" sz="2800" dirty="0" smtClean="0">
              <a:latin typeface="Sommet" charset="0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8" y="3577580"/>
            <a:ext cx="4644095" cy="925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8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24" y="714874"/>
            <a:ext cx="3191416" cy="1872208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5"/>
          <a:stretch/>
        </p:blipFill>
        <p:spPr>
          <a:xfrm>
            <a:off x="497632" y="3505572"/>
            <a:ext cx="3212593" cy="1966888"/>
          </a:xfrm>
          <a:prstGeom prst="rect">
            <a:avLst/>
          </a:prstGeom>
        </p:spPr>
      </p:pic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88" y="3874257"/>
            <a:ext cx="3449960" cy="88543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5455077" y="4122194"/>
            <a:ext cx="2016224" cy="2162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281608" y="239873"/>
            <a:ext cx="5173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latin typeface="Sommet" charset="0"/>
              </a:rPr>
              <a:t>Compare Message Dissemination Algorithm</a:t>
            </a:r>
            <a:endParaRPr lang="en-AU" sz="2000" dirty="0">
              <a:latin typeface="Sommet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903" y="2729458"/>
            <a:ext cx="4726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latin typeface="Sommet" charset="0"/>
              </a:rPr>
              <a:t>Compare Top-k Re-evaluation Algorithm</a:t>
            </a:r>
            <a:endParaRPr lang="en-AU" sz="2000" dirty="0">
              <a:latin typeface="Sommet" charset="0"/>
            </a:endParaRP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14" y="3271944"/>
            <a:ext cx="1185728" cy="407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5796" y="3557304"/>
            <a:ext cx="100540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Buffer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size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4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180687" cy="3657600"/>
          </a:xfrm>
        </p:spPr>
        <p:txBody>
          <a:bodyPr/>
          <a:lstStyle/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geo-textual data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Geo-textual object: </a:t>
            </a:r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1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textual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lvl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continuous, unbounded,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Publish/Subscribe System</a:t>
            </a:r>
          </a:p>
          <a:p>
            <a:pPr lvl="1"/>
            <a:r>
              <a:rPr lang="en-US" altLang="zh-CN" sz="1400" dirty="0" smtClean="0"/>
              <a:t>Users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register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their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interest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as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spatial-keyword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subscriptions</a:t>
            </a:r>
          </a:p>
          <a:p>
            <a:pPr lvl="1"/>
            <a:r>
              <a:rPr lang="en-US" altLang="zh-CN" sz="1400" dirty="0" smtClean="0"/>
              <a:t>Publications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containing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spatial-keyword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messages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will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be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delivered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to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users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continuously</a:t>
            </a:r>
            <a:endParaRPr lang="en-AU" sz="1400" dirty="0" smtClean="0"/>
          </a:p>
          <a:p>
            <a:pPr lvl="1"/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dissemination, Real-time recommendation</a:t>
            </a:r>
          </a:p>
          <a:p>
            <a:endParaRPr lang="en-AU" sz="1167" i="1" dirty="0">
              <a:latin typeface="+mj-lt"/>
            </a:endParaRPr>
          </a:p>
          <a:p>
            <a:pPr lvl="1"/>
            <a:endParaRPr lang="en-AU" sz="1333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387529" y="152777"/>
            <a:ext cx="6858000" cy="5503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800" dirty="0" smtClean="0">
                <a:latin typeface="Sommet" charset="0"/>
              </a:rPr>
              <a:t>Introduction</a:t>
            </a: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76" y="1365544"/>
            <a:ext cx="1565289" cy="108012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65784" y="1923385"/>
            <a:ext cx="2867002" cy="1146801"/>
            <a:chOff x="1741585" y="2247222"/>
            <a:chExt cx="2867002" cy="1146801"/>
          </a:xfrm>
        </p:grpSpPr>
        <p:pic>
          <p:nvPicPr>
            <p:cNvPr id="2" name="图片 1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585" y="2247222"/>
              <a:ext cx="2867002" cy="1146801"/>
            </a:xfrm>
            <a:prstGeom prst="rect">
              <a:avLst/>
            </a:prstGeom>
          </p:spPr>
        </p:pic>
        <p:sp>
          <p:nvSpPr>
            <p:cNvPr id="5" name="圆角矩形标注 4"/>
            <p:cNvSpPr/>
            <p:nvPr/>
          </p:nvSpPr>
          <p:spPr>
            <a:xfrm>
              <a:off x="1769778" y="2617478"/>
              <a:ext cx="2600509" cy="231259"/>
            </a:xfrm>
            <a:prstGeom prst="wedgeRoundRectCallout">
              <a:avLst>
                <a:gd name="adj1" fmla="val -10755"/>
                <a:gd name="adj2" fmla="val -30479"/>
                <a:gd name="adj3" fmla="val 16667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7" name="圆角矩形标注 16"/>
            <p:cNvSpPr/>
            <p:nvPr/>
          </p:nvSpPr>
          <p:spPr>
            <a:xfrm>
              <a:off x="1746263" y="3019978"/>
              <a:ext cx="1030322" cy="202795"/>
            </a:xfrm>
            <a:prstGeom prst="wedgeRoundRectCallout">
              <a:avLst>
                <a:gd name="adj1" fmla="val -3352"/>
                <a:gd name="adj2" fmla="val -48762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2000">
                <a:solidFill>
                  <a:srgbClr val="0000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444714" cy="3948439"/>
          </a:xfrm>
        </p:spPr>
        <p:txBody>
          <a:bodyPr/>
          <a:lstStyle/>
          <a:p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Top-k spatial-keyword Publish/Subscribe over sliding window</a:t>
            </a:r>
          </a:p>
          <a:p>
            <a:pPr lvl="1"/>
            <a:r>
              <a:rPr lang="en-US" altLang="zh-CN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How to efficiently match each incoming message to relevant subscriptions?</a:t>
            </a:r>
          </a:p>
          <a:p>
            <a:pPr lvl="1"/>
            <a:r>
              <a:rPr lang="en-US" altLang="zh-CN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How to efficiently deal with expired messages?</a:t>
            </a:r>
          </a:p>
          <a:p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Prefix-based individual pruning and group pruning techniques</a:t>
            </a:r>
          </a:p>
          <a:p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Cost-based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skyband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lvl="1"/>
            <a:endParaRPr lang="en-US" alt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US" altLang="zh-CN" sz="2800" dirty="0" smtClean="0">
                <a:latin typeface="Sommet" charset="0"/>
              </a:rPr>
              <a:t>Conclusion</a:t>
            </a:r>
            <a:endParaRPr lang="en-AU" sz="2800" dirty="0" smtClean="0">
              <a:latin typeface="Somme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3149929" y="2797494"/>
            <a:ext cx="3779903" cy="4008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Thanks!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3209934" y="3458108"/>
            <a:ext cx="3720828" cy="2989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Q</a:t>
            </a:r>
            <a:r>
              <a:rPr lang="en-AU" dirty="0" smtClean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r>
              <a:rPr lang="en-AU" dirty="0" smtClean="0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"/>
    </mc:Choice>
    <mc:Fallback xmlns="">
      <p:transition spd="slow" advTm="7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90713" y="1775611"/>
            <a:ext cx="2796204" cy="395962"/>
            <a:chOff x="1190713" y="1883089"/>
            <a:chExt cx="2796204" cy="39596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713" y="1954034"/>
              <a:ext cx="720080" cy="323757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956" y="1954034"/>
              <a:ext cx="720080" cy="323757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203" y="1954034"/>
              <a:ext cx="720080" cy="323757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833" y="1955294"/>
              <a:ext cx="720080" cy="323757"/>
            </a:xfrm>
            <a:prstGeom prst="rect">
              <a:avLst/>
            </a:prstGeom>
          </p:spPr>
        </p:pic>
        <p:cxnSp>
          <p:nvCxnSpPr>
            <p:cNvPr id="66" name="直接箭头连接符 65"/>
            <p:cNvCxnSpPr/>
            <p:nvPr/>
          </p:nvCxnSpPr>
          <p:spPr>
            <a:xfrm>
              <a:off x="1344454" y="1883089"/>
              <a:ext cx="26424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>
            <a:off x="4314056" y="862995"/>
            <a:ext cx="1415763" cy="1860207"/>
            <a:chOff x="4946407" y="1112022"/>
            <a:chExt cx="1698915" cy="2232248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7"/>
            <a:stretch/>
          </p:blipFill>
          <p:spPr>
            <a:xfrm>
              <a:off x="5192605" y="1770612"/>
              <a:ext cx="382371" cy="37714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163" y="2271342"/>
              <a:ext cx="360000" cy="360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790" y="2743899"/>
              <a:ext cx="330000" cy="330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7" name="圆柱形 6"/>
            <p:cNvSpPr/>
            <p:nvPr/>
          </p:nvSpPr>
          <p:spPr>
            <a:xfrm>
              <a:off x="4946407" y="1112022"/>
              <a:ext cx="1698915" cy="2232248"/>
            </a:xfrm>
            <a:prstGeom prst="can">
              <a:avLst>
                <a:gd name="adj" fmla="val 2403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7"/>
            <a:stretch/>
          </p:blipFill>
          <p:spPr>
            <a:xfrm>
              <a:off x="5594630" y="1770612"/>
              <a:ext cx="382371" cy="37714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188" y="2271342"/>
              <a:ext cx="360000" cy="360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815" y="2743899"/>
              <a:ext cx="330000" cy="330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7"/>
            <a:stretch/>
          </p:blipFill>
          <p:spPr>
            <a:xfrm>
              <a:off x="6026655" y="1778027"/>
              <a:ext cx="382371" cy="37714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213" y="2278757"/>
              <a:ext cx="360000" cy="360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840" y="2751314"/>
              <a:ext cx="330000" cy="330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4" name="圆角矩形 3"/>
          <p:cNvSpPr/>
          <p:nvPr/>
        </p:nvSpPr>
        <p:spPr>
          <a:xfrm>
            <a:off x="4876063" y="3063068"/>
            <a:ext cx="1742249" cy="50997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500" dirty="0" smtClean="0">
                <a:solidFill>
                  <a:srgbClr val="FF0000"/>
                </a:solidFill>
              </a:rPr>
              <a:t>textual: iPad </a:t>
            </a:r>
            <a:r>
              <a:rPr lang="en-US" sz="1500" dirty="0" smtClean="0">
                <a:solidFill>
                  <a:srgbClr val="0000FF"/>
                </a:solidFill>
              </a:rPr>
              <a:t>location: City</a:t>
            </a:r>
            <a:endParaRPr lang="en-US" sz="1500" dirty="0">
              <a:solidFill>
                <a:srgbClr val="0000FF"/>
              </a:solidFill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7"/>
          <a:stretch/>
        </p:blipFill>
        <p:spPr>
          <a:xfrm>
            <a:off x="4977462" y="3138107"/>
            <a:ext cx="318643" cy="31428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2" name="圆角矩形 61"/>
          <p:cNvSpPr/>
          <p:nvPr/>
        </p:nvSpPr>
        <p:spPr>
          <a:xfrm>
            <a:off x="785663" y="3065441"/>
            <a:ext cx="2869591" cy="50760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t</a:t>
            </a:r>
            <a:r>
              <a:rPr lang="en-US" sz="1500" dirty="0" smtClean="0">
                <a:solidFill>
                  <a:srgbClr val="FF0000"/>
                </a:solidFill>
              </a:rPr>
              <a:t>extual: discount iPad</a:t>
            </a:r>
            <a:endParaRPr lang="en-US" sz="1500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srgbClr val="0000FF"/>
                </a:solidFill>
              </a:rPr>
              <a:t>l</a:t>
            </a:r>
            <a:r>
              <a:rPr lang="en-US" sz="1500" dirty="0" smtClean="0">
                <a:solidFill>
                  <a:srgbClr val="0000FF"/>
                </a:solidFill>
              </a:rPr>
              <a:t>ocation: Opera </a:t>
            </a:r>
            <a:r>
              <a:rPr lang="en-US" sz="1500" dirty="0">
                <a:solidFill>
                  <a:srgbClr val="0000FF"/>
                </a:solidFill>
              </a:rPr>
              <a:t>House</a:t>
            </a: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24" y="3173521"/>
            <a:ext cx="720080" cy="323757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929680" y="4204085"/>
            <a:ext cx="546816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17" indent="-285717" fontAlgn="auto">
              <a:spcBef>
                <a:spcPct val="200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elevance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? </a:t>
            </a:r>
            <a:r>
              <a:rPr lang="en-US" sz="1800" dirty="0" smtClean="0">
                <a:cs typeface="Arial" panose="020B0604020202020204" pitchFamily="34" charset="0"/>
              </a:rPr>
              <a:t>Millions </a:t>
            </a:r>
            <a:r>
              <a:rPr lang="en-US" sz="1800" dirty="0">
                <a:cs typeface="Arial" panose="020B0604020202020204" pitchFamily="34" charset="0"/>
              </a:rPr>
              <a:t>of users? Unbounded stream? 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>
                <a:latin typeface="Sommet" charset="0"/>
              </a:rPr>
              <a:t>Real-time E-coupon Recommendation</a:t>
            </a:r>
            <a:endParaRPr lang="en-AU" sz="2800" dirty="0" smtClean="0">
              <a:latin typeface="Sommet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08" y="3058777"/>
            <a:ext cx="553244" cy="553244"/>
          </a:xfrm>
          <a:prstGeom prst="rect">
            <a:avLst/>
          </a:prstGeom>
        </p:spPr>
      </p:pic>
      <p:sp>
        <p:nvSpPr>
          <p:cNvPr id="29" name="文本框 82"/>
          <p:cNvSpPr txBox="1"/>
          <p:nvPr/>
        </p:nvSpPr>
        <p:spPr>
          <a:xfrm>
            <a:off x="5620604" y="1256347"/>
            <a:ext cx="1830950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17" indent="-285717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Subscriptions/Users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文本框 82"/>
          <p:cNvSpPr txBox="1"/>
          <p:nvPr/>
        </p:nvSpPr>
        <p:spPr>
          <a:xfrm>
            <a:off x="1517125" y="1256652"/>
            <a:ext cx="2060179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17" indent="-285717" fontAlgn="auto">
              <a:spcBef>
                <a:spcPct val="2000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Publications/Messages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3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2" grpId="0" animBg="1"/>
      <p:bldP spid="83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58132" y="3802448"/>
                <a:ext cx="6173155" cy="7848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AU" sz="1500" dirty="0"/>
                  <a:t>Given a set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AU" sz="1500" dirty="0"/>
                  <a:t> of subscriptions and a message stream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sz="1500" dirty="0"/>
                  <a:t>, we aim to continuously monitor top-k results for all the subscriptions against the stream over a sliding </a:t>
                </a:r>
                <a:r>
                  <a:rPr lang="en-AU" sz="1500" dirty="0" smtClean="0"/>
                  <a:t>window.</a:t>
                </a:r>
                <a:endParaRPr lang="en-US" sz="15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32" y="3802448"/>
                <a:ext cx="6173155" cy="784830"/>
              </a:xfrm>
              <a:prstGeom prst="rect">
                <a:avLst/>
              </a:prstGeom>
              <a:blipFill rotWithShape="0">
                <a:blip r:embed="rId4"/>
                <a:stretch>
                  <a:fillRect l="-197" b="-52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559947"/>
                  </p:ext>
                </p:extLst>
              </p:nvPr>
            </p:nvGraphicFramePr>
            <p:xfrm>
              <a:off x="758132" y="1019820"/>
              <a:ext cx="2820313" cy="11176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23834"/>
                    <a:gridCol w="2596479"/>
                  </a:tblGrid>
                  <a:tr h="279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a collection of distinct keywords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a point location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/>
                            <a:t>k</a:t>
                          </a:r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the number of top-k results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preference parameter</a:t>
                          </a:r>
                        </a:p>
                      </a:txBody>
                      <a:tcPr marL="76200" marR="76200" marT="38100" marB="381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559947"/>
                  </p:ext>
                </p:extLst>
              </p:nvPr>
            </p:nvGraphicFramePr>
            <p:xfrm>
              <a:off x="758132" y="1019820"/>
              <a:ext cx="2820313" cy="11176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23834"/>
                    <a:gridCol w="2596479"/>
                  </a:tblGrid>
                  <a:tr h="279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0" marR="76200" marT="38100" marB="38100">
                        <a:blipFill rotWithShape="0">
                          <a:blip r:embed="rId5"/>
                          <a:stretch>
                            <a:fillRect l="-2703" t="-4348" r="-1162162" b="-3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a collection of distinct keywords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0" marR="76200" marT="38100" marB="38100">
                        <a:blipFill rotWithShape="0">
                          <a:blip r:embed="rId5"/>
                          <a:stretch>
                            <a:fillRect l="-2703" t="-104348" r="-1162162" b="-2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a point location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/>
                            <a:t>k</a:t>
                          </a:r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the number </a:t>
                          </a:r>
                          <a:r>
                            <a:rPr lang="en-US" sz="1300" dirty="0" smtClean="0"/>
                            <a:t>of top-k results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0" marR="76200" marT="38100" marB="38100">
                        <a:blipFill rotWithShape="0">
                          <a:blip r:embed="rId5"/>
                          <a:stretch>
                            <a:fillRect l="-2703" t="-304348" r="-1162162" b="-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preference parameter</a:t>
                          </a:r>
                        </a:p>
                      </a:txBody>
                      <a:tcPr marL="76200" marR="76200" marT="38100" marB="38100"/>
                    </a:tc>
                  </a:tr>
                </a:tbl>
              </a:graphicData>
            </a:graphic>
          </p:graphicFrame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28" y="1690181"/>
            <a:ext cx="410616" cy="41061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322914"/>
                  </p:ext>
                </p:extLst>
              </p:nvPr>
            </p:nvGraphicFramePr>
            <p:xfrm>
              <a:off x="4094149" y="1019820"/>
              <a:ext cx="2760307" cy="838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19072"/>
                    <a:gridCol w="2541235"/>
                  </a:tblGrid>
                  <a:tr h="279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3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a collection of distinct keywords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3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a point location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/>
                            <a:t>t</a:t>
                          </a:r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timestamp</a:t>
                          </a:r>
                        </a:p>
                      </a:txBody>
                      <a:tcPr marL="76200" marR="76200" marT="38100" marB="3810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2322914"/>
                  </p:ext>
                </p:extLst>
              </p:nvPr>
            </p:nvGraphicFramePr>
            <p:xfrm>
              <a:off x="4094149" y="1019820"/>
              <a:ext cx="2760307" cy="838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19072"/>
                    <a:gridCol w="2541235"/>
                  </a:tblGrid>
                  <a:tr h="279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0" marR="76200" marT="38100" marB="38100">
                        <a:blipFill rotWithShape="0">
                          <a:blip r:embed="rId7"/>
                          <a:stretch>
                            <a:fillRect l="-2778" t="-4348" r="-1169444" b="-2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a collection of distinct keywords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0" marR="76200" marT="38100" marB="38100">
                        <a:blipFill rotWithShape="0">
                          <a:blip r:embed="rId7"/>
                          <a:stretch>
                            <a:fillRect l="-2778" t="-104348" r="-1169444" b="-1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a point location</a:t>
                          </a:r>
                        </a:p>
                      </a:txBody>
                      <a:tcPr marL="76200" marR="76200" marT="38100" marB="38100"/>
                    </a:tc>
                  </a:tr>
                  <a:tr h="279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smtClean="0"/>
                            <a:t>t</a:t>
                          </a:r>
                          <a:endParaRPr lang="en-US" sz="1300" b="0" dirty="0"/>
                        </a:p>
                      </a:txBody>
                      <a:tcPr marL="76200" marR="76200" marT="38100" marB="3810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 smtClean="0"/>
                            <a:t>timestamp</a:t>
                          </a:r>
                        </a:p>
                      </a:txBody>
                      <a:tcPr marL="76200" marR="76200" marT="38100" marB="38100"/>
                    </a:tc>
                  </a:tr>
                </a:tbl>
              </a:graphicData>
            </a:graphic>
          </p:graphicFrame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07" y="1676510"/>
            <a:ext cx="859218" cy="38631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2593387" y="1323965"/>
            <a:ext cx="1200133" cy="29893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Subscription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s</a:t>
            </a:r>
            <a:endParaRPr lang="en-US" sz="1400" dirty="0"/>
          </a:p>
        </p:txBody>
      </p:sp>
      <p:sp>
        <p:nvSpPr>
          <p:cNvPr id="18" name="圆角矩形 17"/>
          <p:cNvSpPr/>
          <p:nvPr/>
        </p:nvSpPr>
        <p:spPr>
          <a:xfrm>
            <a:off x="5918707" y="1321358"/>
            <a:ext cx="1200133" cy="29893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Message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m</a:t>
            </a:r>
            <a:endParaRPr lang="en-US" sz="1400" dirty="0"/>
          </a:p>
        </p:txBody>
      </p:sp>
      <p:sp>
        <p:nvSpPr>
          <p:cNvPr id="20" name="圆角矩形 19"/>
          <p:cNvSpPr/>
          <p:nvPr/>
        </p:nvSpPr>
        <p:spPr>
          <a:xfrm>
            <a:off x="1982895" y="2683444"/>
            <a:ext cx="1200133" cy="30777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/>
              <a:t>Relevance?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1873307" y="3125787"/>
            <a:ext cx="1320147" cy="30777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/>
              <a:t>Unbounded?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3423057" y="2682562"/>
            <a:ext cx="2093247" cy="30777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i="1" dirty="0"/>
              <a:t>Score-based Ranking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3436463" y="3123862"/>
            <a:ext cx="2093247" cy="30777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/>
              <a:t>Sliding window model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>
                <a:latin typeface="Sommet" charset="0"/>
              </a:rPr>
              <a:t>Problem Statement</a:t>
            </a:r>
            <a:endParaRPr lang="en-AU" sz="2800" dirty="0" smtClean="0">
              <a:latin typeface="Sommet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172174" y="2756903"/>
            <a:ext cx="216024" cy="1726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右箭头 16"/>
          <p:cNvSpPr/>
          <p:nvPr/>
        </p:nvSpPr>
        <p:spPr>
          <a:xfrm>
            <a:off x="3169868" y="3201623"/>
            <a:ext cx="216024" cy="1726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2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20" grpId="0" animBg="1"/>
      <p:bldP spid="28" grpId="0" animBg="1"/>
      <p:bldP spid="30" grpId="0" animBg="1"/>
      <p:bldP spid="31" grpId="0" animBg="1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180687" cy="3948439"/>
          </a:xfrm>
        </p:spPr>
        <p:txBody>
          <a:bodyPr/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Spatial Similarity</a:t>
            </a:r>
          </a:p>
          <a:p>
            <a:pPr lvl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55" lvl="1" indent="0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Textual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938459" y="1335406"/>
                <a:ext cx="4067908" cy="5614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𝑺𝑺𝒊𝒎</m:t>
                      </m:r>
                      <m:d>
                        <m:dPr>
                          <m:ctrlPr>
                            <a:rPr lang="en-US" sz="16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16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𝐸𝑢𝑐𝑙𝑖𝑑𝑒𝑎𝑛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𝑀𝑎𝑥𝐷𝑖𝑠𝑡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59" y="1335406"/>
                <a:ext cx="4067908" cy="561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670789" y="2283205"/>
                <a:ext cx="4603248" cy="7198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𝑻𝑺𝒊𝒎</m:t>
                      </m:r>
                      <m:d>
                        <m:dPr>
                          <m:ctrlPr>
                            <a:rPr lang="en-US" sz="16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  <m:sup/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𝑤𝑡</m:t>
                          </m:r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789" y="2283205"/>
                <a:ext cx="4603248" cy="7198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06172" y="3649588"/>
                <a:ext cx="6420713" cy="34887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 dirty="0" err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 err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𝑆𝑆𝑖𝑚</m:t>
                      </m:r>
                      <m:d>
                        <m:dPr>
                          <m:ctrlPr>
                            <a:rPr lang="en-US" sz="1600" i="1" dirty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+(1−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𝑇𝑆𝑖𝑚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72" y="3649588"/>
                <a:ext cx="6420713" cy="348878"/>
              </a:xfrm>
              <a:prstGeom prst="rect">
                <a:avLst/>
              </a:prstGeom>
              <a:blipFill rotWithShape="0">
                <a:blip r:embed="rId6"/>
                <a:stretch>
                  <a:fillRect b="-491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>
                <a:latin typeface="Sommet" charset="0"/>
              </a:rPr>
              <a:t>Score Function</a:t>
            </a:r>
            <a:endParaRPr lang="en-AU" sz="2800" dirty="0" smtClean="0">
              <a:latin typeface="Somme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9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509633" y="1364654"/>
            <a:ext cx="6180687" cy="3353053"/>
          </a:xfrm>
        </p:spPr>
        <p:txBody>
          <a:bodyPr/>
          <a:lstStyle/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55" lvl="1" indent="0">
              <a:buNone/>
            </a:pPr>
            <a:endParaRPr lang="en-US" altLang="en-US" sz="13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AU" sz="1167" dirty="0"/>
          </a:p>
          <a:p>
            <a:pPr lvl="1"/>
            <a:endParaRPr lang="en-AU" sz="1167" dirty="0"/>
          </a:p>
          <a:p>
            <a:pPr lvl="1"/>
            <a:endParaRPr lang="en-AU" sz="1167" dirty="0"/>
          </a:p>
          <a:p>
            <a:pPr lvl="1"/>
            <a:endParaRPr lang="en-AU" sz="1167" dirty="0"/>
          </a:p>
          <a:p>
            <a:pPr lvl="1"/>
            <a:endParaRPr lang="en-AU" sz="1167" dirty="0"/>
          </a:p>
          <a:p>
            <a:endParaRPr lang="en-AU" sz="1167" i="1" dirty="0">
              <a:latin typeface="+mj-lt"/>
            </a:endParaRPr>
          </a:p>
          <a:p>
            <a:pPr lvl="1"/>
            <a:endParaRPr lang="en-AU" sz="1333" dirty="0"/>
          </a:p>
        </p:txBody>
      </p:sp>
      <p:sp>
        <p:nvSpPr>
          <p:cNvPr id="14" name="文本框 13"/>
          <p:cNvSpPr txBox="1"/>
          <p:nvPr/>
        </p:nvSpPr>
        <p:spPr>
          <a:xfrm>
            <a:off x="811366" y="996309"/>
            <a:ext cx="272047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17" indent="-285717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cs typeface="Arial" panose="020B0604020202020204" pitchFamily="34" charset="0"/>
              </a:rPr>
              <a:t>s</a:t>
            </a:r>
            <a:r>
              <a:rPr lang="en-US" sz="1400" dirty="0" err="1">
                <a:cs typeface="Arial" panose="020B0604020202020204" pitchFamily="34" charset="0"/>
              </a:rPr>
              <a:t>liding</a:t>
            </a:r>
            <a:r>
              <a:rPr lang="en-US" sz="1400" dirty="0">
                <a:cs typeface="Arial" panose="020B0604020202020204" pitchFamily="34" charset="0"/>
              </a:rPr>
              <a:t> window size = 4, </a:t>
            </a:r>
            <a:r>
              <a:rPr lang="en-US" altLang="zh-CN" sz="1400" dirty="0">
                <a:cs typeface="Arial" panose="020B0604020202020204" pitchFamily="34" charset="0"/>
              </a:rPr>
              <a:t>k</a:t>
            </a:r>
            <a:r>
              <a:rPr lang="zh-CN" altLang="en-US" sz="1400" dirty="0">
                <a:cs typeface="Arial" panose="020B0604020202020204" pitchFamily="34" charset="0"/>
              </a:rPr>
              <a:t> </a:t>
            </a:r>
            <a:r>
              <a:rPr lang="en-US" altLang="zh-CN" sz="1400" dirty="0">
                <a:cs typeface="Arial" panose="020B0604020202020204" pitchFamily="34" charset="0"/>
              </a:rPr>
              <a:t>=</a:t>
            </a:r>
            <a:r>
              <a:rPr lang="zh-CN" altLang="en-US" sz="1400" dirty="0">
                <a:cs typeface="Arial" panose="020B0604020202020204" pitchFamily="34" charset="0"/>
              </a:rPr>
              <a:t> </a:t>
            </a:r>
            <a:r>
              <a:rPr lang="en-US" altLang="zh-CN" sz="1400" dirty="0">
                <a:cs typeface="Arial" panose="020B0604020202020204" pitchFamily="34" charset="0"/>
              </a:rPr>
              <a:t>1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13034" y="159435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>
                <a:latin typeface="Sommet" charset="0"/>
              </a:rPr>
              <a:t>Motivating Example</a:t>
            </a:r>
            <a:endParaRPr lang="en-AU" sz="2800" dirty="0" smtClean="0">
              <a:latin typeface="Somme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260400" y="2528271"/>
                <a:ext cx="2534925" cy="33855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𝑒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16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arrives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6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expires</a:t>
                </a: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00" y="2528271"/>
                <a:ext cx="2534925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9" y="1498600"/>
            <a:ext cx="3433564" cy="34335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24" y="1658773"/>
            <a:ext cx="1481506" cy="9192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53" y="3626598"/>
            <a:ext cx="1953885" cy="6970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6842" y="2782090"/>
            <a:ext cx="1905192" cy="7105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940" y="1346720"/>
            <a:ext cx="1874819" cy="7427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1847" y="3865956"/>
            <a:ext cx="1526139" cy="918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208875"/>
                  </p:ext>
                </p:extLst>
              </p:nvPr>
            </p:nvGraphicFramePr>
            <p:xfrm>
              <a:off x="4431964" y="1003929"/>
              <a:ext cx="473186" cy="13267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412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96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78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78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208875"/>
                  </p:ext>
                </p:extLst>
              </p:nvPr>
            </p:nvGraphicFramePr>
            <p:xfrm>
              <a:off x="4431964" y="1003929"/>
              <a:ext cx="473186" cy="13267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412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96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564" t="-98276" r="-2564" b="-184483"/>
                          </a:stretch>
                        </a:blipFill>
                      </a:tcPr>
                    </a:tc>
                  </a:tr>
                  <a:tr h="3178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564" t="-216981" r="-2564" b="-101887"/>
                          </a:stretch>
                        </a:blipFill>
                      </a:tcPr>
                    </a:tc>
                  </a:tr>
                  <a:tr h="3178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564" t="-323077" r="-2564" b="-384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490721"/>
                  </p:ext>
                </p:extLst>
              </p:nvPr>
            </p:nvGraphicFramePr>
            <p:xfrm>
              <a:off x="5393347" y="1003929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490721"/>
                  </p:ext>
                </p:extLst>
              </p:nvPr>
            </p:nvGraphicFramePr>
            <p:xfrm>
              <a:off x="5393347" y="1003929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266" t="-1667" r="-2532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966498"/>
                  </p:ext>
                </p:extLst>
              </p:nvPr>
            </p:nvGraphicFramePr>
            <p:xfrm>
              <a:off x="5866533" y="998426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966498"/>
                  </p:ext>
                </p:extLst>
              </p:nvPr>
            </p:nvGraphicFramePr>
            <p:xfrm>
              <a:off x="5866533" y="998426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282" t="-1667" r="-3846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71792"/>
                  </p:ext>
                </p:extLst>
              </p:nvPr>
            </p:nvGraphicFramePr>
            <p:xfrm>
              <a:off x="6339237" y="998426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71792"/>
                  </p:ext>
                </p:extLst>
              </p:nvPr>
            </p:nvGraphicFramePr>
            <p:xfrm>
              <a:off x="6339237" y="998426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266" t="-1667" r="-2532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056359"/>
                  </p:ext>
                </p:extLst>
              </p:nvPr>
            </p:nvGraphicFramePr>
            <p:xfrm>
              <a:off x="4915203" y="1004776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056359"/>
                  </p:ext>
                </p:extLst>
              </p:nvPr>
            </p:nvGraphicFramePr>
            <p:xfrm>
              <a:off x="4915203" y="1004776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1282" t="-1667" r="-3846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4842"/>
              </p:ext>
            </p:extLst>
          </p:nvPr>
        </p:nvGraphicFramePr>
        <p:xfrm>
          <a:off x="4923178" y="1377179"/>
          <a:ext cx="473186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86"/>
              </a:tblGrid>
              <a:tr h="298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993636"/>
              </p:ext>
            </p:extLst>
          </p:nvPr>
        </p:nvGraphicFramePr>
        <p:xfrm>
          <a:off x="6335400" y="1680804"/>
          <a:ext cx="473186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86"/>
              </a:tblGrid>
              <a:tr h="298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55777"/>
              </p:ext>
            </p:extLst>
          </p:nvPr>
        </p:nvGraphicFramePr>
        <p:xfrm>
          <a:off x="5398442" y="2006530"/>
          <a:ext cx="473186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86"/>
              </a:tblGrid>
              <a:tr h="298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1096"/>
                  </p:ext>
                </p:extLst>
              </p:nvPr>
            </p:nvGraphicFramePr>
            <p:xfrm>
              <a:off x="4455604" y="3064948"/>
              <a:ext cx="473186" cy="13172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388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716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1096"/>
                  </p:ext>
                </p:extLst>
              </p:nvPr>
            </p:nvGraphicFramePr>
            <p:xfrm>
              <a:off x="4455604" y="3064948"/>
              <a:ext cx="473186" cy="13172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3884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7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266" t="-100000" r="-2532" b="-185965"/>
                          </a:stretch>
                        </a:blipFill>
                      </a:tcPr>
                    </a:tc>
                  </a:tr>
                  <a:tr h="315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266" t="-219231" r="-2532" b="-103846"/>
                          </a:stretch>
                        </a:blipFill>
                      </a:tcPr>
                    </a:tc>
                  </a:tr>
                  <a:tr h="315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266" t="-319231" r="-2532" b="-384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表格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600410"/>
                  </p:ext>
                </p:extLst>
              </p:nvPr>
            </p:nvGraphicFramePr>
            <p:xfrm>
              <a:off x="5402225" y="3060355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表格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600410"/>
                  </p:ext>
                </p:extLst>
              </p:nvPr>
            </p:nvGraphicFramePr>
            <p:xfrm>
              <a:off x="5402225" y="3060355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1282" t="-3333" r="-2564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087064"/>
                  </p:ext>
                </p:extLst>
              </p:nvPr>
            </p:nvGraphicFramePr>
            <p:xfrm>
              <a:off x="5875411" y="305485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表格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087064"/>
                  </p:ext>
                </p:extLst>
              </p:nvPr>
            </p:nvGraphicFramePr>
            <p:xfrm>
              <a:off x="5875411" y="305485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1266" t="-1667" r="-2532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格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928439"/>
                  </p:ext>
                </p:extLst>
              </p:nvPr>
            </p:nvGraphicFramePr>
            <p:xfrm>
              <a:off x="6348115" y="305485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格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928439"/>
                  </p:ext>
                </p:extLst>
              </p:nvPr>
            </p:nvGraphicFramePr>
            <p:xfrm>
              <a:off x="6348115" y="305485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1282" t="-1667" r="-3846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表格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7135272"/>
                  </p:ext>
                </p:extLst>
              </p:nvPr>
            </p:nvGraphicFramePr>
            <p:xfrm>
              <a:off x="4924081" y="306120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表格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7135272"/>
                  </p:ext>
                </p:extLst>
              </p:nvPr>
            </p:nvGraphicFramePr>
            <p:xfrm>
              <a:off x="4924081" y="306120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266" t="-1667" r="-2532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表格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860675"/>
                  </p:ext>
                </p:extLst>
              </p:nvPr>
            </p:nvGraphicFramePr>
            <p:xfrm>
              <a:off x="6821301" y="305485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272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9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表格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860675"/>
                  </p:ext>
                </p:extLst>
              </p:nvPr>
            </p:nvGraphicFramePr>
            <p:xfrm>
              <a:off x="6821301" y="3054852"/>
              <a:ext cx="473186" cy="132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318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266" t="-1667" r="-2532" b="-281667"/>
                          </a:stretch>
                        </a:blip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89803"/>
              </p:ext>
            </p:extLst>
          </p:nvPr>
        </p:nvGraphicFramePr>
        <p:xfrm>
          <a:off x="5402225" y="3425827"/>
          <a:ext cx="473186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86"/>
              </a:tblGrid>
              <a:tr h="298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98859"/>
              </p:ext>
            </p:extLst>
          </p:nvPr>
        </p:nvGraphicFramePr>
        <p:xfrm>
          <a:off x="5875411" y="3746714"/>
          <a:ext cx="473186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86"/>
              </a:tblGrid>
              <a:tr h="298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44477"/>
              </p:ext>
            </p:extLst>
          </p:nvPr>
        </p:nvGraphicFramePr>
        <p:xfrm>
          <a:off x="6353555" y="4067042"/>
          <a:ext cx="473186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86"/>
              </a:tblGrid>
              <a:tr h="298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146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6042 -0.00028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6208 0.00084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6209 4.44444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6208 -1.11111E-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389622" y="1364653"/>
            <a:ext cx="6180687" cy="3113027"/>
          </a:xfrm>
        </p:spPr>
        <p:txBody>
          <a:bodyPr/>
          <a:lstStyle/>
          <a:p>
            <a:pPr marL="0" indent="0">
              <a:buNone/>
            </a:pPr>
            <a:endParaRPr lang="en-AU" sz="1167" i="1" dirty="0">
              <a:latin typeface="+mj-lt"/>
            </a:endParaRPr>
          </a:p>
          <a:p>
            <a:pPr lvl="1"/>
            <a:endParaRPr lang="en-AU" sz="1333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3" y="985292"/>
            <a:ext cx="5846954" cy="3549001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87529" y="1561001"/>
            <a:ext cx="1766287" cy="60781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/>
              <a:t>Message Dissemination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343670" y="1561001"/>
            <a:ext cx="1901859" cy="6078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/>
              <a:t>Top-k</a:t>
            </a:r>
          </a:p>
          <a:p>
            <a:pPr algn="ctr"/>
            <a:r>
              <a:rPr lang="en-US" sz="1800" b="1" dirty="0"/>
              <a:t>Re-evaluation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>
                <a:latin typeface="Sommet" charset="0"/>
              </a:rPr>
              <a:t>Framework</a:t>
            </a:r>
            <a:endParaRPr lang="en-AU" sz="2800" dirty="0" smtClean="0">
              <a:latin typeface="Somme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1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9622" y="914400"/>
            <a:ext cx="6855907" cy="3948439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Convert top-k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set similarity search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Build Quad-tree and inverted list to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zh-CN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su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scriptions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 location-based prefix filtering for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pruning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pruning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visiting the inverted list in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(term-at-a-time) scheme</a:t>
            </a:r>
            <a:endParaRPr lang="en-AU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 smtClean="0">
                <a:latin typeface="Sommet" charset="0"/>
              </a:rPr>
              <a:t>Message Dissemination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20" y="1978323"/>
            <a:ext cx="5385075" cy="1820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4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9622" y="914400"/>
                <a:ext cx="6180687" cy="3948439"/>
              </a:xfrm>
            </p:spPr>
            <p:txBody>
              <a:bodyPr/>
              <a:lstStyle/>
              <a:p>
                <a:r>
                  <a:rPr lang="en-US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Textual Similarity </a:t>
                </a:r>
                <a:r>
                  <a:rPr lang="en-AU" sz="1800" dirty="0">
                    <a:latin typeface="Sommet" charset="0"/>
                  </a:rPr>
                  <a:t>Threshold</a:t>
                </a:r>
                <a:endParaRPr lang="en-US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Pruning Rule</a:t>
                </a:r>
              </a:p>
              <a:p>
                <a:pPr lvl="1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 message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affect top-k results of a subscription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𝑇𝑆𝑖𝑚</m:t>
                    </m:r>
                    <m:d>
                      <m:dPr>
                        <m:ctrlPr>
                          <a:rPr lang="en-US" sz="1400" i="1" dirty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1400" i="1" dirty="0" smtClean="0"/>
                  <a:t>.</a:t>
                </a:r>
              </a:p>
              <a:p>
                <a:pPr lvl="1"/>
                <a:endParaRPr lang="en-US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Only need to find all the subscriptions with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𝑇𝑆𝑖𝑚</m:t>
                    </m:r>
                    <m:d>
                      <m:dPr>
                        <m:ctrlPr>
                          <a:rPr lang="en-US" sz="1400" i="1" dirty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sz="18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9622" y="914400"/>
                <a:ext cx="6180687" cy="3948439"/>
              </a:xfrm>
              <a:blipFill rotWithShape="0">
                <a:blip r:embed="rId4"/>
                <a:stretch>
                  <a:fillRect l="-690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056222" y="1345332"/>
                <a:ext cx="5520613" cy="580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𝑘𝑆𝑐𝑜𝑟𝑒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𝑆𝑆𝑖𝑚𝑈𝐵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22" y="1345332"/>
                <a:ext cx="5520613" cy="5806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 bwMode="auto">
          <a:xfrm>
            <a:off x="387529" y="152777"/>
            <a:ext cx="6858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kern="1200" baseline="0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  <a:ea typeface="ＭＳ Ｐゴシック" pitchFamily="34" charset="-128"/>
              </a:defRPr>
            </a:lvl5pPr>
            <a:lvl6pPr marL="380955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6pPr>
            <a:lvl7pPr marL="761910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7pPr>
            <a:lvl8pPr marL="1142863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8pPr>
            <a:lvl9pPr marL="1523817" algn="ctr" rtl="0" eaLnBrk="1" fontAlgn="base" hangingPunct="1">
              <a:spcBef>
                <a:spcPct val="0"/>
              </a:spcBef>
              <a:spcAft>
                <a:spcPct val="0"/>
              </a:spcAft>
              <a:defRPr sz="3667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ctr"/>
            <a:r>
              <a:rPr lang="en-AU" sz="2800" dirty="0">
                <a:latin typeface="Sommet" charset="0"/>
              </a:rPr>
              <a:t>Textual Similarity </a:t>
            </a:r>
            <a:r>
              <a:rPr lang="en-AU" sz="2800" dirty="0" smtClean="0">
                <a:latin typeface="Sommet" charset="0"/>
              </a:rPr>
              <a:t>Threshold</a:t>
            </a:r>
          </a:p>
        </p:txBody>
      </p:sp>
      <p:sp>
        <p:nvSpPr>
          <p:cNvPr id="5" name="矩形 53"/>
          <p:cNvSpPr/>
          <p:nvPr/>
        </p:nvSpPr>
        <p:spPr>
          <a:xfrm>
            <a:off x="3816528" y="931910"/>
            <a:ext cx="1743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k</a:t>
            </a:r>
            <a:r>
              <a:rPr lang="en-US" altLang="zh-CN" sz="1400" dirty="0" smtClean="0">
                <a:solidFill>
                  <a:srgbClr val="FF0000"/>
                </a:solidFill>
              </a:rPr>
              <a:t>-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th</a:t>
            </a:r>
            <a:r>
              <a:rPr lang="zh-CN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highest</a:t>
            </a:r>
            <a:r>
              <a:rPr lang="zh-CN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score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79965" y="1085799"/>
            <a:ext cx="336563" cy="2595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53"/>
          <p:cNvSpPr/>
          <p:nvPr/>
        </p:nvSpPr>
        <p:spPr>
          <a:xfrm>
            <a:off x="4962128" y="1894092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Spatial</a:t>
            </a:r>
            <a:r>
              <a:rPr lang="zh-CN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similarity</a:t>
            </a:r>
            <a:r>
              <a:rPr lang="zh-CN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upper</a:t>
            </a:r>
            <a:r>
              <a:rPr lang="zh-CN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</a:rPr>
              <a:t>bound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62128" y="1788447"/>
            <a:ext cx="0" cy="2533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40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heme/theme1.xml><?xml version="1.0" encoding="utf-8"?>
<a:theme xmlns:a="http://schemas.openxmlformats.org/drawingml/2006/main" name="Presentation_template_sanserifbodytext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ommet"/>
        <a:ea typeface=""/>
        <a:cs typeface=""/>
      </a:majorFont>
      <a:minorFont>
        <a:latin typeface="Somm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33457</TotalTime>
  <Words>1049</Words>
  <Application>Microsoft Macintosh PowerPoint</Application>
  <PresentationFormat>Custom</PresentationFormat>
  <Paragraphs>518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Aharoni</vt:lpstr>
      <vt:lpstr>Calibri</vt:lpstr>
      <vt:lpstr>Cambria Math</vt:lpstr>
      <vt:lpstr>Microsoft Sans Serif</vt:lpstr>
      <vt:lpstr>MS PGothic</vt:lpstr>
      <vt:lpstr>ＭＳ Ｐゴシック</vt:lpstr>
      <vt:lpstr>Sommet</vt:lpstr>
      <vt:lpstr>Sommet bold</vt:lpstr>
      <vt:lpstr>Sommet bold</vt:lpstr>
      <vt:lpstr>Wingdings</vt:lpstr>
      <vt:lpstr>宋体</vt:lpstr>
      <vt:lpstr>Arial</vt:lpstr>
      <vt:lpstr>Presentation_template_sanserifbodytext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UNSW</Company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Template</dc:title>
  <dc:creator>Brad Hall</dc:creator>
  <cp:lastModifiedBy>Xiang Wang</cp:lastModifiedBy>
  <cp:revision>527</cp:revision>
  <cp:lastPrinted>2015-04-25T10:03:46Z</cp:lastPrinted>
  <dcterms:created xsi:type="dcterms:W3CDTF">2012-03-29T21:41:30Z</dcterms:created>
  <dcterms:modified xsi:type="dcterms:W3CDTF">2016-09-08T06:23:07Z</dcterms:modified>
</cp:coreProperties>
</file>