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2" r:id="rId3"/>
    <p:sldMasterId id="2147483649" r:id="rId4"/>
    <p:sldMasterId id="2147483653" r:id="rId5"/>
  </p:sldMasterIdLst>
  <p:notesMasterIdLst>
    <p:notesMasterId r:id="rId126"/>
  </p:notesMasterIdLst>
  <p:handoutMasterIdLst>
    <p:handoutMasterId r:id="rId127"/>
  </p:handoutMasterIdLst>
  <p:sldIdLst>
    <p:sldId id="263" r:id="rId6"/>
    <p:sldId id="422" r:id="rId7"/>
    <p:sldId id="421" r:id="rId8"/>
    <p:sldId id="420" r:id="rId9"/>
    <p:sldId id="468" r:id="rId10"/>
    <p:sldId id="469" r:id="rId11"/>
    <p:sldId id="363" r:id="rId12"/>
    <p:sldId id="416" r:id="rId13"/>
    <p:sldId id="409" r:id="rId14"/>
    <p:sldId id="417" r:id="rId15"/>
    <p:sldId id="408" r:id="rId16"/>
    <p:sldId id="596" r:id="rId17"/>
    <p:sldId id="410" r:id="rId18"/>
    <p:sldId id="411" r:id="rId19"/>
    <p:sldId id="412" r:id="rId20"/>
    <p:sldId id="418" r:id="rId21"/>
    <p:sldId id="414" r:id="rId22"/>
    <p:sldId id="579" r:id="rId23"/>
    <p:sldId id="592" r:id="rId24"/>
    <p:sldId id="580" r:id="rId25"/>
    <p:sldId id="428" r:id="rId26"/>
    <p:sldId id="473" r:id="rId27"/>
    <p:sldId id="520" r:id="rId28"/>
    <p:sldId id="493" r:id="rId29"/>
    <p:sldId id="499" r:id="rId30"/>
    <p:sldId id="478" r:id="rId31"/>
    <p:sldId id="482" r:id="rId32"/>
    <p:sldId id="593" r:id="rId33"/>
    <p:sldId id="484" r:id="rId34"/>
    <p:sldId id="495" r:id="rId35"/>
    <p:sldId id="496" r:id="rId36"/>
    <p:sldId id="497" r:id="rId37"/>
    <p:sldId id="500" r:id="rId38"/>
    <p:sldId id="551" r:id="rId39"/>
    <p:sldId id="529" r:id="rId40"/>
    <p:sldId id="472" r:id="rId41"/>
    <p:sldId id="537" r:id="rId42"/>
    <p:sldId id="447" r:id="rId43"/>
    <p:sldId id="448" r:id="rId44"/>
    <p:sldId id="445" r:id="rId45"/>
    <p:sldId id="542" r:id="rId46"/>
    <p:sldId id="449" r:id="rId47"/>
    <p:sldId id="531" r:id="rId48"/>
    <p:sldId id="532" r:id="rId49"/>
    <p:sldId id="512" r:id="rId50"/>
    <p:sldId id="513" r:id="rId51"/>
    <p:sldId id="514" r:id="rId52"/>
    <p:sldId id="515" r:id="rId53"/>
    <p:sldId id="517" r:id="rId54"/>
    <p:sldId id="516" r:id="rId55"/>
    <p:sldId id="506" r:id="rId56"/>
    <p:sldId id="504" r:id="rId57"/>
    <p:sldId id="507" r:id="rId58"/>
    <p:sldId id="519" r:id="rId59"/>
    <p:sldId id="518" r:id="rId60"/>
    <p:sldId id="522" r:id="rId61"/>
    <p:sldId id="524" r:id="rId62"/>
    <p:sldId id="501" r:id="rId63"/>
    <p:sldId id="525" r:id="rId64"/>
    <p:sldId id="527" r:id="rId65"/>
    <p:sldId id="528" r:id="rId66"/>
    <p:sldId id="533" r:id="rId67"/>
    <p:sldId id="450" r:id="rId68"/>
    <p:sldId id="461" r:id="rId69"/>
    <p:sldId id="451" r:id="rId70"/>
    <p:sldId id="539" r:id="rId71"/>
    <p:sldId id="462" r:id="rId72"/>
    <p:sldId id="549" r:id="rId73"/>
    <p:sldId id="535" r:id="rId74"/>
    <p:sldId id="540" r:id="rId75"/>
    <p:sldId id="534" r:id="rId76"/>
    <p:sldId id="452" r:id="rId77"/>
    <p:sldId id="466" r:id="rId78"/>
    <p:sldId id="453" r:id="rId79"/>
    <p:sldId id="464" r:id="rId80"/>
    <p:sldId id="541" r:id="rId81"/>
    <p:sldId id="538" r:id="rId82"/>
    <p:sldId id="550" r:id="rId83"/>
    <p:sldId id="548" r:id="rId84"/>
    <p:sldId id="547" r:id="rId85"/>
    <p:sldId id="544" r:id="rId86"/>
    <p:sldId id="545" r:id="rId87"/>
    <p:sldId id="546" r:id="rId88"/>
    <p:sldId id="436" r:id="rId89"/>
    <p:sldId id="437" r:id="rId90"/>
    <p:sldId id="439" r:id="rId91"/>
    <p:sldId id="440" r:id="rId92"/>
    <p:sldId id="559" r:id="rId93"/>
    <p:sldId id="554" r:id="rId94"/>
    <p:sldId id="429" r:id="rId95"/>
    <p:sldId id="433" r:id="rId96"/>
    <p:sldId id="560" r:id="rId97"/>
    <p:sldId id="432" r:id="rId98"/>
    <p:sldId id="589" r:id="rId99"/>
    <p:sldId id="590" r:id="rId100"/>
    <p:sldId id="563" r:id="rId101"/>
    <p:sldId id="573" r:id="rId102"/>
    <p:sldId id="575" r:id="rId103"/>
    <p:sldId id="577" r:id="rId104"/>
    <p:sldId id="578" r:id="rId105"/>
    <p:sldId id="576" r:id="rId106"/>
    <p:sldId id="581" r:id="rId107"/>
    <p:sldId id="594" r:id="rId108"/>
    <p:sldId id="582" r:id="rId109"/>
    <p:sldId id="583" r:id="rId110"/>
    <p:sldId id="584" r:id="rId111"/>
    <p:sldId id="585" r:id="rId112"/>
    <p:sldId id="586" r:id="rId113"/>
    <p:sldId id="561" r:id="rId114"/>
    <p:sldId id="591" r:id="rId115"/>
    <p:sldId id="587" r:id="rId116"/>
    <p:sldId id="556" r:id="rId117"/>
    <p:sldId id="557" r:id="rId118"/>
    <p:sldId id="431" r:id="rId119"/>
    <p:sldId id="558" r:id="rId120"/>
    <p:sldId id="595" r:id="rId121"/>
    <p:sldId id="572" r:id="rId122"/>
    <p:sldId id="434" r:id="rId123"/>
    <p:sldId id="571" r:id="rId124"/>
    <p:sldId id="260" r:id="rId1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Franklin Gothic Book" pitchFamily="34" charset="0"/>
        <a:ea typeface="+mn-ea"/>
        <a:cs typeface="+mn-cs"/>
      </a:defRPr>
    </a:lvl1pPr>
    <a:lvl2pPr marL="457200" algn="l" rtl="0" fontAlgn="base">
      <a:spcBef>
        <a:spcPct val="0"/>
      </a:spcBef>
      <a:spcAft>
        <a:spcPct val="0"/>
      </a:spcAft>
      <a:defRPr sz="2400" kern="1200">
        <a:solidFill>
          <a:schemeClr val="tx1"/>
        </a:solidFill>
        <a:latin typeface="Franklin Gothic Book" pitchFamily="34" charset="0"/>
        <a:ea typeface="+mn-ea"/>
        <a:cs typeface="+mn-cs"/>
      </a:defRPr>
    </a:lvl2pPr>
    <a:lvl3pPr marL="914400" algn="l" rtl="0" fontAlgn="base">
      <a:spcBef>
        <a:spcPct val="0"/>
      </a:spcBef>
      <a:spcAft>
        <a:spcPct val="0"/>
      </a:spcAft>
      <a:defRPr sz="2400" kern="1200">
        <a:solidFill>
          <a:schemeClr val="tx1"/>
        </a:solidFill>
        <a:latin typeface="Franklin Gothic Book" pitchFamily="34" charset="0"/>
        <a:ea typeface="+mn-ea"/>
        <a:cs typeface="+mn-cs"/>
      </a:defRPr>
    </a:lvl3pPr>
    <a:lvl4pPr marL="1371600" algn="l" rtl="0" fontAlgn="base">
      <a:spcBef>
        <a:spcPct val="0"/>
      </a:spcBef>
      <a:spcAft>
        <a:spcPct val="0"/>
      </a:spcAft>
      <a:defRPr sz="2400" kern="1200">
        <a:solidFill>
          <a:schemeClr val="tx1"/>
        </a:solidFill>
        <a:latin typeface="Franklin Gothic Book" pitchFamily="34" charset="0"/>
        <a:ea typeface="+mn-ea"/>
        <a:cs typeface="+mn-cs"/>
      </a:defRPr>
    </a:lvl4pPr>
    <a:lvl5pPr marL="1828800" algn="l" rtl="0" fontAlgn="base">
      <a:spcBef>
        <a:spcPct val="0"/>
      </a:spcBef>
      <a:spcAft>
        <a:spcPct val="0"/>
      </a:spcAft>
      <a:defRPr sz="2400" kern="1200">
        <a:solidFill>
          <a:schemeClr val="tx1"/>
        </a:solidFill>
        <a:latin typeface="Franklin Gothic Book" pitchFamily="34" charset="0"/>
        <a:ea typeface="+mn-ea"/>
        <a:cs typeface="+mn-cs"/>
      </a:defRPr>
    </a:lvl5pPr>
    <a:lvl6pPr marL="2286000" algn="l" defTabSz="914400" rtl="0" eaLnBrk="1" latinLnBrk="0" hangingPunct="1">
      <a:defRPr sz="2400" kern="1200">
        <a:solidFill>
          <a:schemeClr val="tx1"/>
        </a:solidFill>
        <a:latin typeface="Franklin Gothic Book" pitchFamily="34" charset="0"/>
        <a:ea typeface="+mn-ea"/>
        <a:cs typeface="+mn-cs"/>
      </a:defRPr>
    </a:lvl6pPr>
    <a:lvl7pPr marL="2743200" algn="l" defTabSz="914400" rtl="0" eaLnBrk="1" latinLnBrk="0" hangingPunct="1">
      <a:defRPr sz="2400" kern="1200">
        <a:solidFill>
          <a:schemeClr val="tx1"/>
        </a:solidFill>
        <a:latin typeface="Franklin Gothic Book" pitchFamily="34" charset="0"/>
        <a:ea typeface="+mn-ea"/>
        <a:cs typeface="+mn-cs"/>
      </a:defRPr>
    </a:lvl7pPr>
    <a:lvl8pPr marL="3200400" algn="l" defTabSz="914400" rtl="0" eaLnBrk="1" latinLnBrk="0" hangingPunct="1">
      <a:defRPr sz="2400" kern="1200">
        <a:solidFill>
          <a:schemeClr val="tx1"/>
        </a:solidFill>
        <a:latin typeface="Franklin Gothic Book" pitchFamily="34" charset="0"/>
        <a:ea typeface="+mn-ea"/>
        <a:cs typeface="+mn-cs"/>
      </a:defRPr>
    </a:lvl8pPr>
    <a:lvl9pPr marL="3657600" algn="l" defTabSz="914400" rtl="0" eaLnBrk="1" latinLnBrk="0" hangingPunct="1">
      <a:defRPr sz="2400" kern="1200">
        <a:solidFill>
          <a:schemeClr val="tx1"/>
        </a:solidFill>
        <a:latin typeface="Franklin Gothic Boo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07E"/>
    <a:srgbClr val="006600"/>
    <a:srgbClr val="FF0000"/>
    <a:srgbClr val="660053"/>
    <a:srgbClr val="660066"/>
    <a:srgbClr val="008000"/>
    <a:srgbClr val="5600A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p:cViewPr>
        <p:scale>
          <a:sx n="66" d="100"/>
          <a:sy n="66" d="100"/>
        </p:scale>
        <p:origin x="-150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82B3E09-1BF0-4F4F-9B24-EF765B2E4332}" type="slidenum">
              <a:rPr lang="en-US"/>
              <a:pPr>
                <a:defRPr/>
              </a:pPr>
              <a:t>‹#›</a:t>
            </a:fld>
            <a:endParaRPr lang="en-US"/>
          </a:p>
        </p:txBody>
      </p:sp>
    </p:spTree>
    <p:extLst>
      <p:ext uri="{BB962C8B-B14F-4D97-AF65-F5344CB8AC3E}">
        <p14:creationId xmlns:p14="http://schemas.microsoft.com/office/powerpoint/2010/main" val="1215678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7B1F5EA-C4CA-4524-8513-B636F5705B66}" type="slidenum">
              <a:rPr lang="en-US"/>
              <a:pPr>
                <a:defRPr/>
              </a:pPr>
              <a:t>‹#›</a:t>
            </a:fld>
            <a:endParaRPr lang="en-US"/>
          </a:p>
        </p:txBody>
      </p:sp>
    </p:spTree>
    <p:extLst>
      <p:ext uri="{BB962C8B-B14F-4D97-AF65-F5344CB8AC3E}">
        <p14:creationId xmlns:p14="http://schemas.microsoft.com/office/powerpoint/2010/main" val="3178447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fld id="{FDB2BCC0-DEAA-42AE-A7E9-61D3B3FB6C02}" type="slidenum">
              <a:rPr lang="en-US" sz="1200" smtClean="0">
                <a:latin typeface="Arial" charset="0"/>
              </a:rPr>
              <a:pPr eaLnBrk="1" hangingPunct="1"/>
              <a:t>1</a:t>
            </a:fld>
            <a:endParaRPr lang="en-US" sz="1200"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33</a:t>
            </a:fld>
            <a:endParaRPr lang="en-US"/>
          </a:p>
        </p:txBody>
      </p:sp>
    </p:spTree>
    <p:extLst>
      <p:ext uri="{BB962C8B-B14F-4D97-AF65-F5344CB8AC3E}">
        <p14:creationId xmlns:p14="http://schemas.microsoft.com/office/powerpoint/2010/main" val="132949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70</a:t>
            </a:fld>
            <a:endParaRPr lang="en-US"/>
          </a:p>
        </p:txBody>
      </p:sp>
    </p:spTree>
    <p:extLst>
      <p:ext uri="{BB962C8B-B14F-4D97-AF65-F5344CB8AC3E}">
        <p14:creationId xmlns:p14="http://schemas.microsoft.com/office/powerpoint/2010/main" val="18282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81</a:t>
            </a:fld>
            <a:endParaRPr lang="en-US"/>
          </a:p>
        </p:txBody>
      </p:sp>
    </p:spTree>
    <p:extLst>
      <p:ext uri="{BB962C8B-B14F-4D97-AF65-F5344CB8AC3E}">
        <p14:creationId xmlns:p14="http://schemas.microsoft.com/office/powerpoint/2010/main" val="18282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http://www.snopes.com/college/homework/unsolvable.asp</a:t>
            </a:r>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8</a:t>
            </a:fld>
            <a:endParaRPr lang="en-US"/>
          </a:p>
        </p:txBody>
      </p:sp>
    </p:spTree>
    <p:extLst>
      <p:ext uri="{BB962C8B-B14F-4D97-AF65-F5344CB8AC3E}">
        <p14:creationId xmlns:p14="http://schemas.microsoft.com/office/powerpoint/2010/main" val="161560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dirty="0" smtClean="0"/>
          </a:p>
        </p:txBody>
      </p:sp>
      <p:sp>
        <p:nvSpPr>
          <p:cNvPr id="44036" name="Slide Number Placeholder 3"/>
          <p:cNvSpPr>
            <a:spLocks noGrp="1"/>
          </p:cNvSpPr>
          <p:nvPr>
            <p:ph type="sldNum" sz="quarter" idx="5"/>
          </p:nvPr>
        </p:nvSpPr>
        <p:spPr>
          <a:noFill/>
        </p:spPr>
        <p:txBody>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fld id="{75E70424-E086-4029-89E2-8C4CDD798539}" type="slidenum">
              <a:rPr lang="en-US" sz="1200" smtClean="0">
                <a:latin typeface="Arial" charset="0"/>
              </a:rPr>
              <a:pPr eaLnBrk="1" hangingPunct="1"/>
              <a:t>13</a:t>
            </a:fld>
            <a:endParaRPr lang="en-US" sz="12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24</a:t>
            </a:fld>
            <a:endParaRPr lang="en-US"/>
          </a:p>
        </p:txBody>
      </p:sp>
    </p:spTree>
    <p:extLst>
      <p:ext uri="{BB962C8B-B14F-4D97-AF65-F5344CB8AC3E}">
        <p14:creationId xmlns:p14="http://schemas.microsoft.com/office/powerpoint/2010/main" val="132949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25</a:t>
            </a:fld>
            <a:endParaRPr lang="en-US"/>
          </a:p>
        </p:txBody>
      </p:sp>
    </p:spTree>
    <p:extLst>
      <p:ext uri="{BB962C8B-B14F-4D97-AF65-F5344CB8AC3E}">
        <p14:creationId xmlns:p14="http://schemas.microsoft.com/office/powerpoint/2010/main" val="132949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29</a:t>
            </a:fld>
            <a:endParaRPr lang="en-US"/>
          </a:p>
        </p:txBody>
      </p:sp>
    </p:spTree>
    <p:extLst>
      <p:ext uri="{BB962C8B-B14F-4D97-AF65-F5344CB8AC3E}">
        <p14:creationId xmlns:p14="http://schemas.microsoft.com/office/powerpoint/2010/main" val="132949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30</a:t>
            </a:fld>
            <a:endParaRPr lang="en-US"/>
          </a:p>
        </p:txBody>
      </p:sp>
    </p:spTree>
    <p:extLst>
      <p:ext uri="{BB962C8B-B14F-4D97-AF65-F5344CB8AC3E}">
        <p14:creationId xmlns:p14="http://schemas.microsoft.com/office/powerpoint/2010/main" val="132949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31</a:t>
            </a:fld>
            <a:endParaRPr lang="en-US"/>
          </a:p>
        </p:txBody>
      </p:sp>
    </p:spTree>
    <p:extLst>
      <p:ext uri="{BB962C8B-B14F-4D97-AF65-F5344CB8AC3E}">
        <p14:creationId xmlns:p14="http://schemas.microsoft.com/office/powerpoint/2010/main" val="132949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B1F5EA-C4CA-4524-8513-B636F5705B66}" type="slidenum">
              <a:rPr lang="en-US" smtClean="0"/>
              <a:pPr>
                <a:defRPr/>
              </a:pPr>
              <a:t>32</a:t>
            </a:fld>
            <a:endParaRPr lang="en-US"/>
          </a:p>
        </p:txBody>
      </p:sp>
    </p:spTree>
    <p:extLst>
      <p:ext uri="{BB962C8B-B14F-4D97-AF65-F5344CB8AC3E}">
        <p14:creationId xmlns:p14="http://schemas.microsoft.com/office/powerpoint/2010/main" val="132949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532537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439961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769348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4819065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622891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03218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73234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981081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8566280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593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90997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2315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40308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202110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006820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41971525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766835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21935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1220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6316048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9317270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7689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07919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24736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18422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779122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747424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6B5EBE-B06E-434E-87D4-E3A635DFFA6A}" type="slidenum">
              <a:rPr lang="en-US"/>
              <a:pPr>
                <a:defRPr/>
              </a:pPr>
              <a:t>‹#›</a:t>
            </a:fld>
            <a:endParaRPr lang="en-US"/>
          </a:p>
        </p:txBody>
      </p:sp>
    </p:spTree>
    <p:extLst>
      <p:ext uri="{BB962C8B-B14F-4D97-AF65-F5344CB8AC3E}">
        <p14:creationId xmlns:p14="http://schemas.microsoft.com/office/powerpoint/2010/main" val="12808022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2" descr="http://www.nicta.com.au/__data/assets/image/0020/27218/NICTA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88913"/>
            <a:ext cx="542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p:cNvCxnSpPr>
            <a:cxnSpLocks noChangeShapeType="1"/>
          </p:cNvCxnSpPr>
          <p:nvPr userDrawn="1"/>
        </p:nvCxnSpPr>
        <p:spPr bwMode="auto">
          <a:xfrm>
            <a:off x="-9525" y="1125538"/>
            <a:ext cx="9153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395288" y="63724"/>
            <a:ext cx="8353176" cy="989012"/>
          </a:xfrm>
        </p:spPr>
        <p:txBody>
          <a:bodyPr/>
          <a:lstStyle>
            <a:lvl1pPr>
              <a:defRPr sz="2800" b="0">
                <a:solidFill>
                  <a:schemeClr val="tx1"/>
                </a:solidFill>
                <a:latin typeface="Arial" pitchFamily="34" charset="0"/>
                <a:cs typeface="Arial"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288" y="1340768"/>
            <a:ext cx="8353425" cy="5372546"/>
          </a:xfrm>
        </p:spPr>
        <p:txBody>
          <a:bodyPr/>
          <a:lstStyle>
            <a:lvl1pPr>
              <a:defRPr>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C73A595-8CFF-473A-A1DB-D1C266753971}" type="slidenum">
              <a:rPr lang="en-US"/>
              <a:pPr>
                <a:defRPr/>
              </a:pPr>
              <a:t>‹#›</a:t>
            </a:fld>
            <a:endParaRPr lang="en-US"/>
          </a:p>
        </p:txBody>
      </p:sp>
    </p:spTree>
    <p:extLst>
      <p:ext uri="{BB962C8B-B14F-4D97-AF65-F5344CB8AC3E}">
        <p14:creationId xmlns:p14="http://schemas.microsoft.com/office/powerpoint/2010/main" val="25357316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80C6B6-031C-455E-AA68-5DB0C44610BA}" type="slidenum">
              <a:rPr lang="en-US"/>
              <a:pPr>
                <a:defRPr/>
              </a:pPr>
              <a:t>‹#›</a:t>
            </a:fld>
            <a:endParaRPr lang="en-US"/>
          </a:p>
        </p:txBody>
      </p:sp>
    </p:spTree>
    <p:extLst>
      <p:ext uri="{BB962C8B-B14F-4D97-AF65-F5344CB8AC3E}">
        <p14:creationId xmlns:p14="http://schemas.microsoft.com/office/powerpoint/2010/main" val="352093489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5" name="Picture 2" descr="http://www.nicta.com.au/__data/assets/image/0020/27218/NICTA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88913"/>
            <a:ext cx="542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7"/>
          <p:cNvCxnSpPr>
            <a:cxnSpLocks noChangeShapeType="1"/>
          </p:cNvCxnSpPr>
          <p:nvPr userDrawn="1"/>
        </p:nvCxnSpPr>
        <p:spPr bwMode="auto">
          <a:xfrm>
            <a:off x="-9525" y="1125538"/>
            <a:ext cx="9153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sz="half" idx="1"/>
          </p:nvPr>
        </p:nvSpPr>
        <p:spPr>
          <a:xfrm>
            <a:off x="395288" y="1341438"/>
            <a:ext cx="4100512" cy="4930775"/>
          </a:xfrm>
        </p:spPr>
        <p:txBody>
          <a:bodyPr/>
          <a:lstStyle>
            <a:lvl1pPr>
              <a:defRPr sz="24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341438"/>
            <a:ext cx="4100513" cy="4930775"/>
          </a:xfrm>
        </p:spPr>
        <p:txBody>
          <a:bodyPr/>
          <a:lstStyle>
            <a:lvl1pPr>
              <a:defRPr sz="24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Title 1"/>
          <p:cNvSpPr>
            <a:spLocks noGrp="1"/>
          </p:cNvSpPr>
          <p:nvPr>
            <p:ph type="title"/>
          </p:nvPr>
        </p:nvSpPr>
        <p:spPr>
          <a:xfrm>
            <a:off x="395288" y="63724"/>
            <a:ext cx="8353176" cy="989012"/>
          </a:xfrm>
        </p:spPr>
        <p:txBody>
          <a:bodyPr/>
          <a:lstStyle>
            <a:lvl1pPr>
              <a:defRPr sz="2800" b="0">
                <a:solidFill>
                  <a:schemeClr val="tx1"/>
                </a:solidFill>
                <a:latin typeface="Arial" pitchFamily="34" charset="0"/>
                <a:cs typeface="Arial" pitchFamily="34" charset="0"/>
              </a:defRPr>
            </a:lvl1pPr>
          </a:lstStyle>
          <a:p>
            <a:r>
              <a:rPr lang="en-US" dirty="0" smtClean="0"/>
              <a:t>Click to edit Master title style</a:t>
            </a:r>
            <a:endParaRPr lang="en-AU" dirty="0"/>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9" name="Rectangle 8"/>
          <p:cNvSpPr>
            <a:spLocks noGrp="1" noChangeArrowheads="1"/>
          </p:cNvSpPr>
          <p:nvPr>
            <p:ph type="ftr" sz="quarter" idx="11"/>
          </p:nvPr>
        </p:nvSpPr>
        <p:spPr/>
        <p:txBody>
          <a:bodyPr/>
          <a:lstStyle>
            <a:lvl1pPr>
              <a:defRPr/>
            </a:lvl1pPr>
          </a:lstStyle>
          <a:p>
            <a:pPr>
              <a:defRPr/>
            </a:pPr>
            <a:endParaRPr lang="en-US"/>
          </a:p>
        </p:txBody>
      </p:sp>
      <p:sp>
        <p:nvSpPr>
          <p:cNvPr id="10" name="Rectangle 9"/>
          <p:cNvSpPr>
            <a:spLocks noGrp="1" noChangeArrowheads="1"/>
          </p:cNvSpPr>
          <p:nvPr>
            <p:ph type="sldNum" sz="quarter" idx="12"/>
          </p:nvPr>
        </p:nvSpPr>
        <p:spPr/>
        <p:txBody>
          <a:bodyPr/>
          <a:lstStyle>
            <a:lvl1pPr>
              <a:defRPr/>
            </a:lvl1pPr>
          </a:lstStyle>
          <a:p>
            <a:pPr>
              <a:defRPr/>
            </a:pPr>
            <a:fld id="{26DA987C-7607-4668-8F3E-46E6FE8A6507}" type="slidenum">
              <a:rPr lang="en-US"/>
              <a:pPr>
                <a:defRPr/>
              </a:pPr>
              <a:t>‹#›</a:t>
            </a:fld>
            <a:endParaRPr lang="en-US"/>
          </a:p>
        </p:txBody>
      </p:sp>
    </p:spTree>
    <p:extLst>
      <p:ext uri="{BB962C8B-B14F-4D97-AF65-F5344CB8AC3E}">
        <p14:creationId xmlns:p14="http://schemas.microsoft.com/office/powerpoint/2010/main" val="958973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B59AF1-97CE-4BBA-8C27-D63C7FB7B59F}" type="slidenum">
              <a:rPr lang="en-US"/>
              <a:pPr>
                <a:defRPr/>
              </a:pPr>
              <a:t>‹#›</a:t>
            </a:fld>
            <a:endParaRPr lang="en-US"/>
          </a:p>
        </p:txBody>
      </p:sp>
    </p:spTree>
    <p:extLst>
      <p:ext uri="{BB962C8B-B14F-4D97-AF65-F5344CB8AC3E}">
        <p14:creationId xmlns:p14="http://schemas.microsoft.com/office/powerpoint/2010/main" val="15820207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49A57F-851C-49C8-8BFB-430DEB4F6D01}" type="slidenum">
              <a:rPr lang="en-US"/>
              <a:pPr>
                <a:defRPr/>
              </a:pPr>
              <a:t>‹#›</a:t>
            </a:fld>
            <a:endParaRPr lang="en-US"/>
          </a:p>
        </p:txBody>
      </p:sp>
    </p:spTree>
    <p:extLst>
      <p:ext uri="{BB962C8B-B14F-4D97-AF65-F5344CB8AC3E}">
        <p14:creationId xmlns:p14="http://schemas.microsoft.com/office/powerpoint/2010/main" val="36855830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9521349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7DBFC6-E1F4-45A8-884D-010E1551E78E}" type="slidenum">
              <a:rPr lang="en-US"/>
              <a:pPr>
                <a:defRPr/>
              </a:pPr>
              <a:t>‹#›</a:t>
            </a:fld>
            <a:endParaRPr lang="en-US"/>
          </a:p>
        </p:txBody>
      </p:sp>
    </p:spTree>
    <p:extLst>
      <p:ext uri="{BB962C8B-B14F-4D97-AF65-F5344CB8AC3E}">
        <p14:creationId xmlns:p14="http://schemas.microsoft.com/office/powerpoint/2010/main" val="220393219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21516A-6C8A-46BE-9E75-F72A387AE19D}" type="slidenum">
              <a:rPr lang="en-US"/>
              <a:pPr>
                <a:defRPr/>
              </a:pPr>
              <a:t>‹#›</a:t>
            </a:fld>
            <a:endParaRPr lang="en-US"/>
          </a:p>
        </p:txBody>
      </p:sp>
    </p:spTree>
    <p:extLst>
      <p:ext uri="{BB962C8B-B14F-4D97-AF65-F5344CB8AC3E}">
        <p14:creationId xmlns:p14="http://schemas.microsoft.com/office/powerpoint/2010/main" val="245749662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7DA29E-45DD-4A48-AB90-6AF7ACA9FF4A}" type="slidenum">
              <a:rPr lang="en-US"/>
              <a:pPr>
                <a:defRPr/>
              </a:pPr>
              <a:t>‹#›</a:t>
            </a:fld>
            <a:endParaRPr lang="en-US"/>
          </a:p>
        </p:txBody>
      </p:sp>
    </p:spTree>
    <p:extLst>
      <p:ext uri="{BB962C8B-B14F-4D97-AF65-F5344CB8AC3E}">
        <p14:creationId xmlns:p14="http://schemas.microsoft.com/office/powerpoint/2010/main" val="15202384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E543B-F3C2-4651-B078-E0CB1A03107D}" type="slidenum">
              <a:rPr lang="en-US"/>
              <a:pPr>
                <a:defRPr/>
              </a:pPr>
              <a:t>‹#›</a:t>
            </a:fld>
            <a:endParaRPr lang="en-US"/>
          </a:p>
        </p:txBody>
      </p:sp>
    </p:spTree>
    <p:extLst>
      <p:ext uri="{BB962C8B-B14F-4D97-AF65-F5344CB8AC3E}">
        <p14:creationId xmlns:p14="http://schemas.microsoft.com/office/powerpoint/2010/main" val="195897609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50813"/>
            <a:ext cx="2087563" cy="6121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95288" y="150813"/>
            <a:ext cx="6113462"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7CBF3F-5FBF-468E-ADBD-20254F8875F3}" type="slidenum">
              <a:rPr lang="en-US"/>
              <a:pPr>
                <a:defRPr/>
              </a:pPr>
              <a:t>‹#›</a:t>
            </a:fld>
            <a:endParaRPr lang="en-US"/>
          </a:p>
        </p:txBody>
      </p:sp>
    </p:spTree>
    <p:extLst>
      <p:ext uri="{BB962C8B-B14F-4D97-AF65-F5344CB8AC3E}">
        <p14:creationId xmlns:p14="http://schemas.microsoft.com/office/powerpoint/2010/main" val="407649153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566070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917481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184557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231617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379116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0290684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3209342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74263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96907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599543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5092748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870752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1207599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931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6010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20328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26" Type="http://schemas.openxmlformats.org/officeDocument/2006/relationships/image" Target="../media/image14.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 Id="rId27" Type="http://schemas.openxmlformats.org/officeDocument/2006/relationships/image" Target="../media/image1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0.png"/><Relationship Id="rId2" Type="http://schemas.openxmlformats.org/officeDocument/2006/relationships/slideLayout" Target="../slideLayouts/slideLayout13.xml"/><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6.jpeg"/><Relationship Id="rId2" Type="http://schemas.openxmlformats.org/officeDocument/2006/relationships/slideLayout" Target="../slideLayouts/slideLayout24.xml"/><Relationship Id="rId16"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9.png"/><Relationship Id="rId18" Type="http://schemas.openxmlformats.org/officeDocument/2006/relationships/image" Target="../media/image6.png"/><Relationship Id="rId26" Type="http://schemas.openxmlformats.org/officeDocument/2006/relationships/image" Target="../media/image14.png"/><Relationship Id="rId3" Type="http://schemas.openxmlformats.org/officeDocument/2006/relationships/slideLayout" Target="../slideLayouts/slideLayout47.xml"/><Relationship Id="rId21" Type="http://schemas.openxmlformats.org/officeDocument/2006/relationships/image" Target="../media/image9.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2.png"/><Relationship Id="rId5" Type="http://schemas.openxmlformats.org/officeDocument/2006/relationships/slideLayout" Target="../slideLayouts/slideLayout49.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54.xml"/><Relationship Id="rId19" Type="http://schemas.openxmlformats.org/officeDocument/2006/relationships/image" Target="../media/image7.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10.png"/><Relationship Id="rId27"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7"/>
          <p:cNvSpPr txBox="1">
            <a:spLocks noChangeArrowheads="1"/>
          </p:cNvSpPr>
          <p:nvPr/>
        </p:nvSpPr>
        <p:spPr bwMode="auto">
          <a:xfrm>
            <a:off x="568325" y="2155825"/>
            <a:ext cx="4613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spcAft>
                <a:spcPts val="1200"/>
              </a:spcAft>
              <a:buFontTx/>
              <a:buChar char="•"/>
              <a:defRPr/>
            </a:pPr>
            <a:r>
              <a:rPr lang="en-US" sz="1800" smtClean="0">
                <a:solidFill>
                  <a:schemeClr val="bg1"/>
                </a:solidFill>
                <a:latin typeface="Arial" charset="0"/>
                <a:cs typeface="Arial" charset="0"/>
              </a:rPr>
              <a:t>From imagination</a:t>
            </a:r>
            <a:r>
              <a:rPr lang="en-US" sz="1800" smtClean="0">
                <a:solidFill>
                  <a:srgbClr val="4DA700"/>
                </a:solidFill>
                <a:latin typeface="Arial" charset="0"/>
                <a:cs typeface="Arial" charset="0"/>
              </a:rPr>
              <a:t> to impact</a:t>
            </a:r>
          </a:p>
        </p:txBody>
      </p:sp>
      <p:sp>
        <p:nvSpPr>
          <p:cNvPr id="48136" name="Rectangle 13"/>
          <p:cNvSpPr txBox="1">
            <a:spLocks noChangeArrowheads="1"/>
          </p:cNvSpPr>
          <p:nvPr/>
        </p:nvSpPr>
        <p:spPr bwMode="auto">
          <a:xfrm>
            <a:off x="566738" y="26860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mtClean="0">
                <a:cs typeface="Arial" charset="0"/>
              </a:rPr>
              <a:t>david.skellern@nicta.com.au</a:t>
            </a:r>
          </a:p>
        </p:txBody>
      </p:sp>
      <p:pic>
        <p:nvPicPr>
          <p:cNvPr id="1028" name="Picture 18" descr="'FrontScreen_empty_wlog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low-lt-trans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3962400"/>
            <a:ext cx="1263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low-lt-trans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5513" y="3463925"/>
            <a:ext cx="128111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low-lt-pane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810000"/>
            <a:ext cx="15589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low-rt-panel-noti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6113" y="2938463"/>
            <a:ext cx="25733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 descr="low-rt-blu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7250" y="3463925"/>
            <a:ext cx="137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low-rt-pane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02450" y="2460625"/>
            <a:ext cx="22415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top-lt-orangepee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2393950"/>
            <a:ext cx="18732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descr="top-lt-trans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046163"/>
            <a:ext cx="12636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top-lt-trans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3000" y="1609725"/>
            <a:ext cx="1666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top-lt-pane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1360488"/>
            <a:ext cx="2536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top-rt-greenpeel"/>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00800" y="1600200"/>
            <a:ext cx="12636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top-rt-trans"/>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34188" y="1023938"/>
            <a:ext cx="12096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 descr="top-rt-pane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4825" y="936625"/>
            <a:ext cx="21431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 descr="nicta_panel"/>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89225" y="1481138"/>
            <a:ext cx="433070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2" name="TextBox 38"/>
          <p:cNvSpPr txBox="1">
            <a:spLocks noChangeArrowheads="1"/>
          </p:cNvSpPr>
          <p:nvPr/>
        </p:nvSpPr>
        <p:spPr bwMode="auto">
          <a:xfrm>
            <a:off x="5387975" y="4672013"/>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AU" sz="1800" smtClean="0">
                <a:solidFill>
                  <a:schemeClr val="bg1"/>
                </a:solidFill>
                <a:cs typeface="Arial" charset="0"/>
              </a:rPr>
              <a:t>From </a:t>
            </a:r>
            <a:r>
              <a:rPr lang="en-AU" sz="1800" b="1" smtClean="0">
                <a:solidFill>
                  <a:schemeClr val="bg1"/>
                </a:solidFill>
                <a:cs typeface="Arial" charset="0"/>
              </a:rPr>
              <a:t>imagination </a:t>
            </a:r>
            <a:r>
              <a:rPr lang="en-AU" sz="1800" smtClean="0">
                <a:solidFill>
                  <a:srgbClr val="7030A0"/>
                </a:solidFill>
                <a:cs typeface="Arial" charset="0"/>
              </a:rPr>
              <a:t>to </a:t>
            </a:r>
            <a:r>
              <a:rPr lang="en-AU" sz="1800" b="1" smtClean="0">
                <a:solidFill>
                  <a:srgbClr val="7030A0"/>
                </a:solidFill>
                <a:cs typeface="Arial" charset="0"/>
              </a:rPr>
              <a:t>impact</a:t>
            </a: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29"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1000" fill="hold"/>
                                        <p:tgtEl>
                                          <p:spTgt spid="37"/>
                                        </p:tgtEl>
                                        <p:attrNameLst>
                                          <p:attrName>ppt_x</p:attrName>
                                        </p:attrNameLst>
                                      </p:cBhvr>
                                      <p:tavLst>
                                        <p:tav tm="0">
                                          <p:val>
                                            <p:strVal val="#ppt_x-.2"/>
                                          </p:val>
                                        </p:tav>
                                        <p:tav tm="100000">
                                          <p:val>
                                            <p:strVal val="#ppt_x"/>
                                          </p:val>
                                        </p:tav>
                                      </p:tavLst>
                                    </p:anim>
                                    <p:anim calcmode="lin" valueType="num">
                                      <p:cBhvr>
                                        <p:cTn id="1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7"/>
                                        </p:tgtEl>
                                      </p:cBhvr>
                                    </p:animEffect>
                                  </p:childTnLst>
                                </p:cTn>
                              </p:par>
                              <p:par>
                                <p:cTn id="13" presetID="42"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29"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1000" fill="hold"/>
                                        <p:tgtEl>
                                          <p:spTgt spid="36"/>
                                        </p:tgtEl>
                                        <p:attrNameLst>
                                          <p:attrName>ppt_x</p:attrName>
                                        </p:attrNameLst>
                                      </p:cBhvr>
                                      <p:tavLst>
                                        <p:tav tm="0">
                                          <p:val>
                                            <p:strVal val="#ppt_x-.2"/>
                                          </p:val>
                                        </p:tav>
                                        <p:tav tm="100000">
                                          <p:val>
                                            <p:strVal val="#ppt_x"/>
                                          </p:val>
                                        </p:tav>
                                      </p:tavLst>
                                    </p:anim>
                                    <p:anim calcmode="lin" valueType="num">
                                      <p:cBhvr>
                                        <p:cTn id="21"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6"/>
                                        </p:tgtEl>
                                      </p:cBhvr>
                                    </p:animEffect>
                                  </p:childTnLst>
                                </p:cTn>
                              </p:par>
                              <p:par>
                                <p:cTn id="23" presetID="42"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29"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ppt_x</p:attrName>
                                        </p:attrNameLst>
                                      </p:cBhvr>
                                      <p:tavLst>
                                        <p:tav tm="0">
                                          <p:val>
                                            <p:strVal val="#ppt_x-.2"/>
                                          </p:val>
                                        </p:tav>
                                        <p:tav tm="100000">
                                          <p:val>
                                            <p:strVal val="#ppt_x"/>
                                          </p:val>
                                        </p:tav>
                                      </p:tavLst>
                                    </p:anim>
                                    <p:anim calcmode="lin" valueType="num">
                                      <p:cBhvr>
                                        <p:cTn id="31"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8"/>
                                        </p:tgtEl>
                                      </p:cBhvr>
                                    </p:animEffect>
                                  </p:childTnLst>
                                </p:cTn>
                              </p:par>
                              <p:par>
                                <p:cTn id="33" presetID="47"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9"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ppt_x</p:attrName>
                                        </p:attrNameLst>
                                      </p:cBhvr>
                                      <p:tavLst>
                                        <p:tav tm="0">
                                          <p:val>
                                            <p:strVal val="#ppt_x-.2"/>
                                          </p:val>
                                        </p:tav>
                                        <p:tav tm="100000">
                                          <p:val>
                                            <p:strVal val="#ppt_x"/>
                                          </p:val>
                                        </p:tav>
                                      </p:tavLst>
                                    </p:anim>
                                    <p:anim calcmode="lin" valueType="num">
                                      <p:cBhvr>
                                        <p:cTn id="4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4"/>
                                        </p:tgtEl>
                                      </p:cBhvr>
                                    </p:animEffect>
                                  </p:childTnLst>
                                </p:cTn>
                              </p:par>
                              <p:par>
                                <p:cTn id="51" presetID="47"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par>
                                <p:cTn id="61" presetID="29"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ppt_x</p:attrName>
                                        </p:attrNameLst>
                                      </p:cBhvr>
                                      <p:tavLst>
                                        <p:tav tm="0">
                                          <p:val>
                                            <p:strVal val="#ppt_x-.2"/>
                                          </p:val>
                                        </p:tav>
                                        <p:tav tm="100000">
                                          <p:val>
                                            <p:strVal val="#ppt_x"/>
                                          </p:val>
                                        </p:tav>
                                      </p:tavLst>
                                    </p:anim>
                                    <p:anim calcmode="lin" valueType="num">
                                      <p:cBhvr>
                                        <p:cTn id="6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7"/>
                                        </p:tgtEl>
                                      </p:cBhvr>
                                    </p:animEffect>
                                  </p:childTnLst>
                                </p:cTn>
                              </p:par>
                              <p:par>
                                <p:cTn id="66" presetID="42"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53" presetClass="entr" presetSubtype="0"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1000" fill="hold"/>
                                        <p:tgtEl>
                                          <p:spTgt spid="38"/>
                                        </p:tgtEl>
                                        <p:attrNameLst>
                                          <p:attrName>ppt_w</p:attrName>
                                        </p:attrNameLst>
                                      </p:cBhvr>
                                      <p:tavLst>
                                        <p:tav tm="0">
                                          <p:val>
                                            <p:fltVal val="0"/>
                                          </p:val>
                                        </p:tav>
                                        <p:tav tm="100000">
                                          <p:val>
                                            <p:strVal val="#ppt_w"/>
                                          </p:val>
                                        </p:tav>
                                      </p:tavLst>
                                    </p:anim>
                                    <p:anim calcmode="lin" valueType="num">
                                      <p:cBhvr>
                                        <p:cTn id="75" dur="1000" fill="hold"/>
                                        <p:tgtEl>
                                          <p:spTgt spid="38"/>
                                        </p:tgtEl>
                                        <p:attrNameLst>
                                          <p:attrName>ppt_h</p:attrName>
                                        </p:attrNameLst>
                                      </p:cBhvr>
                                      <p:tavLst>
                                        <p:tav tm="0">
                                          <p:val>
                                            <p:fltVal val="0"/>
                                          </p:val>
                                        </p:tav>
                                        <p:tav tm="100000">
                                          <p:val>
                                            <p:strVal val="#ppt_h"/>
                                          </p:val>
                                        </p:tav>
                                      </p:tavLst>
                                    </p:anim>
                                    <p:animEffect transition="in" filter="fade">
                                      <p:cBhvr>
                                        <p:cTn id="7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NICTA_title_p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5" descr="trans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908425"/>
            <a:ext cx="12731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6" descr="trans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538" y="5584825"/>
            <a:ext cx="1290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7" descr="trans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2513" y="5311775"/>
            <a:ext cx="12366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 descr="trans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85025" y="5486400"/>
            <a:ext cx="11731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logo-pane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763" y="3979863"/>
            <a:ext cx="8482012"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Divider_BK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een-pee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9038" y="4648200"/>
            <a:ext cx="16843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range-pee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8963" y="2116138"/>
            <a:ext cx="220503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p:nvGrpSpPr>
        <p:grpSpPr bwMode="auto">
          <a:xfrm>
            <a:off x="3886200" y="2505075"/>
            <a:ext cx="5038725" cy="3756025"/>
            <a:chOff x="3886200" y="2505075"/>
            <a:chExt cx="5038725" cy="3756025"/>
          </a:xfrm>
        </p:grpSpPr>
        <p:pic>
          <p:nvPicPr>
            <p:cNvPr id="3079" name="Picture 8" descr="First_Pane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886200" y="2505075"/>
              <a:ext cx="50387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4500563" y="2928938"/>
              <a:ext cx="3729037" cy="261937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AU"/>
            </a:p>
          </p:txBody>
        </p:sp>
      </p:grpSp>
      <p:pic>
        <p:nvPicPr>
          <p:cNvPr id="114704" name="Picture 16" descr="nicta_exp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2946400"/>
            <a:ext cx="3740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500"/>
                                        <p:tgtEl>
                                          <p:spTgt spid="6"/>
                                        </p:tgtEl>
                                      </p:cBhvr>
                                    </p:animEffect>
                                  </p:childTnLst>
                                </p:cTn>
                              </p:par>
                            </p:childTnLst>
                          </p:cTn>
                        </p:par>
                        <p:par>
                          <p:cTn id="21" fill="hold" nodeType="afterGroup">
                            <p:stCondLst>
                              <p:cond delay="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4704"/>
                                        </p:tgtEl>
                                        <p:attrNameLst>
                                          <p:attrName>style.visibility</p:attrName>
                                        </p:attrNameLst>
                                      </p:cBhvr>
                                      <p:to>
                                        <p:strVal val="visible"/>
                                      </p:to>
                                    </p:set>
                                    <p:animEffect transition="in" filter="fade">
                                      <p:cBhvr>
                                        <p:cTn id="29" dur="500"/>
                                        <p:tgtEl>
                                          <p:spTgt spid="114704"/>
                                        </p:tgtEl>
                                      </p:cBhvr>
                                    </p:animEffect>
                                    <p:anim calcmode="lin" valueType="num">
                                      <p:cBhvr>
                                        <p:cTn id="30" dur="500" fill="hold"/>
                                        <p:tgtEl>
                                          <p:spTgt spid="114704"/>
                                        </p:tgtEl>
                                        <p:attrNameLst>
                                          <p:attrName>ppt_x</p:attrName>
                                        </p:attrNameLst>
                                      </p:cBhvr>
                                      <p:tavLst>
                                        <p:tav tm="0">
                                          <p:val>
                                            <p:strVal val="#ppt_x"/>
                                          </p:val>
                                        </p:tav>
                                        <p:tav tm="100000">
                                          <p:val>
                                            <p:strVal val="#ppt_x"/>
                                          </p:val>
                                        </p:tav>
                                      </p:tavLst>
                                    </p:anim>
                                    <p:anim calcmode="lin" valueType="num">
                                      <p:cBhvr>
                                        <p:cTn id="31" dur="500" fill="hold"/>
                                        <p:tgtEl>
                                          <p:spTgt spid="1147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50813"/>
            <a:ext cx="73025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95288" y="1341438"/>
            <a:ext cx="8353425"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395288" y="6308725"/>
            <a:ext cx="21955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6615113"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F5FD281-1FDF-4895-8CA8-EEB33CB77B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2" r:id="rId1"/>
    <p:sldLayoutId id="2147483932" r:id="rId2"/>
    <p:sldLayoutId id="2147483913" r:id="rId3"/>
    <p:sldLayoutId id="2147483933" r:id="rId4"/>
    <p:sldLayoutId id="2147483914" r:id="rId5"/>
    <p:sldLayoutId id="2147483915" r:id="rId6"/>
    <p:sldLayoutId id="2147483916" r:id="rId7"/>
    <p:sldLayoutId id="2147483917" r:id="rId8"/>
    <p:sldLayoutId id="2147483918" r:id="rId9"/>
    <p:sldLayoutId id="2147483919" r:id="rId10"/>
    <p:sldLayoutId id="2147483920" r:id="rId11"/>
  </p:sldLayoutIdLst>
  <p:transition>
    <p:fade/>
  </p:transition>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Franklin Gothic Demi" pitchFamily="34" charset="0"/>
        </a:defRPr>
      </a:lvl2pPr>
      <a:lvl3pPr algn="l" rtl="0" eaLnBrk="0" fontAlgn="base" hangingPunct="0">
        <a:spcBef>
          <a:spcPct val="0"/>
        </a:spcBef>
        <a:spcAft>
          <a:spcPct val="0"/>
        </a:spcAft>
        <a:defRPr sz="2800">
          <a:solidFill>
            <a:schemeClr val="bg1"/>
          </a:solidFill>
          <a:latin typeface="Franklin Gothic Demi" pitchFamily="34" charset="0"/>
        </a:defRPr>
      </a:lvl3pPr>
      <a:lvl4pPr algn="l" rtl="0" eaLnBrk="0" fontAlgn="base" hangingPunct="0">
        <a:spcBef>
          <a:spcPct val="0"/>
        </a:spcBef>
        <a:spcAft>
          <a:spcPct val="0"/>
        </a:spcAft>
        <a:defRPr sz="2800">
          <a:solidFill>
            <a:schemeClr val="bg1"/>
          </a:solidFill>
          <a:latin typeface="Franklin Gothic Demi" pitchFamily="34" charset="0"/>
        </a:defRPr>
      </a:lvl4pPr>
      <a:lvl5pPr algn="l" rtl="0" eaLnBrk="0" fontAlgn="base" hangingPunct="0">
        <a:spcBef>
          <a:spcPct val="0"/>
        </a:spcBef>
        <a:spcAft>
          <a:spcPct val="0"/>
        </a:spcAft>
        <a:defRPr sz="2800">
          <a:solidFill>
            <a:schemeClr val="bg1"/>
          </a:solidFill>
          <a:latin typeface="Franklin Gothic Demi" pitchFamily="34" charset="0"/>
        </a:defRPr>
      </a:lvl5pPr>
      <a:lvl6pPr marL="457200" algn="l" rtl="0" fontAlgn="base">
        <a:spcBef>
          <a:spcPct val="0"/>
        </a:spcBef>
        <a:spcAft>
          <a:spcPct val="0"/>
        </a:spcAft>
        <a:defRPr sz="2800">
          <a:solidFill>
            <a:schemeClr val="bg1"/>
          </a:solidFill>
          <a:latin typeface="Franklin Gothic Demi" pitchFamily="34" charset="0"/>
        </a:defRPr>
      </a:lvl6pPr>
      <a:lvl7pPr marL="914400" algn="l" rtl="0" fontAlgn="base">
        <a:spcBef>
          <a:spcPct val="0"/>
        </a:spcBef>
        <a:spcAft>
          <a:spcPct val="0"/>
        </a:spcAft>
        <a:defRPr sz="2800">
          <a:solidFill>
            <a:schemeClr val="bg1"/>
          </a:solidFill>
          <a:latin typeface="Franklin Gothic Demi" pitchFamily="34" charset="0"/>
        </a:defRPr>
      </a:lvl7pPr>
      <a:lvl8pPr marL="1371600" algn="l" rtl="0" fontAlgn="base">
        <a:spcBef>
          <a:spcPct val="0"/>
        </a:spcBef>
        <a:spcAft>
          <a:spcPct val="0"/>
        </a:spcAft>
        <a:defRPr sz="2800">
          <a:solidFill>
            <a:schemeClr val="bg1"/>
          </a:solidFill>
          <a:latin typeface="Franklin Gothic Demi" pitchFamily="34" charset="0"/>
        </a:defRPr>
      </a:lvl8pPr>
      <a:lvl9pPr marL="1828800" algn="l" rtl="0" fontAlgn="base">
        <a:spcBef>
          <a:spcPct val="0"/>
        </a:spcBef>
        <a:spcAft>
          <a:spcPct val="0"/>
        </a:spcAft>
        <a:defRPr sz="2800">
          <a:solidFill>
            <a:schemeClr val="bg1"/>
          </a:solidFill>
          <a:latin typeface="Franklin Gothic Demi" pitchFamily="34" charset="0"/>
        </a:defRPr>
      </a:lvl9pPr>
    </p:titleStyle>
    <p:bodyStyle>
      <a:lvl1pPr marL="342900" indent="-342900" algn="l" rtl="0" eaLnBrk="0" fontAlgn="base" hangingPunct="0">
        <a:spcBef>
          <a:spcPct val="20000"/>
        </a:spcBef>
        <a:spcAft>
          <a:spcPct val="0"/>
        </a:spcAft>
        <a:buChar char="•"/>
        <a:defRPr sz="2400">
          <a:solidFill>
            <a:srgbClr val="3F007E"/>
          </a:solidFill>
          <a:latin typeface="+mn-lt"/>
          <a:ea typeface="+mn-ea"/>
          <a:cs typeface="+mn-cs"/>
        </a:defRPr>
      </a:lvl1pPr>
      <a:lvl2pPr marL="742950" indent="-285750" algn="l" rtl="0" eaLnBrk="0" fontAlgn="base" hangingPunct="0">
        <a:spcBef>
          <a:spcPct val="20000"/>
        </a:spcBef>
        <a:spcAft>
          <a:spcPct val="0"/>
        </a:spcAft>
        <a:buChar char="–"/>
        <a:defRPr sz="2400">
          <a:solidFill>
            <a:srgbClr val="006600"/>
          </a:solidFill>
          <a:latin typeface="+mn-lt"/>
        </a:defRPr>
      </a:lvl2pPr>
      <a:lvl3pPr marL="1143000" indent="-228600" algn="l" rtl="0" eaLnBrk="0" fontAlgn="base" hangingPunct="0">
        <a:spcBef>
          <a:spcPct val="20000"/>
        </a:spcBef>
        <a:spcAft>
          <a:spcPct val="0"/>
        </a:spcAft>
        <a:buChar char="•"/>
        <a:defRPr sz="2400">
          <a:solidFill>
            <a:srgbClr val="660053"/>
          </a:solidFill>
          <a:latin typeface="+mn-lt"/>
        </a:defRPr>
      </a:lvl3pPr>
      <a:lvl4pPr marL="1600200" indent="-228600" algn="l" rtl="0" eaLnBrk="0" fontAlgn="base" hangingPunct="0">
        <a:spcBef>
          <a:spcPct val="20000"/>
        </a:spcBef>
        <a:spcAft>
          <a:spcPct val="0"/>
        </a:spcAft>
        <a:buChar char="–"/>
        <a:defRPr sz="2400">
          <a:solidFill>
            <a:srgbClr val="3F007E"/>
          </a:solidFill>
          <a:latin typeface="+mn-lt"/>
        </a:defRPr>
      </a:lvl4pPr>
      <a:lvl5pPr marL="2057400" indent="-228600" algn="l" rtl="0" eaLnBrk="0" fontAlgn="base" hangingPunct="0">
        <a:spcBef>
          <a:spcPct val="20000"/>
        </a:spcBef>
        <a:spcAft>
          <a:spcPct val="0"/>
        </a:spcAft>
        <a:buChar char="»"/>
        <a:defRPr sz="2400">
          <a:solidFill>
            <a:srgbClr val="3F007E"/>
          </a:solidFill>
          <a:latin typeface="+mn-lt"/>
        </a:defRPr>
      </a:lvl5pPr>
      <a:lvl6pPr marL="2514600" indent="-228600" algn="l" rtl="0" fontAlgn="base">
        <a:spcBef>
          <a:spcPct val="20000"/>
        </a:spcBef>
        <a:spcAft>
          <a:spcPct val="0"/>
        </a:spcAft>
        <a:buChar char="»"/>
        <a:defRPr sz="2400">
          <a:solidFill>
            <a:srgbClr val="3F007E"/>
          </a:solidFill>
          <a:latin typeface="+mn-lt"/>
        </a:defRPr>
      </a:lvl6pPr>
      <a:lvl7pPr marL="2971800" indent="-228600" algn="l" rtl="0" fontAlgn="base">
        <a:spcBef>
          <a:spcPct val="20000"/>
        </a:spcBef>
        <a:spcAft>
          <a:spcPct val="0"/>
        </a:spcAft>
        <a:buChar char="»"/>
        <a:defRPr sz="2400">
          <a:solidFill>
            <a:srgbClr val="3F007E"/>
          </a:solidFill>
          <a:latin typeface="+mn-lt"/>
        </a:defRPr>
      </a:lvl7pPr>
      <a:lvl8pPr marL="3429000" indent="-228600" algn="l" rtl="0" fontAlgn="base">
        <a:spcBef>
          <a:spcPct val="20000"/>
        </a:spcBef>
        <a:spcAft>
          <a:spcPct val="0"/>
        </a:spcAft>
        <a:buChar char="»"/>
        <a:defRPr sz="2400">
          <a:solidFill>
            <a:srgbClr val="3F007E"/>
          </a:solidFill>
          <a:latin typeface="+mn-lt"/>
        </a:defRPr>
      </a:lvl8pPr>
      <a:lvl9pPr marL="3886200" indent="-228600" algn="l" rtl="0" fontAlgn="base">
        <a:spcBef>
          <a:spcPct val="20000"/>
        </a:spcBef>
        <a:spcAft>
          <a:spcPct val="0"/>
        </a:spcAft>
        <a:buChar char="»"/>
        <a:defRPr sz="2400">
          <a:solidFill>
            <a:srgbClr val="3F00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FrontScreen_endslide_empt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3" y="-12700"/>
            <a:ext cx="9224963"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ow-lt-trans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3962400"/>
            <a:ext cx="1263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low-lt-trans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5513" y="3463925"/>
            <a:ext cx="128111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low-lt-pane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810000"/>
            <a:ext cx="15589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low-rt-panel-noti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6113" y="2938463"/>
            <a:ext cx="25733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low-rt-blu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7250" y="3463925"/>
            <a:ext cx="137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low-rt-pane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02450" y="2460625"/>
            <a:ext cx="22415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top-lt-orangepee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2393950"/>
            <a:ext cx="18732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top-lt-trans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046163"/>
            <a:ext cx="12636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top-lt-trans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3000" y="1609725"/>
            <a:ext cx="1666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top-lt-pane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1360488"/>
            <a:ext cx="2536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descr="top-rt-greenpeel"/>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00800" y="1600200"/>
            <a:ext cx="12636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descr="top-rt-trans"/>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34188" y="1023938"/>
            <a:ext cx="12096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6" descr="top-rt-pane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4825" y="936625"/>
            <a:ext cx="21431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descr="nicta_panel"/>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43188" y="1481138"/>
            <a:ext cx="433070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5387975" y="4672013"/>
            <a:ext cx="3444875" cy="396875"/>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AU" sz="2000" smtClean="0">
                <a:solidFill>
                  <a:schemeClr val="bg1"/>
                </a:solidFill>
                <a:cs typeface="Arial" charset="0"/>
              </a:rPr>
              <a:t>From </a:t>
            </a:r>
            <a:r>
              <a:rPr lang="en-AU" sz="2000" b="1" smtClean="0">
                <a:solidFill>
                  <a:schemeClr val="bg1"/>
                </a:solidFill>
                <a:cs typeface="Arial" charset="0"/>
              </a:rPr>
              <a:t>imagination </a:t>
            </a:r>
            <a:r>
              <a:rPr lang="en-AU" sz="2000" smtClean="0">
                <a:solidFill>
                  <a:srgbClr val="7030A0"/>
                </a:solidFill>
                <a:cs typeface="Arial" charset="0"/>
              </a:rPr>
              <a:t>to </a:t>
            </a:r>
            <a:r>
              <a:rPr lang="en-AU" sz="2000" b="1" smtClean="0">
                <a:solidFill>
                  <a:srgbClr val="7030A0"/>
                </a:solidFill>
                <a:cs typeface="Arial" charset="0"/>
              </a:rPr>
              <a:t>impact</a:t>
            </a: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2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ppt_x</p:attrName>
                                        </p:attrNameLst>
                                      </p:cBhvr>
                                      <p:tavLst>
                                        <p:tav tm="0">
                                          <p:val>
                                            <p:strVal val="#ppt_x-.2"/>
                                          </p:val>
                                        </p:tav>
                                        <p:tav tm="100000">
                                          <p:val>
                                            <p:strVal val="#ppt_x"/>
                                          </p:val>
                                        </p:tav>
                                      </p:tavLst>
                                    </p:anim>
                                    <p:anim calcmode="lin" valueType="num">
                                      <p:cBhvr>
                                        <p:cTn id="11"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5"/>
                                        </p:tgtEl>
                                      </p:cBhvr>
                                    </p:animEffect>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29"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ppt_x</p:attrName>
                                        </p:attrNameLst>
                                      </p:cBhvr>
                                      <p:tavLst>
                                        <p:tav tm="0">
                                          <p:val>
                                            <p:strVal val="#ppt_x-.2"/>
                                          </p:val>
                                        </p:tav>
                                        <p:tav tm="100000">
                                          <p:val>
                                            <p:strVal val="#ppt_x"/>
                                          </p:val>
                                        </p:tav>
                                      </p:tavLst>
                                    </p:anim>
                                    <p:anim calcmode="lin" valueType="num">
                                      <p:cBhvr>
                                        <p:cTn id="21"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4"/>
                                        </p:tgtEl>
                                      </p:cBhvr>
                                    </p:animEffect>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29"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ppt_x</p:attrName>
                                        </p:attrNameLst>
                                      </p:cBhvr>
                                      <p:tavLst>
                                        <p:tav tm="0">
                                          <p:val>
                                            <p:strVal val="#ppt_x-.2"/>
                                          </p:val>
                                        </p:tav>
                                        <p:tav tm="100000">
                                          <p:val>
                                            <p:strVal val="#ppt_x"/>
                                          </p:val>
                                        </p:tav>
                                      </p:tavLst>
                                    </p:anim>
                                    <p:anim calcmode="lin" valueType="num">
                                      <p:cBhvr>
                                        <p:cTn id="3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6"/>
                                        </p:tgtEl>
                                      </p:cBhvr>
                                    </p:animEffect>
                                  </p:childTnLst>
                                </p:cTn>
                              </p:par>
                              <p:par>
                                <p:cTn id="33" presetID="47"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par>
                                <p:cTn id="46" presetID="29"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1000" fill="hold"/>
                                        <p:tgtEl>
                                          <p:spTgt spid="32"/>
                                        </p:tgtEl>
                                        <p:attrNameLst>
                                          <p:attrName>ppt_x</p:attrName>
                                        </p:attrNameLst>
                                      </p:cBhvr>
                                      <p:tavLst>
                                        <p:tav tm="0">
                                          <p:val>
                                            <p:strVal val="#ppt_x-.2"/>
                                          </p:val>
                                        </p:tav>
                                        <p:tav tm="100000">
                                          <p:val>
                                            <p:strVal val="#ppt_x"/>
                                          </p:val>
                                        </p:tav>
                                      </p:tavLst>
                                    </p:anim>
                                    <p:anim calcmode="lin" valueType="num">
                                      <p:cBhvr>
                                        <p:cTn id="49"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2"/>
                                        </p:tgtEl>
                                      </p:cBhvr>
                                    </p:animEffect>
                                  </p:childTnLst>
                                </p:cTn>
                              </p:par>
                              <p:par>
                                <p:cTn id="51" presetID="47"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2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1000" fill="hold"/>
                                        <p:tgtEl>
                                          <p:spTgt spid="25"/>
                                        </p:tgtEl>
                                        <p:attrNameLst>
                                          <p:attrName>ppt_x</p:attrName>
                                        </p:attrNameLst>
                                      </p:cBhvr>
                                      <p:tavLst>
                                        <p:tav tm="0">
                                          <p:val>
                                            <p:strVal val="#ppt_x-.2"/>
                                          </p:val>
                                        </p:tav>
                                        <p:tav tm="100000">
                                          <p:val>
                                            <p:strVal val="#ppt_x"/>
                                          </p:val>
                                        </p:tav>
                                      </p:tavLst>
                                    </p:anim>
                                    <p:anim calcmode="lin" valueType="num">
                                      <p:cBhvr>
                                        <p:cTn id="6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5"/>
                                        </p:tgtEl>
                                      </p:cBhvr>
                                    </p:animEffect>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53" presetClass="entr" presetSubtype="0"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1000" fill="hold"/>
                                        <p:tgtEl>
                                          <p:spTgt spid="36"/>
                                        </p:tgtEl>
                                        <p:attrNameLst>
                                          <p:attrName>ppt_w</p:attrName>
                                        </p:attrNameLst>
                                      </p:cBhvr>
                                      <p:tavLst>
                                        <p:tav tm="0">
                                          <p:val>
                                            <p:fltVal val="0"/>
                                          </p:val>
                                        </p:tav>
                                        <p:tav tm="100000">
                                          <p:val>
                                            <p:strVal val="#ppt_w"/>
                                          </p:val>
                                        </p:tav>
                                      </p:tavLst>
                                    </p:anim>
                                    <p:anim calcmode="lin" valueType="num">
                                      <p:cBhvr>
                                        <p:cTn id="75" dur="1000" fill="hold"/>
                                        <p:tgtEl>
                                          <p:spTgt spid="36"/>
                                        </p:tgtEl>
                                        <p:attrNameLst>
                                          <p:attrName>ppt_h</p:attrName>
                                        </p:attrNameLst>
                                      </p:cBhvr>
                                      <p:tavLst>
                                        <p:tav tm="0">
                                          <p:val>
                                            <p:fltVal val="0"/>
                                          </p:val>
                                        </p:tav>
                                        <p:tav tm="100000">
                                          <p:val>
                                            <p:strVal val="#ppt_h"/>
                                          </p:val>
                                        </p:tav>
                                      </p:tavLst>
                                    </p:anim>
                                    <p:animEffect transition="in" filter="fade">
                                      <p:cBhvr>
                                        <p:cTn id="7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mailto:phil.kilby@nicta.com.au" TargetMode="External"/><Relationship Id="rId4" Type="http://schemas.openxmlformats.org/officeDocument/2006/relationships/image" Target="../media/image17.png"/><Relationship Id="rId9"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hyperlink" Target="http://www.gurobi.com/products/gurobi-optimizer/try-for-yourself" TargetMode="External"/><Relationship Id="rId2" Type="http://schemas.openxmlformats.org/officeDocument/2006/relationships/hyperlink" Target="http://www.python.org/getit/" TargetMode="External"/><Relationship Id="rId1" Type="http://schemas.openxmlformats.org/officeDocument/2006/relationships/slideLayout" Target="../slideLayouts/slideLayout35.xml"/><Relationship Id="rId4" Type="http://schemas.openxmlformats.org/officeDocument/2006/relationships/hyperlink" Target="http://networkx.lanl.gov/download.html"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5.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ecomposition_(computer_science)"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NICTA_title_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5" descr="tran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08425"/>
            <a:ext cx="12731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6" descr="tran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8" y="5584825"/>
            <a:ext cx="1290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7" descr="trans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2513" y="5311775"/>
            <a:ext cx="12366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8" descr="trans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5025" y="5486400"/>
            <a:ext cx="11731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7"/>
          <p:cNvGrpSpPr>
            <a:grpSpLocks/>
          </p:cNvGrpSpPr>
          <p:nvPr/>
        </p:nvGrpSpPr>
        <p:grpSpPr bwMode="auto">
          <a:xfrm>
            <a:off x="258763" y="3979863"/>
            <a:ext cx="8482012" cy="2878137"/>
            <a:chOff x="163" y="2507"/>
            <a:chExt cx="5343" cy="1813"/>
          </a:xfrm>
        </p:grpSpPr>
        <p:pic>
          <p:nvPicPr>
            <p:cNvPr id="8202" name="Picture 10" descr="logo-pan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 y="2507"/>
              <a:ext cx="5343"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 y="3109"/>
              <a:ext cx="1564"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00" name="Subtitle 3"/>
          <p:cNvSpPr>
            <a:spLocks noGrp="1"/>
          </p:cNvSpPr>
          <p:nvPr>
            <p:ph type="subTitle" idx="4294967295"/>
          </p:nvPr>
        </p:nvSpPr>
        <p:spPr bwMode="auto">
          <a:xfrm>
            <a:off x="685800" y="2449513"/>
            <a:ext cx="4613275" cy="1195387"/>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AU" sz="2000" dirty="0" smtClean="0"/>
              <a:t>Menkes van den Briel</a:t>
            </a:r>
          </a:p>
          <a:p>
            <a:pPr marL="0" indent="0" eaLnBrk="1" hangingPunct="1">
              <a:buFontTx/>
              <a:buNone/>
            </a:pPr>
            <a:r>
              <a:rPr lang="en-AU" sz="1600" dirty="0" smtClean="0"/>
              <a:t>Member of Research Staff</a:t>
            </a:r>
          </a:p>
          <a:p>
            <a:pPr marL="0" indent="0" eaLnBrk="1" hangingPunct="1">
              <a:buFontTx/>
              <a:buNone/>
            </a:pPr>
            <a:r>
              <a:rPr lang="en-AU" sz="1600" dirty="0" smtClean="0"/>
              <a:t>NICTA and ANU</a:t>
            </a:r>
          </a:p>
          <a:p>
            <a:pPr marL="0" indent="0" eaLnBrk="1" hangingPunct="1">
              <a:buFontTx/>
              <a:buNone/>
            </a:pPr>
            <a:r>
              <a:rPr lang="en-AU" sz="1600" b="1" dirty="0" smtClean="0">
                <a:hlinkClick r:id="rId10"/>
              </a:rPr>
              <a:t>menkes@nicta.com.au</a:t>
            </a:r>
            <a:endParaRPr lang="en-AU" sz="1600" b="1" dirty="0" smtClean="0"/>
          </a:p>
          <a:p>
            <a:pPr marL="0" indent="0" eaLnBrk="1" hangingPunct="1">
              <a:buFontTx/>
              <a:buNone/>
            </a:pPr>
            <a:endParaRPr lang="en-AU" sz="1600" dirty="0" smtClean="0"/>
          </a:p>
        </p:txBody>
      </p:sp>
      <p:sp>
        <p:nvSpPr>
          <p:cNvPr id="8201" name="Rectangle 2"/>
          <p:cNvSpPr>
            <a:spLocks noGrp="1" noChangeArrowheads="1"/>
          </p:cNvSpPr>
          <p:nvPr>
            <p:ph type="ctrTitle" idx="4294967295"/>
          </p:nvPr>
        </p:nvSpPr>
        <p:spPr bwMode="auto">
          <a:xfrm>
            <a:off x="685800" y="884238"/>
            <a:ext cx="6910388" cy="457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sz="3200" smtClean="0"/>
              <a:t>Combining Linear Programming Based Decomposition Techniques with Constraint Programming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95288" y="63500"/>
            <a:ext cx="8353425" cy="989013"/>
          </a:xfrm>
        </p:spPr>
        <p:txBody>
          <a:bodyPr/>
          <a:lstStyle/>
          <a:p>
            <a:r>
              <a:rPr lang="en-AU" smtClean="0">
                <a:latin typeface="Arial" charset="0"/>
                <a:cs typeface="Arial" charset="0"/>
              </a:rPr>
              <a:t>Helpful installations </a:t>
            </a:r>
            <a:endParaRPr lang="en-US" smtClean="0">
              <a:latin typeface="Arial" charset="0"/>
              <a:cs typeface="Arial" charset="0"/>
            </a:endParaRPr>
          </a:p>
        </p:txBody>
      </p:sp>
      <p:sp>
        <p:nvSpPr>
          <p:cNvPr id="18435" name="Content Placeholder 2"/>
          <p:cNvSpPr>
            <a:spLocks noGrp="1"/>
          </p:cNvSpPr>
          <p:nvPr>
            <p:ph idx="1"/>
          </p:nvPr>
        </p:nvSpPr>
        <p:spPr>
          <a:xfrm>
            <a:off x="395288" y="1341438"/>
            <a:ext cx="8353425" cy="5372100"/>
          </a:xfrm>
        </p:spPr>
        <p:txBody>
          <a:bodyPr/>
          <a:lstStyle/>
          <a:p>
            <a:r>
              <a:rPr lang="en-AU" b="1" dirty="0" smtClean="0">
                <a:solidFill>
                  <a:srgbClr val="0070C0"/>
                </a:solidFill>
                <a:latin typeface="Arial" charset="0"/>
                <a:cs typeface="Arial" charset="0"/>
              </a:rPr>
              <a:t>Python 2.6.x or 2.7.x </a:t>
            </a:r>
          </a:p>
          <a:p>
            <a:pPr lvl="1"/>
            <a:r>
              <a:rPr lang="en-AU" dirty="0" smtClean="0">
                <a:latin typeface="Arial" charset="0"/>
                <a:cs typeface="Arial" charset="0"/>
              </a:rPr>
              <a:t>“Python is a programming language that lets you work more quickly and integrate your systems more effectively”</a:t>
            </a:r>
          </a:p>
          <a:p>
            <a:pPr lvl="1"/>
            <a:r>
              <a:rPr lang="en-AU" dirty="0" smtClean="0">
                <a:latin typeface="Arial" charset="0"/>
                <a:cs typeface="Arial" charset="0"/>
                <a:hlinkClick r:id="rId2"/>
              </a:rPr>
              <a:t>http://www.python.org/getit/</a:t>
            </a:r>
            <a:endParaRPr lang="en-AU" dirty="0" smtClean="0">
              <a:latin typeface="Arial" charset="0"/>
              <a:cs typeface="Arial" charset="0"/>
            </a:endParaRPr>
          </a:p>
          <a:p>
            <a:r>
              <a:rPr lang="en-AU" b="1" dirty="0" err="1" smtClean="0">
                <a:solidFill>
                  <a:srgbClr val="0070C0"/>
                </a:solidFill>
                <a:latin typeface="Arial" charset="0"/>
                <a:cs typeface="Arial" charset="0"/>
              </a:rPr>
              <a:t>Gurobi</a:t>
            </a:r>
            <a:r>
              <a:rPr lang="en-AU" dirty="0" smtClean="0">
                <a:latin typeface="Arial" charset="0"/>
                <a:cs typeface="Arial" charset="0"/>
              </a:rPr>
              <a:t> (Python interface)</a:t>
            </a:r>
          </a:p>
          <a:p>
            <a:pPr lvl="1"/>
            <a:r>
              <a:rPr lang="en-AU" dirty="0" smtClean="0">
                <a:latin typeface="Arial" charset="0"/>
                <a:cs typeface="Arial" charset="0"/>
              </a:rPr>
              <a:t>“The state-of-the-art solver for linear programming (LP), quadratic and </a:t>
            </a:r>
            <a:r>
              <a:rPr lang="en-AU" dirty="0" err="1" smtClean="0">
                <a:latin typeface="Arial" charset="0"/>
                <a:cs typeface="Arial" charset="0"/>
              </a:rPr>
              <a:t>quadratically</a:t>
            </a:r>
            <a:r>
              <a:rPr lang="en-AU" dirty="0" smtClean="0">
                <a:latin typeface="Arial" charset="0"/>
                <a:cs typeface="Arial" charset="0"/>
              </a:rPr>
              <a:t> constrained programming (QP and QCP), and mixed-integer programming (MILP, MIQP, and MIQCP)”</a:t>
            </a:r>
          </a:p>
          <a:p>
            <a:pPr lvl="1"/>
            <a:r>
              <a:rPr lang="en-AU" dirty="0" smtClean="0">
                <a:latin typeface="Arial" charset="0"/>
                <a:cs typeface="Arial" charset="0"/>
                <a:hlinkClick r:id="rId3"/>
              </a:rPr>
              <a:t>http://www.gurobi.com/products/gurobi-optimizer/try-for-yourself</a:t>
            </a:r>
            <a:endParaRPr lang="en-AU" dirty="0" smtClean="0">
              <a:latin typeface="Arial" charset="0"/>
              <a:cs typeface="Arial" charset="0"/>
            </a:endParaRPr>
          </a:p>
          <a:p>
            <a:r>
              <a:rPr lang="en-AU" b="1" dirty="0" err="1" smtClean="0">
                <a:solidFill>
                  <a:srgbClr val="0070C0"/>
                </a:solidFill>
                <a:latin typeface="Arial" charset="0"/>
                <a:cs typeface="Arial" charset="0"/>
              </a:rPr>
              <a:t>NetworkX</a:t>
            </a:r>
            <a:endParaRPr lang="en-AU" b="1" dirty="0" smtClean="0">
              <a:solidFill>
                <a:srgbClr val="0070C0"/>
              </a:solidFill>
              <a:latin typeface="Arial" charset="0"/>
              <a:cs typeface="Arial" charset="0"/>
            </a:endParaRPr>
          </a:p>
          <a:p>
            <a:pPr lvl="1"/>
            <a:r>
              <a:rPr lang="en-AU" dirty="0" smtClean="0">
                <a:latin typeface="Arial" charset="0"/>
                <a:cs typeface="Arial" charset="0"/>
              </a:rPr>
              <a:t>“</a:t>
            </a:r>
            <a:r>
              <a:rPr lang="en-AU" dirty="0" err="1" smtClean="0">
                <a:latin typeface="Arial" charset="0"/>
                <a:cs typeface="Arial" charset="0"/>
              </a:rPr>
              <a:t>NetworkX</a:t>
            </a:r>
            <a:r>
              <a:rPr lang="en-AU" dirty="0" smtClean="0">
                <a:latin typeface="Arial" charset="0"/>
                <a:cs typeface="Arial" charset="0"/>
              </a:rPr>
              <a:t> is a Python language software package for the creation, manipulation, and study of the structure, dynamics, and functions of complex networks”</a:t>
            </a:r>
          </a:p>
          <a:p>
            <a:pPr lvl="1"/>
            <a:r>
              <a:rPr lang="en-US" dirty="0" smtClean="0">
                <a:latin typeface="Arial" charset="0"/>
                <a:cs typeface="Arial" charset="0"/>
                <a:hlinkClick r:id="rId4"/>
              </a:rPr>
              <a:t>http://networkx.lanl.gov/download.html</a:t>
            </a:r>
            <a:endParaRPr lang="en-US" dirty="0" smtClean="0">
              <a:latin typeface="Arial" charset="0"/>
              <a:cs typeface="Arial" charset="0"/>
            </a:endParaRPr>
          </a:p>
          <a:p>
            <a:pPr lvl="1"/>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83568" y="3284984"/>
            <a:ext cx="7200800" cy="2808312"/>
            <a:chOff x="683568" y="3284984"/>
            <a:chExt cx="7200800" cy="2808312"/>
          </a:xfrm>
        </p:grpSpPr>
        <p:sp>
          <p:nvSpPr>
            <p:cNvPr id="5" name="Rectangle 4"/>
            <p:cNvSpPr/>
            <p:nvPr/>
          </p:nvSpPr>
          <p:spPr bwMode="auto">
            <a:xfrm>
              <a:off x="683568" y="3284984"/>
              <a:ext cx="2952328" cy="2808312"/>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bwMode="auto">
            <a:xfrm>
              <a:off x="4932040" y="3284984"/>
              <a:ext cx="2952328" cy="2808312"/>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rgbClr val="002060"/>
                  </a:solidFill>
                  <a:effectLst/>
                  <a:latin typeface="Arial" pitchFamily="34" charset="0"/>
                  <a:cs typeface="Arial" pitchFamily="34" charset="0"/>
                </a:rPr>
                <a:t>Subproblem</a:t>
              </a: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p:nvPr/>
          </p:nvCxnSpPr>
          <p:spPr bwMode="auto">
            <a:xfrm>
              <a:off x="3635896" y="3938690"/>
              <a:ext cx="1296144" cy="3077"/>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3635896" y="4341934"/>
              <a:ext cx="1296144"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563888" y="3356992"/>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Solution</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values</a:t>
              </a:r>
              <a:endParaRPr lang="en-US" sz="1600" b="1" i="1" dirty="0">
                <a:solidFill>
                  <a:srgbClr val="0070C0"/>
                </a:solidFill>
                <a:latin typeface="Times New Roman" pitchFamily="18" charset="0"/>
                <a:cs typeface="Times New Roman" pitchFamily="18" charset="0"/>
              </a:endParaRPr>
            </a:p>
          </p:txBody>
        </p:sp>
        <p:sp>
          <p:nvSpPr>
            <p:cNvPr id="10" name="TextBox 9"/>
            <p:cNvSpPr txBox="1"/>
            <p:nvPr/>
          </p:nvSpPr>
          <p:spPr>
            <a:xfrm>
              <a:off x="3563888" y="4371608"/>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Benders</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cuts</a:t>
              </a:r>
              <a:endParaRPr lang="en-US" sz="1600" b="1" i="1" dirty="0">
                <a:solidFill>
                  <a:srgbClr val="0070C0"/>
                </a:solidFill>
                <a:latin typeface="Times New Roman" pitchFamily="18" charset="0"/>
                <a:cs typeface="Times New Roman" pitchFamily="18" charset="0"/>
              </a:endParaRPr>
            </a:p>
          </p:txBody>
        </p:sp>
      </p:grpSp>
      <p:sp>
        <p:nvSpPr>
          <p:cNvPr id="2" name="Content Placeholder 1"/>
          <p:cNvSpPr>
            <a:spLocks noGrp="1"/>
          </p:cNvSpPr>
          <p:nvPr>
            <p:ph sz="half" idx="1"/>
          </p:nvPr>
        </p:nvSpPr>
        <p:spPr/>
        <p:txBody>
          <a:bodyPr/>
          <a:lstStyle/>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a:t>
            </a:r>
            <a:r>
              <a:rPr lang="en-AU" i="1" dirty="0" smtClean="0">
                <a:latin typeface="Times New Roman" pitchFamily="18" charset="0"/>
                <a:cs typeface="Times New Roman" pitchFamily="18" charset="0"/>
              </a:rPr>
              <a:t> </a:t>
            </a:r>
            <a:r>
              <a:rPr lang="en-AU" i="1" dirty="0">
                <a:latin typeface="Times New Roman" pitchFamily="18" charset="0"/>
                <a:cs typeface="Times New Roman" pitchFamily="18" charset="0"/>
              </a:rPr>
              <a:t>b</a:t>
            </a:r>
            <a:br>
              <a:rPr lang="en-AU" i="1" dirty="0">
                <a:latin typeface="Times New Roman" pitchFamily="18" charset="0"/>
                <a:cs typeface="Times New Roman" pitchFamily="18" charset="0"/>
              </a:rPr>
            </a:br>
            <a:r>
              <a:rPr lang="en-AU" i="1" dirty="0">
                <a:latin typeface="Times New Roman" pitchFamily="18" charset="0"/>
                <a:cs typeface="Times New Roman" pitchFamily="18" charset="0"/>
              </a:rPr>
              <a:t>	</a:t>
            </a:r>
            <a:r>
              <a:rPr lang="en-AU" i="1" dirty="0" err="1">
                <a:latin typeface="Times New Roman" pitchFamily="18" charset="0"/>
                <a:cs typeface="Times New Roman" pitchFamily="18" charset="0"/>
              </a:rPr>
              <a:t>Px</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Qy</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r</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 </a:t>
            </a:r>
            <a:r>
              <a:rPr lang="en-AU" dirty="0">
                <a:latin typeface="Times New Roman" pitchFamily="18" charset="0"/>
                <a:cs typeface="Times New Roman" pitchFamily="18" charset="0"/>
              </a:rPr>
              <a:t>≥</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 and integer</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y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sym typeface="Symbol"/>
              </a:rPr>
              <a:t></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 </a:t>
            </a:r>
            <a:r>
              <a:rPr lang="en-AU" i="1" dirty="0" smtClean="0">
                <a:latin typeface="Times New Roman" pitchFamily="18" charset="0"/>
                <a:cs typeface="Times New Roman" pitchFamily="18" charset="0"/>
              </a:rPr>
              <a:t>b</a:t>
            </a:r>
            <a:br>
              <a:rPr lang="en-AU" i="1" dirty="0" smtClean="0">
                <a:latin typeface="Times New Roman" pitchFamily="18" charset="0"/>
                <a:cs typeface="Times New Roman" pitchFamily="18" charset="0"/>
              </a:rPr>
            </a:br>
            <a:r>
              <a:rPr lang="en-AU" i="1" dirty="0" smtClean="0">
                <a:latin typeface="Times New Roman" pitchFamily="18" charset="0"/>
                <a:cs typeface="Times New Roman" pitchFamily="18" charset="0"/>
              </a:rPr>
              <a:t>	optimality cuts</a:t>
            </a:r>
            <a:br>
              <a:rPr lang="en-AU" i="1" dirty="0" smtClean="0">
                <a:latin typeface="Times New Roman" pitchFamily="18" charset="0"/>
                <a:cs typeface="Times New Roman" pitchFamily="18" charset="0"/>
              </a:rPr>
            </a:br>
            <a:r>
              <a:rPr lang="en-AU" i="1" dirty="0" smtClean="0">
                <a:latin typeface="Times New Roman" pitchFamily="18" charset="0"/>
                <a:cs typeface="Times New Roman" pitchFamily="18" charset="0"/>
              </a:rPr>
              <a:t>	feasibility cuts</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 and </a:t>
            </a:r>
            <a:r>
              <a:rPr lang="en-AU" dirty="0" smtClean="0">
                <a:latin typeface="Times New Roman" pitchFamily="18" charset="0"/>
                <a:cs typeface="Times New Roman" pitchFamily="18" charset="0"/>
              </a:rPr>
              <a:t>integer</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 0</a:t>
            </a:r>
            <a:endParaRPr lang="en-US" dirty="0">
              <a:latin typeface="Times New Roman" pitchFamily="18" charset="0"/>
              <a:cs typeface="Times New Roman" pitchFamily="18" charset="0"/>
            </a:endParaRPr>
          </a:p>
          <a:p>
            <a:endParaRPr lang="en-US" dirty="0"/>
          </a:p>
        </p:txBody>
      </p:sp>
      <p:sp>
        <p:nvSpPr>
          <p:cNvPr id="3" name="Content Placeholder 2"/>
          <p:cNvSpPr>
            <a:spLocks noGrp="1"/>
          </p:cNvSpPr>
          <p:nvPr>
            <p:ph sz="half" idx="2"/>
          </p:nvPr>
        </p:nvSpPr>
        <p:spPr/>
        <p:txBody>
          <a:bodyPr/>
          <a:lstStyle/>
          <a:p>
            <a:r>
              <a:rPr lang="en-AU" dirty="0" smtClean="0">
                <a:solidFill>
                  <a:schemeClr val="bg1"/>
                </a:solidFill>
                <a:latin typeface="Times New Roman" pitchFamily="18" charset="0"/>
                <a:cs typeface="Times New Roman" pitchFamily="18" charset="0"/>
              </a:rPr>
              <a:t/>
            </a:r>
            <a:br>
              <a:rPr lang="en-AU" dirty="0" smtClean="0">
                <a:solidFill>
                  <a:schemeClr val="bg1"/>
                </a:solidFill>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Min </a:t>
            </a:r>
            <a:r>
              <a:rPr lang="en-AU" i="1" dirty="0" err="1" smtClean="0">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Qy</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 </a:t>
            </a:r>
            <a:r>
              <a:rPr lang="en-AU" i="1" dirty="0" err="1" smtClean="0">
                <a:latin typeface="Times New Roman" pitchFamily="18" charset="0"/>
                <a:cs typeface="Times New Roman" pitchFamily="18" charset="0"/>
              </a:rPr>
              <a:t>P</a:t>
            </a:r>
            <a:r>
              <a:rPr lang="en-AU" i="1" u="sng" dirty="0" err="1" smtClean="0">
                <a:latin typeface="Times New Roman" pitchFamily="18" charset="0"/>
                <a:cs typeface="Times New Roman" pitchFamily="18" charset="0"/>
              </a:rPr>
              <a:t>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y</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US" dirty="0"/>
          </a:p>
        </p:txBody>
      </p:sp>
      <p:sp>
        <p:nvSpPr>
          <p:cNvPr id="4" name="Title 3"/>
          <p:cNvSpPr>
            <a:spLocks noGrp="1"/>
          </p:cNvSpPr>
          <p:nvPr>
            <p:ph type="title"/>
          </p:nvPr>
        </p:nvSpPr>
        <p:spPr/>
        <p:txBody>
          <a:bodyPr/>
          <a:lstStyle/>
          <a:p>
            <a:r>
              <a:rPr lang="en-AU" dirty="0"/>
              <a:t>Benders decomposition</a:t>
            </a:r>
            <a:endParaRPr lang="en-US" dirty="0"/>
          </a:p>
        </p:txBody>
      </p:sp>
    </p:spTree>
    <p:extLst>
      <p:ext uri="{BB962C8B-B14F-4D97-AF65-F5344CB8AC3E}">
        <p14:creationId xmlns:p14="http://schemas.microsoft.com/office/powerpoint/2010/main" val="271054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dirty="0" smtClean="0">
                <a:latin typeface="Times New Roman" pitchFamily="18" charset="0"/>
                <a:cs typeface="Times New Roman" pitchFamily="18" charset="0"/>
              </a:rPr>
              <a:t>Min </a:t>
            </a:r>
            <a:r>
              <a:rPr lang="en-AU" i="1" dirty="0" err="1">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Qy</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r</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P</a:t>
            </a:r>
            <a:r>
              <a:rPr lang="en-AU" i="1" u="sng" dirty="0" err="1">
                <a:latin typeface="Times New Roman" pitchFamily="18" charset="0"/>
                <a:cs typeface="Times New Roman" pitchFamily="18" charset="0"/>
              </a:rPr>
              <a:t>x</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u</a:t>
            </a:r>
            <a:r>
              <a:rPr lang="en-AU" dirty="0">
                <a:latin typeface="Times New Roman" pitchFamily="18" charset="0"/>
                <a:cs typeface="Times New Roman" pitchFamily="18" charset="0"/>
              </a:rPr>
              <a:t>]</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y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AU" dirty="0" smtClean="0"/>
          </a:p>
          <a:p>
            <a:r>
              <a:rPr lang="en-AU" b="1" dirty="0" smtClean="0">
                <a:solidFill>
                  <a:srgbClr val="0070C0"/>
                </a:solidFill>
              </a:rPr>
              <a:t>Optimal</a:t>
            </a:r>
          </a:p>
          <a:p>
            <a:endParaRPr lang="en-AU" dirty="0"/>
          </a:p>
          <a:p>
            <a:endParaRPr lang="en-AU" dirty="0" smtClean="0"/>
          </a:p>
          <a:p>
            <a:r>
              <a:rPr lang="en-AU" b="1" dirty="0" smtClean="0">
                <a:solidFill>
                  <a:srgbClr val="0070C0"/>
                </a:solidFill>
              </a:rPr>
              <a:t>Infeasible</a:t>
            </a:r>
            <a:endParaRPr lang="en-US" b="1" dirty="0">
              <a:solidFill>
                <a:srgbClr val="0070C0"/>
              </a:solidFill>
            </a:endParaRPr>
          </a:p>
        </p:txBody>
      </p:sp>
      <p:sp>
        <p:nvSpPr>
          <p:cNvPr id="3" name="Content Placeholder 2"/>
          <p:cNvSpPr>
            <a:spLocks noGrp="1"/>
          </p:cNvSpPr>
          <p:nvPr>
            <p:ph sz="half" idx="2"/>
          </p:nvPr>
        </p:nvSpPr>
        <p:spPr/>
        <p:txBody>
          <a:bodyPr/>
          <a:lstStyle/>
          <a:p>
            <a:r>
              <a:rPr lang="en-AU" dirty="0" smtClean="0">
                <a:latin typeface="Times New Roman" pitchFamily="18" charset="0"/>
                <a:cs typeface="Times New Roman" pitchFamily="18" charset="0"/>
              </a:rPr>
              <a:t>Max </a:t>
            </a:r>
            <a:r>
              <a:rPr lang="en-AU" i="1" dirty="0" err="1" smtClean="0">
                <a:latin typeface="Times New Roman" pitchFamily="18" charset="0"/>
                <a:cs typeface="Times New Roman" pitchFamily="18" charset="0"/>
              </a:rPr>
              <a:t>u</a:t>
            </a:r>
            <a:r>
              <a:rPr lang="en-AU" i="1" baseline="30000" dirty="0" err="1" smtClean="0">
                <a:latin typeface="Times New Roman" pitchFamily="18" charset="0"/>
                <a:cs typeface="Times New Roman" pitchFamily="18" charset="0"/>
              </a:rPr>
              <a:t>T</a:t>
            </a:r>
            <a:r>
              <a:rPr lang="en-AU" dirty="0" smtClean="0">
                <a:latin typeface="Times New Roman" pitchFamily="18" charset="0"/>
                <a:cs typeface="Times New Roman" pitchFamily="18" charset="0"/>
              </a:rPr>
              <a:t>(</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 </a:t>
            </a:r>
            <a:r>
              <a:rPr lang="en-AU" i="1" dirty="0" err="1" smtClean="0">
                <a:latin typeface="Times New Roman" pitchFamily="18" charset="0"/>
                <a:cs typeface="Times New Roman" pitchFamily="18" charset="0"/>
              </a:rPr>
              <a:t>P</a:t>
            </a:r>
            <a:r>
              <a:rPr lang="en-AU" i="1" u="sng" dirty="0" err="1" smtClean="0">
                <a:latin typeface="Times New Roman" pitchFamily="18" charset="0"/>
                <a:cs typeface="Times New Roman" pitchFamily="18" charset="0"/>
              </a:rPr>
              <a:t>x</a:t>
            </a:r>
            <a:r>
              <a:rPr lang="en-AU" dirty="0" smtClean="0">
                <a:latin typeface="Times New Roman" pitchFamily="18" charset="0"/>
                <a:cs typeface="Times New Roman" pitchFamily="18" charset="0"/>
              </a:rPr>
              <a:t>)</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u</a:t>
            </a:r>
            <a:r>
              <a:rPr lang="en-AU" i="1" baseline="30000" dirty="0" err="1" smtClean="0">
                <a:latin typeface="Times New Roman" pitchFamily="18" charset="0"/>
                <a:cs typeface="Times New Roman" pitchFamily="18" charset="0"/>
              </a:rPr>
              <a:t>T</a:t>
            </a:r>
            <a:r>
              <a:rPr lang="en-AU" i="1" dirty="0" err="1" smtClean="0">
                <a:latin typeface="Times New Roman" pitchFamily="18" charset="0"/>
                <a:cs typeface="Times New Roman" pitchFamily="18" charset="0"/>
              </a:rPr>
              <a:t>Q</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smtClean="0">
                <a:latin typeface="Times New Roman" pitchFamily="18" charset="0"/>
                <a:cs typeface="Times New Roman" pitchFamily="18" charset="0"/>
              </a:rPr>
              <a:t>d</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y</a:t>
            </a:r>
            <a:r>
              <a:rPr lang="en-AU" dirty="0" smtClean="0">
                <a:latin typeface="Times New Roman" pitchFamily="18" charset="0"/>
                <a:cs typeface="Times New Roman" pitchFamily="18" charset="0"/>
              </a:rPr>
              <a:t>]</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smtClean="0">
                <a:latin typeface="Times New Roman" pitchFamily="18" charset="0"/>
                <a:cs typeface="Times New Roman" pitchFamily="18" charset="0"/>
              </a:rPr>
              <a:t>u</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a:t>
            </a:r>
            <a:r>
              <a:rPr lang="en-AU" i="1" dirty="0">
                <a:latin typeface="Times New Roman" pitchFamily="18" charset="0"/>
                <a:cs typeface="Times New Roman" pitchFamily="18" charset="0"/>
              </a:rPr>
              <a:t> </a:t>
            </a:r>
            <a:r>
              <a:rPr lang="en-AU" dirty="0" smtClean="0">
                <a:latin typeface="Times New Roman" pitchFamily="18" charset="0"/>
                <a:cs typeface="Times New Roman" pitchFamily="18" charset="0"/>
              </a:rPr>
              <a:t>0</a:t>
            </a:r>
          </a:p>
          <a:p>
            <a:endParaRPr lang="en-AU" dirty="0"/>
          </a:p>
          <a:p>
            <a:r>
              <a:rPr lang="en-AU" b="1" dirty="0" smtClean="0">
                <a:solidFill>
                  <a:srgbClr val="0070C0"/>
                </a:solidFill>
              </a:rPr>
              <a:t>Optimality cut</a:t>
            </a:r>
            <a:r>
              <a:rPr lang="en-AU" dirty="0" smtClean="0"/>
              <a:t/>
            </a:r>
            <a:br>
              <a:rPr lang="en-AU" dirty="0" smtClean="0"/>
            </a:b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rPr>
              <a:t>≥</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rPr>
              <a:t>u</a:t>
            </a:r>
            <a:r>
              <a:rPr lang="en-AU" i="1" baseline="-25000" dirty="0" err="1" smtClean="0">
                <a:latin typeface="Times New Roman" pitchFamily="18" charset="0"/>
                <a:cs typeface="Times New Roman" pitchFamily="18" charset="0"/>
              </a:rPr>
              <a:t>k</a:t>
            </a:r>
            <a:r>
              <a:rPr lang="en-AU" i="1" baseline="30000" dirty="0" err="1" smtClean="0">
                <a:latin typeface="Times New Roman" pitchFamily="18" charset="0"/>
                <a:cs typeface="Times New Roman" pitchFamily="18" charset="0"/>
              </a:rPr>
              <a:t>T</a:t>
            </a:r>
            <a:r>
              <a:rPr lang="en-AU" dirty="0" smtClean="0">
                <a:latin typeface="Times New Roman" pitchFamily="18" charset="0"/>
                <a:cs typeface="Times New Roman" pitchFamily="18" charset="0"/>
              </a:rPr>
              <a:t>(</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Px</a:t>
            </a:r>
            <a:r>
              <a:rPr lang="en-AU" dirty="0">
                <a:latin typeface="Times New Roman" pitchFamily="18" charset="0"/>
                <a:cs typeface="Times New Roman" pitchFamily="18" charset="0"/>
              </a:rPr>
              <a:t>)</a:t>
            </a:r>
            <a:endParaRPr lang="en-AU" dirty="0"/>
          </a:p>
          <a:p>
            <a:endParaRPr lang="en-AU" dirty="0" smtClean="0"/>
          </a:p>
          <a:p>
            <a:r>
              <a:rPr lang="en-AU" b="1" dirty="0" smtClean="0">
                <a:solidFill>
                  <a:srgbClr val="0070C0"/>
                </a:solidFill>
              </a:rPr>
              <a:t>Infeasibility cut</a:t>
            </a:r>
            <a:r>
              <a:rPr lang="en-AU" dirty="0" smtClean="0"/>
              <a:t/>
            </a:r>
            <a:br>
              <a:rPr lang="en-AU" dirty="0" smtClean="0"/>
            </a:br>
            <a:r>
              <a:rPr lang="en-AU" i="1" dirty="0" err="1" smtClean="0">
                <a:latin typeface="Times New Roman" pitchFamily="18" charset="0"/>
                <a:cs typeface="Times New Roman" pitchFamily="18" charset="0"/>
              </a:rPr>
              <a:t>v</a:t>
            </a:r>
            <a:r>
              <a:rPr lang="en-AU" i="1" baseline="-25000" dirty="0" err="1" smtClean="0">
                <a:latin typeface="Times New Roman" pitchFamily="18" charset="0"/>
                <a:cs typeface="Times New Roman" pitchFamily="18" charset="0"/>
              </a:rPr>
              <a:t>k</a:t>
            </a:r>
            <a:r>
              <a:rPr lang="en-AU" i="1" baseline="30000" dirty="0" err="1" smtClean="0">
                <a:latin typeface="Times New Roman" pitchFamily="18" charset="0"/>
                <a:cs typeface="Times New Roman" pitchFamily="18" charset="0"/>
              </a:rPr>
              <a:t>T</a:t>
            </a:r>
            <a:r>
              <a:rPr lang="en-AU" dirty="0" smtClean="0">
                <a:latin typeface="Times New Roman" pitchFamily="18" charset="0"/>
                <a:cs typeface="Times New Roman" pitchFamily="18" charset="0"/>
              </a:rPr>
              <a:t>(</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Px</a:t>
            </a:r>
            <a:r>
              <a:rPr lang="en-AU" dirty="0" smtClean="0">
                <a:latin typeface="Times New Roman" pitchFamily="18" charset="0"/>
                <a:cs typeface="Times New Roman" pitchFamily="18" charset="0"/>
              </a:rPr>
              <a:t>) ≤ 0</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endParaRPr lang="en-AU" dirty="0" smtClean="0"/>
          </a:p>
          <a:p>
            <a:endParaRPr lang="en-AU" dirty="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endParaRPr lang="en-US" dirty="0"/>
          </a:p>
        </p:txBody>
      </p:sp>
      <p:sp>
        <p:nvSpPr>
          <p:cNvPr id="4" name="Title 3"/>
          <p:cNvSpPr>
            <a:spLocks noGrp="1"/>
          </p:cNvSpPr>
          <p:nvPr>
            <p:ph type="title"/>
          </p:nvPr>
        </p:nvSpPr>
        <p:spPr/>
        <p:txBody>
          <a:bodyPr/>
          <a:lstStyle/>
          <a:p>
            <a:r>
              <a:rPr lang="en-AU" dirty="0"/>
              <a:t>Benders decomposition</a:t>
            </a:r>
            <a:endParaRPr lang="en-US" dirty="0"/>
          </a:p>
        </p:txBody>
      </p:sp>
    </p:spTree>
    <p:extLst>
      <p:ext uri="{BB962C8B-B14F-4D97-AF65-F5344CB8AC3E}">
        <p14:creationId xmlns:p14="http://schemas.microsoft.com/office/powerpoint/2010/main" val="48900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83568" y="3284984"/>
            <a:ext cx="7200800" cy="2808312"/>
            <a:chOff x="683568" y="3284984"/>
            <a:chExt cx="7200800" cy="2808312"/>
          </a:xfrm>
        </p:grpSpPr>
        <p:sp>
          <p:nvSpPr>
            <p:cNvPr id="5" name="Rectangle 4"/>
            <p:cNvSpPr/>
            <p:nvPr/>
          </p:nvSpPr>
          <p:spPr bwMode="auto">
            <a:xfrm>
              <a:off x="683568" y="3284984"/>
              <a:ext cx="2952328" cy="2808312"/>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bwMode="auto">
            <a:xfrm>
              <a:off x="4932040" y="3284984"/>
              <a:ext cx="2952328" cy="2808312"/>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rgbClr val="002060"/>
                  </a:solidFill>
                  <a:effectLst/>
                  <a:latin typeface="Arial" pitchFamily="34" charset="0"/>
                  <a:cs typeface="Arial" pitchFamily="34" charset="0"/>
                </a:rPr>
                <a:t>Subproblem</a:t>
              </a: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p:nvPr/>
          </p:nvCxnSpPr>
          <p:spPr bwMode="auto">
            <a:xfrm>
              <a:off x="3635896" y="3938690"/>
              <a:ext cx="1296144" cy="3077"/>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3635896" y="4341934"/>
              <a:ext cx="1296144"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563888" y="3356992"/>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Solution</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values</a:t>
              </a:r>
              <a:endParaRPr lang="en-US" sz="1600" b="1" i="1" dirty="0">
                <a:solidFill>
                  <a:srgbClr val="0070C0"/>
                </a:solidFill>
                <a:latin typeface="Times New Roman" pitchFamily="18" charset="0"/>
                <a:cs typeface="Times New Roman" pitchFamily="18" charset="0"/>
              </a:endParaRPr>
            </a:p>
          </p:txBody>
        </p:sp>
        <p:sp>
          <p:nvSpPr>
            <p:cNvPr id="10" name="TextBox 9"/>
            <p:cNvSpPr txBox="1"/>
            <p:nvPr/>
          </p:nvSpPr>
          <p:spPr>
            <a:xfrm>
              <a:off x="3563888" y="4371608"/>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Benders</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cuts</a:t>
              </a:r>
              <a:endParaRPr lang="en-US" sz="1600" b="1" i="1" dirty="0">
                <a:solidFill>
                  <a:srgbClr val="0070C0"/>
                </a:solidFill>
                <a:latin typeface="Times New Roman" pitchFamily="18" charset="0"/>
                <a:cs typeface="Times New Roman" pitchFamily="18" charset="0"/>
              </a:endParaRPr>
            </a:p>
          </p:txBody>
        </p:sp>
      </p:grpSp>
      <p:sp>
        <p:nvSpPr>
          <p:cNvPr id="2" name="Content Placeholder 1"/>
          <p:cNvSpPr>
            <a:spLocks noGrp="1"/>
          </p:cNvSpPr>
          <p:nvPr>
            <p:ph sz="half" idx="1"/>
          </p:nvPr>
        </p:nvSpPr>
        <p:spPr/>
        <p:txBody>
          <a:bodyPr/>
          <a:lstStyle/>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a:t>
            </a:r>
            <a:r>
              <a:rPr lang="en-AU" i="1" dirty="0" smtClean="0">
                <a:latin typeface="Times New Roman" pitchFamily="18" charset="0"/>
                <a:cs typeface="Times New Roman" pitchFamily="18" charset="0"/>
              </a:rPr>
              <a:t> </a:t>
            </a:r>
            <a:r>
              <a:rPr lang="en-AU" i="1" dirty="0">
                <a:latin typeface="Times New Roman" pitchFamily="18" charset="0"/>
                <a:cs typeface="Times New Roman" pitchFamily="18" charset="0"/>
              </a:rPr>
              <a:t>b</a:t>
            </a:r>
            <a:br>
              <a:rPr lang="en-AU" i="1" dirty="0">
                <a:latin typeface="Times New Roman" pitchFamily="18" charset="0"/>
                <a:cs typeface="Times New Roman" pitchFamily="18" charset="0"/>
              </a:rPr>
            </a:br>
            <a:r>
              <a:rPr lang="en-AU" i="1" dirty="0">
                <a:latin typeface="Times New Roman" pitchFamily="18" charset="0"/>
                <a:cs typeface="Times New Roman" pitchFamily="18" charset="0"/>
              </a:rPr>
              <a:t>	</a:t>
            </a:r>
            <a:r>
              <a:rPr lang="en-AU" i="1" dirty="0" err="1">
                <a:latin typeface="Times New Roman" pitchFamily="18" charset="0"/>
                <a:cs typeface="Times New Roman" pitchFamily="18" charset="0"/>
              </a:rPr>
              <a:t>Px</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Qy</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r</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 </a:t>
            </a:r>
            <a:r>
              <a:rPr lang="en-AU" dirty="0">
                <a:latin typeface="Times New Roman" pitchFamily="18" charset="0"/>
                <a:cs typeface="Times New Roman" pitchFamily="18" charset="0"/>
              </a:rPr>
              <a:t>≥</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 and integer</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y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sym typeface="Symbol"/>
              </a:rPr>
              <a:t></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 </a:t>
            </a:r>
            <a:r>
              <a:rPr lang="en-AU" i="1" dirty="0" smtClean="0">
                <a:latin typeface="Times New Roman" pitchFamily="18" charset="0"/>
                <a:cs typeface="Times New Roman" pitchFamily="18" charset="0"/>
              </a:rPr>
              <a:t>b</a:t>
            </a:r>
            <a:br>
              <a:rPr lang="en-AU" i="1" dirty="0" smtClean="0">
                <a:latin typeface="Times New Roman" pitchFamily="18" charset="0"/>
                <a:cs typeface="Times New Roman" pitchFamily="18" charset="0"/>
              </a:rPr>
            </a:br>
            <a:r>
              <a:rPr lang="en-AU" i="1" dirty="0" smtClean="0">
                <a:latin typeface="Times New Roman" pitchFamily="18" charset="0"/>
                <a:cs typeface="Times New Roman" pitchFamily="18" charset="0"/>
              </a:rPr>
              <a:t>	</a:t>
            </a:r>
            <a:r>
              <a:rPr lang="en-AU" i="1" dirty="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t>
            </a:r>
            <a:r>
              <a:rPr lang="en-AU" dirty="0">
                <a:latin typeface="Times New Roman" pitchFamily="18" charset="0"/>
                <a:cs typeface="Times New Roman" pitchFamily="18" charset="0"/>
              </a:rPr>
              <a:t>≥</a:t>
            </a:r>
            <a:r>
              <a:rPr lang="en-AU" dirty="0" smtClean="0">
                <a:latin typeface="Times New Roman" pitchFamily="18" charset="0"/>
                <a:cs typeface="Times New Roman" pitchFamily="18" charset="0"/>
                <a:sym typeface="Symbol"/>
              </a:rPr>
              <a:t> </a:t>
            </a:r>
            <a:r>
              <a:rPr lang="en-AU" i="1" dirty="0" err="1">
                <a:latin typeface="Times New Roman" pitchFamily="18" charset="0"/>
                <a:cs typeface="Times New Roman" pitchFamily="18" charset="0"/>
              </a:rPr>
              <a:t>u</a:t>
            </a:r>
            <a:r>
              <a:rPr lang="en-AU" i="1" baseline="-25000" dirty="0" err="1">
                <a:latin typeface="Times New Roman" pitchFamily="18" charset="0"/>
                <a:cs typeface="Times New Roman" pitchFamily="18" charset="0"/>
              </a:rPr>
              <a:t>k</a:t>
            </a:r>
            <a:r>
              <a:rPr lang="en-AU" i="1" baseline="30000" dirty="0" err="1">
                <a:latin typeface="Times New Roman" pitchFamily="18" charset="0"/>
                <a:cs typeface="Times New Roman" pitchFamily="18" charset="0"/>
              </a:rPr>
              <a:t>T</a:t>
            </a:r>
            <a:r>
              <a:rPr lang="en-AU" dirty="0">
                <a:latin typeface="Times New Roman" pitchFamily="18" charset="0"/>
                <a:cs typeface="Times New Roman" pitchFamily="18" charset="0"/>
              </a:rPr>
              <a:t>(</a:t>
            </a:r>
            <a:r>
              <a:rPr lang="en-AU" i="1" dirty="0">
                <a:latin typeface="Times New Roman" pitchFamily="18" charset="0"/>
                <a:cs typeface="Times New Roman" pitchFamily="18" charset="0"/>
              </a:rPr>
              <a:t>r</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Px</a:t>
            </a:r>
            <a:r>
              <a:rPr lang="en-AU" dirty="0" smtClean="0">
                <a:latin typeface="Times New Roman" pitchFamily="18" charset="0"/>
                <a:cs typeface="Times New Roman" pitchFamily="18" charset="0"/>
              </a:rPr>
              <a:t>)</a:t>
            </a:r>
            <a:r>
              <a:rPr lang="en-AU" i="1" dirty="0" smtClean="0">
                <a:latin typeface="Times New Roman" pitchFamily="18" charset="0"/>
                <a:cs typeface="Times New Roman" pitchFamily="18" charset="0"/>
              </a:rPr>
              <a:t/>
            </a:r>
            <a:br>
              <a:rPr lang="en-AU" i="1" dirty="0" smtClean="0">
                <a:latin typeface="Times New Roman" pitchFamily="18" charset="0"/>
                <a:cs typeface="Times New Roman" pitchFamily="18" charset="0"/>
              </a:rPr>
            </a:br>
            <a:r>
              <a:rPr lang="en-AU" i="1"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v</a:t>
            </a:r>
            <a:r>
              <a:rPr lang="en-AU" i="1" baseline="-25000" dirty="0" err="1" smtClean="0">
                <a:latin typeface="Times New Roman" pitchFamily="18" charset="0"/>
                <a:cs typeface="Times New Roman" pitchFamily="18" charset="0"/>
              </a:rPr>
              <a:t>k</a:t>
            </a:r>
            <a:r>
              <a:rPr lang="en-AU" i="1" baseline="30000" dirty="0" err="1" smtClean="0">
                <a:latin typeface="Times New Roman" pitchFamily="18" charset="0"/>
                <a:cs typeface="Times New Roman" pitchFamily="18" charset="0"/>
              </a:rPr>
              <a:t>T</a:t>
            </a:r>
            <a:r>
              <a:rPr lang="en-AU" dirty="0" smtClean="0">
                <a:latin typeface="Times New Roman" pitchFamily="18" charset="0"/>
                <a:cs typeface="Times New Roman" pitchFamily="18" charset="0"/>
              </a:rPr>
              <a:t>(</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Px</a:t>
            </a:r>
            <a:r>
              <a:rPr lang="en-AU" dirty="0" smtClean="0">
                <a:latin typeface="Times New Roman" pitchFamily="18" charset="0"/>
                <a:cs typeface="Times New Roman" pitchFamily="18" charset="0"/>
              </a:rPr>
              <a:t>) ≤ 0</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 and </a:t>
            </a:r>
            <a:r>
              <a:rPr lang="en-AU" dirty="0" smtClean="0">
                <a:latin typeface="Times New Roman" pitchFamily="18" charset="0"/>
                <a:cs typeface="Times New Roman" pitchFamily="18" charset="0"/>
              </a:rPr>
              <a:t>integer</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 0</a:t>
            </a:r>
            <a:endParaRPr lang="en-US" dirty="0">
              <a:latin typeface="Times New Roman" pitchFamily="18" charset="0"/>
              <a:cs typeface="Times New Roman" pitchFamily="18" charset="0"/>
            </a:endParaRPr>
          </a:p>
          <a:p>
            <a:endParaRPr lang="en-US" dirty="0"/>
          </a:p>
        </p:txBody>
      </p:sp>
      <p:sp>
        <p:nvSpPr>
          <p:cNvPr id="3" name="Content Placeholder 2"/>
          <p:cNvSpPr>
            <a:spLocks noGrp="1"/>
          </p:cNvSpPr>
          <p:nvPr>
            <p:ph sz="half" idx="2"/>
          </p:nvPr>
        </p:nvSpPr>
        <p:spPr/>
        <p:txBody>
          <a:bodyPr/>
          <a:lstStyle/>
          <a:p>
            <a:r>
              <a:rPr lang="en-AU" dirty="0" smtClean="0">
                <a:solidFill>
                  <a:schemeClr val="bg1"/>
                </a:solidFill>
                <a:latin typeface="Times New Roman" pitchFamily="18" charset="0"/>
                <a:cs typeface="Times New Roman" pitchFamily="18" charset="0"/>
              </a:rPr>
              <a:t/>
            </a:r>
            <a:br>
              <a:rPr lang="en-AU" dirty="0" smtClean="0">
                <a:solidFill>
                  <a:schemeClr val="bg1"/>
                </a:solidFill>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Max </a:t>
            </a:r>
            <a:r>
              <a:rPr lang="en-AU" i="1" dirty="0" err="1" smtClean="0">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Qy</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 </a:t>
            </a:r>
            <a:r>
              <a:rPr lang="en-AU" i="1" dirty="0" err="1" smtClean="0">
                <a:latin typeface="Times New Roman" pitchFamily="18" charset="0"/>
                <a:cs typeface="Times New Roman" pitchFamily="18" charset="0"/>
              </a:rPr>
              <a:t>P</a:t>
            </a:r>
            <a:r>
              <a:rPr lang="en-AU" i="1" u="sng" dirty="0" err="1" smtClean="0">
                <a:latin typeface="Times New Roman" pitchFamily="18" charset="0"/>
                <a:cs typeface="Times New Roman" pitchFamily="18" charset="0"/>
              </a:rPr>
              <a:t>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y</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US" dirty="0"/>
          </a:p>
        </p:txBody>
      </p:sp>
      <p:sp>
        <p:nvSpPr>
          <p:cNvPr id="4" name="Title 3"/>
          <p:cNvSpPr>
            <a:spLocks noGrp="1"/>
          </p:cNvSpPr>
          <p:nvPr>
            <p:ph type="title"/>
          </p:nvPr>
        </p:nvSpPr>
        <p:spPr/>
        <p:txBody>
          <a:bodyPr/>
          <a:lstStyle/>
          <a:p>
            <a:r>
              <a:rPr lang="en-AU" dirty="0"/>
              <a:t>Benders decomposition</a:t>
            </a:r>
            <a:endParaRPr lang="en-US" dirty="0"/>
          </a:p>
        </p:txBody>
      </p:sp>
    </p:spTree>
    <p:extLst>
      <p:ext uri="{BB962C8B-B14F-4D97-AF65-F5344CB8AC3E}">
        <p14:creationId xmlns:p14="http://schemas.microsoft.com/office/powerpoint/2010/main" val="2329373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Benders decomposition</a:t>
            </a:r>
            <a:endParaRPr lang="en-US" dirty="0"/>
          </a:p>
        </p:txBody>
      </p:sp>
      <p:sp>
        <p:nvSpPr>
          <p:cNvPr id="13" name="Flowchart: Process 12"/>
          <p:cNvSpPr/>
          <p:nvPr/>
        </p:nvSpPr>
        <p:spPr bwMode="auto">
          <a:xfrm>
            <a:off x="2485887" y="2220159"/>
            <a:ext cx="1584176" cy="646331"/>
          </a:xfrm>
          <a:prstGeom prst="flowChartProcess">
            <a:avLst/>
          </a:prstGeom>
          <a:solidFill>
            <a:schemeClr val="accent5">
              <a:lumMod val="90000"/>
            </a:schemeClr>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Solve master problem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Flowchart: Decision 13"/>
          <p:cNvSpPr/>
          <p:nvPr/>
        </p:nvSpPr>
        <p:spPr bwMode="auto">
          <a:xfrm>
            <a:off x="1909823" y="5071601"/>
            <a:ext cx="2736304" cy="733663"/>
          </a:xfrm>
          <a:prstGeom prst="flowChartDecision">
            <a:avLst/>
          </a:prstGeom>
          <a:solidFill>
            <a:schemeClr val="accent5">
              <a:lumMod val="90000"/>
            </a:schemeClr>
          </a:solidFill>
          <a:ln w="28575">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Is optimal?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Flowchart: Terminator 14"/>
          <p:cNvSpPr/>
          <p:nvPr/>
        </p:nvSpPr>
        <p:spPr bwMode="auto">
          <a:xfrm>
            <a:off x="2413879" y="1412776"/>
            <a:ext cx="1728192" cy="519351"/>
          </a:xfrm>
          <a:prstGeom prst="flowChartTerminator">
            <a:avLst/>
          </a:prstGeom>
          <a:solidFill>
            <a:schemeClr val="accent5">
              <a:lumMod val="90000"/>
            </a:schemeClr>
          </a:solidFill>
          <a:ln w="28575">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START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Flowchart: Process 16"/>
          <p:cNvSpPr/>
          <p:nvPr/>
        </p:nvSpPr>
        <p:spPr bwMode="auto">
          <a:xfrm>
            <a:off x="2485887" y="4150821"/>
            <a:ext cx="1584176" cy="646331"/>
          </a:xfrm>
          <a:prstGeom prst="flowChartProcess">
            <a:avLst/>
          </a:prstGeom>
          <a:solidFill>
            <a:schemeClr val="accent5">
              <a:lumMod val="90000"/>
            </a:schemeClr>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Solve sub problem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Flowchart: Decision 17"/>
          <p:cNvSpPr/>
          <p:nvPr/>
        </p:nvSpPr>
        <p:spPr bwMode="auto">
          <a:xfrm>
            <a:off x="1907704" y="3127385"/>
            <a:ext cx="2736304" cy="733663"/>
          </a:xfrm>
          <a:prstGeom prst="flowChartDecision">
            <a:avLst/>
          </a:prstGeom>
          <a:solidFill>
            <a:schemeClr val="accent5">
              <a:lumMod val="90000"/>
            </a:schemeClr>
          </a:solidFill>
          <a:ln w="28575">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Terminate?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Flowchart: Terminator 18"/>
          <p:cNvSpPr/>
          <p:nvPr/>
        </p:nvSpPr>
        <p:spPr bwMode="auto">
          <a:xfrm>
            <a:off x="2413879" y="6093296"/>
            <a:ext cx="1728192" cy="519351"/>
          </a:xfrm>
          <a:prstGeom prst="flowChartTerminator">
            <a:avLst/>
          </a:prstGeom>
          <a:solidFill>
            <a:schemeClr val="accent5">
              <a:lumMod val="90000"/>
            </a:schemeClr>
          </a:solidFill>
          <a:ln w="28575">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END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Straight Arrow Connector 20"/>
          <p:cNvCxnSpPr>
            <a:stCxn id="15" idx="2"/>
            <a:endCxn id="13" idx="0"/>
          </p:cNvCxnSpPr>
          <p:nvPr/>
        </p:nvCxnSpPr>
        <p:spPr bwMode="auto">
          <a:xfrm>
            <a:off x="3277975" y="1932127"/>
            <a:ext cx="0" cy="28803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3" idx="2"/>
            <a:endCxn id="18" idx="0"/>
          </p:cNvCxnSpPr>
          <p:nvPr/>
        </p:nvCxnSpPr>
        <p:spPr bwMode="auto">
          <a:xfrm flipH="1">
            <a:off x="3275856" y="2866490"/>
            <a:ext cx="2119" cy="260895"/>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7" idx="2"/>
            <a:endCxn id="14" idx="0"/>
          </p:cNvCxnSpPr>
          <p:nvPr/>
        </p:nvCxnSpPr>
        <p:spPr bwMode="auto">
          <a:xfrm>
            <a:off x="3277975" y="4797152"/>
            <a:ext cx="0" cy="274449"/>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lowchart: Process 33"/>
          <p:cNvSpPr/>
          <p:nvPr/>
        </p:nvSpPr>
        <p:spPr bwMode="auto">
          <a:xfrm>
            <a:off x="5006167" y="4150821"/>
            <a:ext cx="1584176" cy="646331"/>
          </a:xfrm>
          <a:prstGeom prst="flowChartProcess">
            <a:avLst/>
          </a:prstGeom>
          <a:solidFill>
            <a:schemeClr val="accent5">
              <a:lumMod val="90000"/>
            </a:schemeClr>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Add optimality</a:t>
            </a:r>
            <a:r>
              <a:rPr kumimoji="0" lang="en-AU" sz="1800" b="0" i="0" u="none" strike="noStrike" cap="none" normalizeH="0" dirty="0" smtClean="0">
                <a:ln>
                  <a:noFill/>
                </a:ln>
                <a:solidFill>
                  <a:schemeClr val="tx1"/>
                </a:solidFill>
                <a:effectLst/>
                <a:latin typeface="Arial" pitchFamily="34" charset="0"/>
                <a:cs typeface="Arial" pitchFamily="34" charset="0"/>
              </a:rPr>
              <a:t> cut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Flowchart: Process 34"/>
          <p:cNvSpPr/>
          <p:nvPr/>
        </p:nvSpPr>
        <p:spPr bwMode="auto">
          <a:xfrm>
            <a:off x="6804248" y="4150821"/>
            <a:ext cx="1584176" cy="646331"/>
          </a:xfrm>
          <a:prstGeom prst="flowChartProcess">
            <a:avLst/>
          </a:prstGeom>
          <a:solidFill>
            <a:schemeClr val="accent5">
              <a:lumMod val="90000"/>
            </a:schemeClr>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Add feasibility </a:t>
            </a:r>
            <a:r>
              <a:rPr kumimoji="0" lang="en-AU" sz="1800" b="0" i="0" u="none" strike="noStrike" cap="none" normalizeH="0" dirty="0" smtClean="0">
                <a:ln>
                  <a:noFill/>
                </a:ln>
                <a:solidFill>
                  <a:schemeClr val="tx1"/>
                </a:solidFill>
                <a:effectLst/>
                <a:latin typeface="Arial" pitchFamily="34" charset="0"/>
                <a:cs typeface="Arial" pitchFamily="34" charset="0"/>
              </a:rPr>
              <a:t>cut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 name="Elbow Connector 36"/>
          <p:cNvCxnSpPr>
            <a:stCxn id="14" idx="3"/>
            <a:endCxn id="34" idx="2"/>
          </p:cNvCxnSpPr>
          <p:nvPr/>
        </p:nvCxnSpPr>
        <p:spPr bwMode="auto">
          <a:xfrm flipV="1">
            <a:off x="4646127" y="4797152"/>
            <a:ext cx="1152128" cy="641281"/>
          </a:xfrm>
          <a:prstGeom prst="bentConnector2">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a:stCxn id="14" idx="3"/>
            <a:endCxn id="35" idx="2"/>
          </p:cNvCxnSpPr>
          <p:nvPr/>
        </p:nvCxnSpPr>
        <p:spPr bwMode="auto">
          <a:xfrm flipV="1">
            <a:off x="4646127" y="4797152"/>
            <a:ext cx="2950209" cy="641281"/>
          </a:xfrm>
          <a:prstGeom prst="bentConnector2">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Elbow Connector 40"/>
          <p:cNvCxnSpPr>
            <a:stCxn id="34" idx="0"/>
            <a:endCxn id="13" idx="3"/>
          </p:cNvCxnSpPr>
          <p:nvPr/>
        </p:nvCxnSpPr>
        <p:spPr bwMode="auto">
          <a:xfrm rot="16200000" flipV="1">
            <a:off x="4130411" y="2482977"/>
            <a:ext cx="1607496" cy="1728192"/>
          </a:xfrm>
          <a:prstGeom prst="bentConnector2">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5292080" y="4941168"/>
            <a:ext cx="543739" cy="369332"/>
          </a:xfrm>
          <a:prstGeom prst="rect">
            <a:avLst/>
          </a:prstGeom>
          <a:noFill/>
        </p:spPr>
        <p:txBody>
          <a:bodyPr wrap="none" rtlCol="0">
            <a:spAutoFit/>
          </a:bodyPr>
          <a:lstStyle/>
          <a:p>
            <a:r>
              <a:rPr lang="en-AU" sz="1800" dirty="0" smtClean="0">
                <a:latin typeface="Arial" pitchFamily="34" charset="0"/>
                <a:cs typeface="Arial" pitchFamily="34" charset="0"/>
              </a:rPr>
              <a:t>yes</a:t>
            </a:r>
            <a:endParaRPr lang="en-US" sz="1800" dirty="0">
              <a:latin typeface="Arial" pitchFamily="34" charset="0"/>
              <a:cs typeface="Arial" pitchFamily="34" charset="0"/>
            </a:endParaRPr>
          </a:p>
        </p:txBody>
      </p:sp>
      <p:sp>
        <p:nvSpPr>
          <p:cNvPr id="48" name="TextBox 47"/>
          <p:cNvSpPr txBox="1"/>
          <p:nvPr/>
        </p:nvSpPr>
        <p:spPr>
          <a:xfrm>
            <a:off x="7192755" y="4941168"/>
            <a:ext cx="441146" cy="369332"/>
          </a:xfrm>
          <a:prstGeom prst="rect">
            <a:avLst/>
          </a:prstGeom>
          <a:noFill/>
        </p:spPr>
        <p:txBody>
          <a:bodyPr wrap="none" rtlCol="0">
            <a:spAutoFit/>
          </a:bodyPr>
          <a:lstStyle/>
          <a:p>
            <a:r>
              <a:rPr lang="en-AU" sz="1800" dirty="0" smtClean="0">
                <a:latin typeface="Arial" pitchFamily="34" charset="0"/>
                <a:cs typeface="Arial" pitchFamily="34" charset="0"/>
              </a:rPr>
              <a:t>no</a:t>
            </a:r>
            <a:endParaRPr lang="en-US" sz="1800" dirty="0">
              <a:latin typeface="Arial" pitchFamily="34" charset="0"/>
              <a:cs typeface="Arial" pitchFamily="34" charset="0"/>
            </a:endParaRPr>
          </a:p>
        </p:txBody>
      </p:sp>
      <p:cxnSp>
        <p:nvCxnSpPr>
          <p:cNvPr id="54" name="Elbow Connector 53"/>
          <p:cNvCxnSpPr>
            <a:stCxn id="35" idx="0"/>
            <a:endCxn id="13" idx="3"/>
          </p:cNvCxnSpPr>
          <p:nvPr/>
        </p:nvCxnSpPr>
        <p:spPr bwMode="auto">
          <a:xfrm rot="16200000" flipV="1">
            <a:off x="5029452" y="1583936"/>
            <a:ext cx="1607496" cy="3526273"/>
          </a:xfrm>
          <a:prstGeom prst="bentConnector2">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18" idx="2"/>
            <a:endCxn id="17" idx="0"/>
          </p:cNvCxnSpPr>
          <p:nvPr/>
        </p:nvCxnSpPr>
        <p:spPr bwMode="auto">
          <a:xfrm>
            <a:off x="3275856" y="3861048"/>
            <a:ext cx="2119" cy="289773"/>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Elbow Connector 69"/>
          <p:cNvCxnSpPr>
            <a:stCxn id="18" idx="1"/>
            <a:endCxn id="19" idx="1"/>
          </p:cNvCxnSpPr>
          <p:nvPr/>
        </p:nvCxnSpPr>
        <p:spPr bwMode="auto">
          <a:xfrm rot="10800000" flipH="1" flipV="1">
            <a:off x="1907703" y="3494216"/>
            <a:ext cx="506175" cy="2858755"/>
          </a:xfrm>
          <a:prstGeom prst="bentConnector3">
            <a:avLst>
              <a:gd name="adj1" fmla="val -9104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366084" y="3153580"/>
            <a:ext cx="543739" cy="369332"/>
          </a:xfrm>
          <a:prstGeom prst="rect">
            <a:avLst/>
          </a:prstGeom>
          <a:noFill/>
        </p:spPr>
        <p:txBody>
          <a:bodyPr wrap="none" rtlCol="0">
            <a:spAutoFit/>
          </a:bodyPr>
          <a:lstStyle/>
          <a:p>
            <a:r>
              <a:rPr lang="en-AU" sz="1800" dirty="0" smtClean="0">
                <a:latin typeface="Arial" pitchFamily="34" charset="0"/>
                <a:cs typeface="Arial" pitchFamily="34" charset="0"/>
              </a:rPr>
              <a:t>yes</a:t>
            </a:r>
            <a:endParaRPr lang="en-US" sz="1800" dirty="0">
              <a:latin typeface="Arial" pitchFamily="34" charset="0"/>
              <a:cs typeface="Arial" pitchFamily="34" charset="0"/>
            </a:endParaRPr>
          </a:p>
        </p:txBody>
      </p:sp>
      <p:sp>
        <p:nvSpPr>
          <p:cNvPr id="77" name="TextBox 76"/>
          <p:cNvSpPr txBox="1"/>
          <p:nvPr/>
        </p:nvSpPr>
        <p:spPr>
          <a:xfrm>
            <a:off x="3266759" y="3789040"/>
            <a:ext cx="441146" cy="369332"/>
          </a:xfrm>
          <a:prstGeom prst="rect">
            <a:avLst/>
          </a:prstGeom>
          <a:noFill/>
        </p:spPr>
        <p:txBody>
          <a:bodyPr wrap="none" rtlCol="0">
            <a:spAutoFit/>
          </a:bodyPr>
          <a:lstStyle/>
          <a:p>
            <a:r>
              <a:rPr lang="en-AU" sz="1800" dirty="0" smtClean="0">
                <a:latin typeface="Arial" pitchFamily="34" charset="0"/>
                <a:cs typeface="Arial" pitchFamily="34" charset="0"/>
              </a:rPr>
              <a:t>no</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364793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63500"/>
            <a:ext cx="8353425" cy="989013"/>
          </a:xfrm>
        </p:spPr>
        <p:txBody>
          <a:bodyPr/>
          <a:lstStyle/>
          <a:p>
            <a:r>
              <a:rPr lang="en-AU" dirty="0">
                <a:latin typeface="Arial" charset="0"/>
                <a:cs typeface="Arial" charset="0"/>
              </a:rPr>
              <a:t>Capacitated facility location</a:t>
            </a:r>
            <a:endParaRPr lang="en-US" dirty="0" smtClean="0">
              <a:latin typeface="Arial" charset="0"/>
              <a:cs typeface="Arial" charset="0"/>
            </a:endParaRPr>
          </a:p>
        </p:txBody>
      </p:sp>
      <p:sp>
        <p:nvSpPr>
          <p:cNvPr id="40963" name="Content Placeholder 2"/>
          <p:cNvSpPr>
            <a:spLocks noGrp="1"/>
          </p:cNvSpPr>
          <p:nvPr>
            <p:ph idx="1"/>
          </p:nvPr>
        </p:nvSpPr>
        <p:spPr>
          <a:xfrm>
            <a:off x="395288" y="1341438"/>
            <a:ext cx="8748712" cy="5372100"/>
          </a:xfrm>
        </p:spPr>
        <p:txBody>
          <a:bodyPr/>
          <a:lstStyle/>
          <a:p>
            <a:r>
              <a:rPr lang="en-AU" b="1" dirty="0">
                <a:solidFill>
                  <a:srgbClr val="0070C0"/>
                </a:solidFill>
              </a:rPr>
              <a:t>Variables</a:t>
            </a:r>
            <a:r>
              <a:rPr lang="en-AU" dirty="0"/>
              <a:t/>
            </a:r>
            <a:br>
              <a:rPr lang="en-AU" dirty="0"/>
            </a:br>
            <a:r>
              <a:rPr lang="en-AU" dirty="0"/>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smtClean="0"/>
              <a:t>fraction of demand supplied by facility </a:t>
            </a:r>
            <a:r>
              <a:rPr lang="en-AU" i="1" dirty="0" err="1" smtClean="0">
                <a:latin typeface="Times New Roman" pitchFamily="18" charset="0"/>
                <a:cs typeface="Times New Roman" pitchFamily="18" charset="0"/>
              </a:rPr>
              <a:t>i</a:t>
            </a:r>
            <a:r>
              <a:rPr lang="en-AU" dirty="0" smtClean="0"/>
              <a:t> to </a:t>
            </a:r>
            <a:r>
              <a:rPr lang="en-AU" dirty="0" err="1" smtClean="0"/>
              <a:t>cusomter</a:t>
            </a:r>
            <a:r>
              <a:rPr lang="en-AU" dirty="0" smtClean="0"/>
              <a:t> </a:t>
            </a:r>
            <a:r>
              <a:rPr lang="en-AU" i="1" dirty="0" smtClean="0">
                <a:latin typeface="Times New Roman" pitchFamily="18" charset="0"/>
                <a:cs typeface="Times New Roman" pitchFamily="18" charset="0"/>
              </a:rPr>
              <a:t>j</a:t>
            </a:r>
            <a:r>
              <a:rPr lang="en-AU" dirty="0" smtClean="0"/>
              <a:t/>
            </a:r>
            <a:br>
              <a:rPr lang="en-AU" dirty="0" smtClean="0"/>
            </a:br>
            <a:r>
              <a:rPr lang="en-AU" i="1"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y</a:t>
            </a:r>
            <a:r>
              <a:rPr lang="en-AU" i="1" baseline="-25000" dirty="0" err="1" smtClean="0">
                <a:latin typeface="Times New Roman" pitchFamily="18" charset="0"/>
                <a:cs typeface="Times New Roman" pitchFamily="18" charset="0"/>
              </a:rPr>
              <a:t>i</a:t>
            </a:r>
            <a:r>
              <a:rPr lang="en-AU" dirty="0" smtClean="0"/>
              <a:t> </a:t>
            </a:r>
            <a:r>
              <a:rPr lang="en-AU" dirty="0"/>
              <a:t>is </a:t>
            </a:r>
            <a:r>
              <a:rPr lang="en-AU" dirty="0">
                <a:latin typeface="Times New Roman" pitchFamily="18" charset="0"/>
                <a:cs typeface="Times New Roman" pitchFamily="18" charset="0"/>
              </a:rPr>
              <a:t>1</a:t>
            </a:r>
            <a:r>
              <a:rPr lang="en-AU" dirty="0"/>
              <a:t> if </a:t>
            </a:r>
            <a:r>
              <a:rPr lang="en-AU" dirty="0" smtClean="0"/>
              <a:t>facility </a:t>
            </a:r>
            <a:r>
              <a:rPr lang="en-AU" i="1" dirty="0" err="1" smtClean="0">
                <a:latin typeface="Times New Roman" pitchFamily="18" charset="0"/>
                <a:cs typeface="Times New Roman" pitchFamily="18" charset="0"/>
              </a:rPr>
              <a:t>i</a:t>
            </a:r>
            <a:r>
              <a:rPr lang="en-AU" dirty="0" smtClean="0"/>
              <a:t> </a:t>
            </a:r>
            <a:r>
              <a:rPr lang="en-AU" dirty="0"/>
              <a:t>is </a:t>
            </a:r>
            <a:r>
              <a:rPr lang="en-AU" dirty="0" smtClean="0"/>
              <a:t>open, </a:t>
            </a:r>
            <a:r>
              <a:rPr lang="en-AU" dirty="0">
                <a:latin typeface="Times New Roman" pitchFamily="18" charset="0"/>
                <a:cs typeface="Times New Roman" pitchFamily="18" charset="0"/>
              </a:rPr>
              <a:t>0</a:t>
            </a:r>
            <a:r>
              <a:rPr lang="en-AU" dirty="0"/>
              <a:t> otherwise</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endParaRPr lang="en-AU" dirty="0">
              <a:latin typeface="Times New Roman" pitchFamily="18" charset="0"/>
              <a:cs typeface="Times New Roman" pitchFamily="18" charset="0"/>
            </a:endParaRPr>
          </a:p>
          <a:p>
            <a:r>
              <a:rPr lang="en-AU" b="1" dirty="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=1,…,</a:t>
            </a:r>
            <a:r>
              <a:rPr lang="en-AU" i="1" baseline="-25000" dirty="0" err="1" smtClean="0">
                <a:latin typeface="Times New Roman" pitchFamily="18" charset="0"/>
                <a:cs typeface="Times New Roman" pitchFamily="18" charset="0"/>
                <a:sym typeface="Symbol"/>
              </a:rPr>
              <a:t>n,j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i="1" dirty="0" smtClean="0">
                <a:latin typeface="Times New Roman" pitchFamily="18" charset="0"/>
                <a:cs typeface="Times New Roman" pitchFamily="18" charset="0"/>
                <a:sym typeface="Symbol"/>
              </a:rPr>
              <a:t> +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i="1"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f</a:t>
            </a:r>
            <a:r>
              <a:rPr lang="en-AU" i="1" baseline="-25000" dirty="0" err="1" smtClean="0">
                <a:latin typeface="Times New Roman" pitchFamily="18" charset="0"/>
                <a:cs typeface="Times New Roman" pitchFamily="18" charset="0"/>
                <a:sym typeface="Symbol"/>
              </a:rPr>
              <a:t>j</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1 </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for </a:t>
            </a:r>
            <a:r>
              <a:rPr lang="en-AU" i="1" dirty="0" smtClean="0">
                <a:latin typeface="Times New Roman" pitchFamily="18" charset="0"/>
                <a:cs typeface="Times New Roman" pitchFamily="18" charset="0"/>
                <a:sym typeface="Symbol"/>
              </a:rPr>
              <a:t>j </a:t>
            </a:r>
            <a:r>
              <a:rPr lang="en-AU" dirty="0">
                <a:latin typeface="Times New Roman" pitchFamily="18" charset="0"/>
                <a:cs typeface="Times New Roman" pitchFamily="18" charset="0"/>
                <a:sym typeface="Symbol"/>
              </a:rPr>
              <a:t>= 1,…, </a:t>
            </a:r>
            <a:r>
              <a:rPr lang="en-AU" i="1"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sz="2000" b="1" dirty="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for </a:t>
            </a:r>
            <a:r>
              <a:rPr lang="en-AU" i="1"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i="1" dirty="0" smtClean="0">
                <a:latin typeface="Times New Roman" pitchFamily="18" charset="0"/>
                <a:cs typeface="Times New Roman" pitchFamily="18" charset="0"/>
                <a:sym typeface="Symbol"/>
              </a:rPr>
              <a:t>m</a:t>
            </a:r>
            <a:r>
              <a:rPr lang="en-AU" i="1" dirty="0">
                <a:latin typeface="Times New Roman" pitchFamily="18" charset="0"/>
                <a:cs typeface="Times New Roman" pitchFamily="18" charset="0"/>
                <a:sym typeface="Symbol"/>
              </a:rPr>
              <a:t>		</a:t>
            </a:r>
            <a:r>
              <a:rPr lang="en-AU" sz="2000" b="1" dirty="0">
                <a:solidFill>
                  <a:srgbClr val="0070C0"/>
                </a:solidFill>
                <a:sym typeface="Symbol"/>
              </a:rPr>
              <a:t>Roll</a:t>
            </a:r>
            <a:br>
              <a:rPr lang="en-AU" sz="2000" b="1" dirty="0">
                <a:solidFill>
                  <a:srgbClr val="0070C0"/>
                </a:solidFill>
                <a:sym typeface="Symbol"/>
              </a:rPr>
            </a:br>
            <a:r>
              <a:rPr lang="en-AU" sz="2000" b="1" dirty="0" smtClean="0">
                <a:solidFill>
                  <a:srgbClr val="0070C0"/>
                </a:solidFill>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1,…, </a:t>
            </a:r>
            <a:r>
              <a:rPr lang="en-AU" i="1" dirty="0" smtClean="0">
                <a:latin typeface="Times New Roman" pitchFamily="18" charset="0"/>
                <a:cs typeface="Times New Roman" pitchFamily="18" charset="0"/>
                <a:sym typeface="Symbol"/>
              </a:rPr>
              <a:t>m</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1,…, </a:t>
            </a:r>
            <a:r>
              <a:rPr lang="en-AU" i="1" dirty="0" smtClean="0">
                <a:latin typeface="Times New Roman" pitchFamily="18" charset="0"/>
                <a:cs typeface="Times New Roman" pitchFamily="18" charset="0"/>
                <a:sym typeface="Symbol"/>
              </a:rPr>
              <a:t>n</a:t>
            </a:r>
            <a:r>
              <a:rPr lang="en-AU" i="1" dirty="0">
                <a:latin typeface="Times New Roman" pitchFamily="18" charset="0"/>
                <a:cs typeface="Times New Roman" pitchFamily="18" charset="0"/>
                <a:sym typeface="Symbol"/>
              </a:rPr>
              <a:t>	</a:t>
            </a:r>
            <a:r>
              <a:rPr lang="en-AU" sz="2000" b="1" dirty="0" smtClean="0">
                <a:solidFill>
                  <a:srgbClr val="0070C0"/>
                </a:solidFill>
                <a:sym typeface="Symbol"/>
              </a:rPr>
              <a:t>Flow</a:t>
            </a:r>
            <a:r>
              <a:rPr lang="en-AU" b="1" dirty="0">
                <a:solidFill>
                  <a:srgbClr val="0070C0"/>
                </a:solidFill>
                <a:sym typeface="Symbol"/>
              </a:rPr>
              <a:t>	</a:t>
            </a:r>
            <a:r>
              <a:rPr lang="en-AU" b="1" dirty="0" smtClean="0">
                <a:solidFill>
                  <a:srgbClr val="0070C0"/>
                </a:solidFill>
                <a:sym typeface="Symbol"/>
              </a:rPr>
              <a:t/>
            </a:r>
            <a:br>
              <a:rPr lang="en-AU" b="1" dirty="0" smtClean="0">
                <a:solidFill>
                  <a:srgbClr val="0070C0"/>
                </a:solidFill>
                <a:sym typeface="Symbol"/>
              </a:rPr>
            </a:br>
            <a:r>
              <a:rPr lang="en-AU" b="1" dirty="0" smtClean="0">
                <a:solidFill>
                  <a:srgbClr val="0070C0"/>
                </a:solidFill>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1}</a:t>
            </a:r>
            <a:endParaRPr lang="en-US" dirty="0" smtClean="0">
              <a:latin typeface="Arial" charset="0"/>
              <a:cs typeface="Arial" charset="0"/>
            </a:endParaRPr>
          </a:p>
        </p:txBody>
      </p:sp>
    </p:spTree>
    <p:extLst>
      <p:ext uri="{BB962C8B-B14F-4D97-AF65-F5344CB8AC3E}">
        <p14:creationId xmlns:p14="http://schemas.microsoft.com/office/powerpoint/2010/main" val="4255873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63500"/>
            <a:ext cx="8353425" cy="989013"/>
          </a:xfrm>
        </p:spPr>
        <p:txBody>
          <a:bodyPr/>
          <a:lstStyle/>
          <a:p>
            <a:r>
              <a:rPr lang="en-AU" dirty="0">
                <a:latin typeface="Arial" charset="0"/>
                <a:cs typeface="Arial" charset="0"/>
              </a:rPr>
              <a:t>Capacitated facility location</a:t>
            </a:r>
            <a:endParaRPr lang="en-US" dirty="0" smtClean="0">
              <a:latin typeface="Arial" charset="0"/>
              <a:cs typeface="Arial" charset="0"/>
            </a:endParaRPr>
          </a:p>
        </p:txBody>
      </p:sp>
      <p:sp>
        <p:nvSpPr>
          <p:cNvPr id="40963" name="Content Placeholder 2"/>
          <p:cNvSpPr>
            <a:spLocks noGrp="1"/>
          </p:cNvSpPr>
          <p:nvPr>
            <p:ph idx="1"/>
          </p:nvPr>
        </p:nvSpPr>
        <p:spPr>
          <a:xfrm>
            <a:off x="395288" y="1341438"/>
            <a:ext cx="8748712" cy="5372100"/>
          </a:xfrm>
        </p:spPr>
        <p:txBody>
          <a:bodyPr/>
          <a:lstStyle/>
          <a:p>
            <a:r>
              <a:rPr lang="en-AU" b="1" dirty="0" smtClean="0">
                <a:solidFill>
                  <a:srgbClr val="0070C0"/>
                </a:solidFill>
              </a:rPr>
              <a:t>Master </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i="1"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f</a:t>
            </a:r>
            <a:r>
              <a:rPr lang="en-AU" i="1" baseline="-25000" dirty="0" err="1" smtClean="0">
                <a:latin typeface="Times New Roman" pitchFamily="18" charset="0"/>
                <a:cs typeface="Times New Roman" pitchFamily="18" charset="0"/>
                <a:sym typeface="Symbol"/>
              </a:rPr>
              <a:t>j</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optimality cuts</a:t>
            </a:r>
            <a:br>
              <a:rPr lang="en-AU" i="1" dirty="0" smtClean="0">
                <a:latin typeface="Times New Roman" pitchFamily="18" charset="0"/>
                <a:cs typeface="Times New Roman" pitchFamily="18" charset="0"/>
                <a:sym typeface="Symbol"/>
              </a:rPr>
            </a:br>
            <a:r>
              <a:rPr lang="en-AU" i="1" dirty="0" smtClean="0">
                <a:latin typeface="Times New Roman" pitchFamily="18" charset="0"/>
                <a:cs typeface="Times New Roman" pitchFamily="18" charset="0"/>
                <a:sym typeface="Symbol"/>
              </a:rPr>
              <a:t>	feasibility cuts</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1</a:t>
            </a:r>
            <a:r>
              <a:rPr lang="en-AU" dirty="0" smtClean="0">
                <a:latin typeface="Times New Roman" pitchFamily="18" charset="0"/>
                <a:cs typeface="Times New Roman" pitchFamily="18" charset="0"/>
                <a:sym typeface="Symbol"/>
              </a:rPr>
              <a:t>}</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0</a:t>
            </a:r>
          </a:p>
          <a:p>
            <a:endParaRPr lang="en-AU" dirty="0">
              <a:sym typeface="Symbol"/>
            </a:endParaRPr>
          </a:p>
          <a:p>
            <a:r>
              <a:rPr lang="en-AU" b="1" dirty="0" err="1" smtClean="0">
                <a:solidFill>
                  <a:srgbClr val="0070C0"/>
                </a:solidFill>
                <a:sym typeface="Symbol"/>
              </a:rPr>
              <a:t>Subproblem</a:t>
            </a:r>
            <a:r>
              <a:rPr lang="en-AU" b="1" dirty="0" smtClean="0">
                <a:solidFill>
                  <a:srgbClr val="0070C0"/>
                </a:solidFill>
                <a:sym typeface="Symbol"/>
              </a:rPr>
              <a:t/>
            </a:r>
            <a:br>
              <a:rPr lang="en-AU" b="1" dirty="0" smtClean="0">
                <a:solidFill>
                  <a:srgbClr val="0070C0"/>
                </a:solidFill>
                <a:sym typeface="Symbol"/>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err="1">
                <a:latin typeface="Times New Roman" pitchFamily="18" charset="0"/>
                <a:cs typeface="Times New Roman" pitchFamily="18" charset="0"/>
                <a:sym typeface="Symbol"/>
              </a:rPr>
              <a:t>n,j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r>
            <a:br>
              <a:rPr lang="en-AU" i="1" dirty="0" smtClean="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err="1">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1 		for </a:t>
            </a:r>
            <a:r>
              <a:rPr lang="en-AU" i="1" dirty="0">
                <a:latin typeface="Times New Roman" pitchFamily="18" charset="0"/>
                <a:cs typeface="Times New Roman" pitchFamily="18" charset="0"/>
                <a:sym typeface="Symbol"/>
              </a:rPr>
              <a:t>j </a:t>
            </a:r>
            <a:r>
              <a:rPr lang="en-AU" dirty="0">
                <a:latin typeface="Times New Roman" pitchFamily="18" charset="0"/>
                <a:cs typeface="Times New Roman" pitchFamily="18" charset="0"/>
                <a:sym typeface="Symbol"/>
              </a:rPr>
              <a:t>= 1,…, </a:t>
            </a:r>
            <a:r>
              <a:rPr lang="en-AU" i="1"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sz="2000" b="1" dirty="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d</a:t>
            </a:r>
            <a:r>
              <a:rPr lang="en-AU" i="1" baseline="-25000" dirty="0" err="1">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a:t>
            </a:r>
            <a:r>
              <a:rPr lang="en-AU" i="1" u="sng"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1,…, </a:t>
            </a:r>
            <a:r>
              <a:rPr lang="en-AU" i="1" dirty="0">
                <a:latin typeface="Times New Roman" pitchFamily="18" charset="0"/>
                <a:cs typeface="Times New Roman" pitchFamily="18" charset="0"/>
                <a:sym typeface="Symbol"/>
              </a:rPr>
              <a:t>m		</a:t>
            </a:r>
            <a:r>
              <a:rPr lang="en-AU" sz="2000" b="1" dirty="0">
                <a:solidFill>
                  <a:srgbClr val="0070C0"/>
                </a:solidFill>
                <a:sym typeface="Symbol"/>
              </a:rPr>
              <a:t>Roll</a:t>
            </a:r>
            <a:br>
              <a:rPr lang="en-AU" sz="2000" b="1" dirty="0">
                <a:solidFill>
                  <a:srgbClr val="0070C0"/>
                </a:solidFill>
                <a:sym typeface="Symbol"/>
              </a:rPr>
            </a:br>
            <a:r>
              <a:rPr lang="en-AU" sz="2000"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u="sng"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1,…, </a:t>
            </a:r>
            <a:r>
              <a:rPr lang="en-AU" i="1"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 1,…, </a:t>
            </a:r>
            <a:r>
              <a:rPr lang="en-AU" i="1" dirty="0">
                <a:latin typeface="Times New Roman" pitchFamily="18" charset="0"/>
                <a:cs typeface="Times New Roman" pitchFamily="18" charset="0"/>
                <a:sym typeface="Symbol"/>
              </a:rPr>
              <a:t>n	</a:t>
            </a:r>
            <a:r>
              <a:rPr lang="en-AU" sz="2000" b="1" dirty="0">
                <a:solidFill>
                  <a:srgbClr val="0070C0"/>
                </a:solidFill>
                <a:sym typeface="Symbol"/>
              </a:rPr>
              <a:t>Flow</a:t>
            </a:r>
            <a:r>
              <a:rPr lang="en-AU" b="1" dirty="0">
                <a:solidFill>
                  <a:srgbClr val="0070C0"/>
                </a:solidFill>
                <a:sym typeface="Symbol"/>
              </a:rPr>
              <a:t>	</a:t>
            </a:r>
            <a:br>
              <a:rPr lang="en-AU" b="1" dirty="0">
                <a:solidFill>
                  <a:srgbClr val="0070C0"/>
                </a:solidFill>
                <a:sym typeface="Symbol"/>
              </a:rPr>
            </a:br>
            <a:r>
              <a:rPr lang="en-AU"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endParaRPr lang="en-US" b="1" dirty="0" smtClean="0">
              <a:solidFill>
                <a:srgbClr val="0070C0"/>
              </a:solidFill>
            </a:endParaRPr>
          </a:p>
        </p:txBody>
      </p:sp>
    </p:spTree>
    <p:extLst>
      <p:ext uri="{BB962C8B-B14F-4D97-AF65-F5344CB8AC3E}">
        <p14:creationId xmlns:p14="http://schemas.microsoft.com/office/powerpoint/2010/main" val="213368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63500"/>
            <a:ext cx="8353425" cy="989013"/>
          </a:xfrm>
        </p:spPr>
        <p:txBody>
          <a:bodyPr/>
          <a:lstStyle/>
          <a:p>
            <a:r>
              <a:rPr lang="en-AU" dirty="0">
                <a:latin typeface="Arial" charset="0"/>
                <a:cs typeface="Arial" charset="0"/>
              </a:rPr>
              <a:t>Capacitated facility location</a:t>
            </a:r>
            <a:endParaRPr lang="en-US" dirty="0" smtClean="0">
              <a:latin typeface="Arial" charset="0"/>
              <a:cs typeface="Arial" charset="0"/>
            </a:endParaRPr>
          </a:p>
        </p:txBody>
      </p:sp>
      <p:sp>
        <p:nvSpPr>
          <p:cNvPr id="40963" name="Content Placeholder 2"/>
          <p:cNvSpPr>
            <a:spLocks noGrp="1"/>
          </p:cNvSpPr>
          <p:nvPr>
            <p:ph idx="1"/>
          </p:nvPr>
        </p:nvSpPr>
        <p:spPr>
          <a:xfrm>
            <a:off x="395288" y="1341438"/>
            <a:ext cx="8748712" cy="5372100"/>
          </a:xfrm>
        </p:spPr>
        <p:txBody>
          <a:bodyPr/>
          <a:lstStyle/>
          <a:p>
            <a:r>
              <a:rPr lang="en-AU" b="1" dirty="0" err="1" smtClean="0">
                <a:solidFill>
                  <a:srgbClr val="0070C0"/>
                </a:solidFill>
                <a:sym typeface="Symbol"/>
              </a:rPr>
              <a:t>Subproblem</a:t>
            </a:r>
            <a:r>
              <a:rPr lang="en-AU" b="1" dirty="0" smtClean="0">
                <a:solidFill>
                  <a:srgbClr val="0070C0"/>
                </a:solidFill>
                <a:sym typeface="Symbol"/>
              </a:rPr>
              <a:t> primal</a:t>
            </a:r>
            <a:br>
              <a:rPr lang="en-AU" b="1" dirty="0" smtClean="0">
                <a:solidFill>
                  <a:srgbClr val="0070C0"/>
                </a:solidFill>
                <a:sym typeface="Symbol"/>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err="1">
                <a:latin typeface="Times New Roman" pitchFamily="18" charset="0"/>
                <a:cs typeface="Times New Roman" pitchFamily="18" charset="0"/>
                <a:sym typeface="Symbol"/>
              </a:rPr>
              <a:t>n,j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r>
            <a:br>
              <a:rPr lang="en-AU" i="1" dirty="0" smtClean="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err="1">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1 		</a:t>
            </a:r>
            <a:r>
              <a:rPr lang="en-AU" dirty="0" smtClean="0">
                <a:latin typeface="Times New Roman" pitchFamily="18" charset="0"/>
                <a:cs typeface="Times New Roman" pitchFamily="18" charset="0"/>
                <a:sym typeface="Symbol"/>
              </a:rPr>
              <a:t>[</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d</a:t>
            </a:r>
            <a:r>
              <a:rPr lang="en-AU" i="1" baseline="-25000" dirty="0" err="1">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a:t>
            </a:r>
            <a:r>
              <a:rPr lang="en-AU" i="1" u="sng"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u="sng"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br>
              <a:rPr lang="en-AU" dirty="0" smtClean="0">
                <a:latin typeface="Times New Roman" pitchFamily="18" charset="0"/>
                <a:cs typeface="Times New Roman" pitchFamily="18" charset="0"/>
                <a:sym typeface="Symbol"/>
              </a:rPr>
            </a:br>
            <a:endParaRPr lang="en-AU" dirty="0" smtClean="0">
              <a:latin typeface="Times New Roman" pitchFamily="18" charset="0"/>
              <a:cs typeface="Times New Roman" pitchFamily="18" charset="0"/>
              <a:sym typeface="Symbol"/>
            </a:endParaRPr>
          </a:p>
          <a:p>
            <a:r>
              <a:rPr lang="en-AU" b="1" dirty="0" err="1">
                <a:solidFill>
                  <a:srgbClr val="0070C0"/>
                </a:solidFill>
                <a:sym typeface="Symbol"/>
              </a:rPr>
              <a:t>Subproblem</a:t>
            </a:r>
            <a:r>
              <a:rPr lang="en-AU" b="1" dirty="0">
                <a:solidFill>
                  <a:srgbClr val="0070C0"/>
                </a:solidFill>
                <a:sym typeface="Symbol"/>
              </a:rPr>
              <a:t> </a:t>
            </a:r>
            <a:r>
              <a:rPr lang="en-AU" b="1" dirty="0" smtClean="0">
                <a:solidFill>
                  <a:srgbClr val="0070C0"/>
                </a:solidFill>
                <a:sym typeface="Symbol"/>
              </a:rPr>
              <a:t>dual</a:t>
            </a:r>
            <a:r>
              <a:rPr lang="en-AU" b="1" dirty="0">
                <a:solidFill>
                  <a:srgbClr val="0070C0"/>
                </a:solidFill>
                <a:sym typeface="Symbol"/>
              </a:rPr>
              <a:t/>
            </a:r>
            <a:br>
              <a:rPr lang="en-AU" b="1" dirty="0">
                <a:solidFill>
                  <a:srgbClr val="0070C0"/>
                </a:solidFill>
                <a:sym typeface="Symbol"/>
              </a:rPr>
            </a:br>
            <a:r>
              <a:rPr lang="en-AU" dirty="0" smtClean="0">
                <a:latin typeface="Times New Roman" pitchFamily="18" charset="0"/>
                <a:cs typeface="Times New Roman" pitchFamily="18" charset="0"/>
              </a:rPr>
              <a:t>Max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a:t>
            </a:r>
            <a:r>
              <a:rPr lang="en-AU" i="1" u="sng"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a:t>
            </a:r>
            <a:r>
              <a:rPr lang="en-AU"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err="1">
                <a:latin typeface="Times New Roman" pitchFamily="18" charset="0"/>
                <a:cs typeface="Times New Roman" pitchFamily="18" charset="0"/>
                <a:sym typeface="Symbol"/>
              </a:rPr>
              <a:t>n,j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u="sng"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ij</a:t>
            </a:r>
            <a:r>
              <a:rPr lang="en-AU" i="1" dirty="0">
                <a:latin typeface="Times New Roman" pitchFamily="18" charset="0"/>
                <a:cs typeface="Times New Roman" pitchFamily="18" charset="0"/>
                <a:sym typeface="Symbol"/>
              </a:rPr>
              <a:t/>
            </a:r>
            <a:br>
              <a:rPr lang="en-AU" i="1"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ij</a:t>
            </a:r>
            <a:r>
              <a:rPr lang="en-AU" i="1" dirty="0" smtClean="0">
                <a:latin typeface="Times New Roman" pitchFamily="18" charset="0"/>
                <a:cs typeface="Times New Roman" pitchFamily="18" charset="0"/>
                <a:sym typeface="Symbol"/>
              </a:rPr>
              <a:t> </a:t>
            </a:r>
            <a:r>
              <a:rPr lang="en-AU" dirty="0" smtClean="0">
                <a:latin typeface="Franklin Gothic Book"/>
                <a:cs typeface="Times New Roman" pitchFamily="18" charset="0"/>
                <a:sym typeface="Symbol"/>
              </a:rPr>
              <a:t>≥ </a:t>
            </a:r>
            <a:r>
              <a:rPr lang="en-AU" dirty="0">
                <a:latin typeface="Times New Roman" pitchFamily="18" charset="0"/>
                <a:cs typeface="Times New Roman" pitchFamily="18" charset="0"/>
                <a:sym typeface="Symbol"/>
              </a:rPr>
              <a:t>1 	</a:t>
            </a:r>
            <a:r>
              <a:rPr lang="en-AU" dirty="0" smtClean="0">
                <a:latin typeface="Times New Roman" pitchFamily="18" charset="0"/>
                <a:cs typeface="Times New Roman" pitchFamily="18" charset="0"/>
                <a:sym typeface="Symbol"/>
              </a:rPr>
              <a:t>[</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br>
              <a:rPr lang="en-AU" dirty="0" smtClean="0">
                <a:latin typeface="Times New Roman" pitchFamily="18" charset="0"/>
                <a:cs typeface="Times New Roman" pitchFamily="18" charset="0"/>
                <a:sym typeface="Symbol"/>
              </a:rPr>
            </a:br>
            <a:r>
              <a:rPr lang="en-AU"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a:t>
            </a:r>
            <a:r>
              <a:rPr lang="en-AU" dirty="0" smtClean="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r>
              <a:rPr lang="en-US" b="1" dirty="0" smtClean="0">
                <a:solidFill>
                  <a:srgbClr val="0070C0"/>
                </a:solidFill>
                <a:sym typeface="Symbol"/>
              </a:rPr>
              <a:t/>
            </a:r>
            <a:br>
              <a:rPr lang="en-US" b="1" dirty="0" smtClean="0">
                <a:solidFill>
                  <a:srgbClr val="0070C0"/>
                </a:solidFill>
                <a:sym typeface="Symbol"/>
              </a:rPr>
            </a:br>
            <a:r>
              <a:rPr lang="en-AU"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0</a:t>
            </a:r>
            <a:endParaRPr lang="en-US" b="1" dirty="0">
              <a:solidFill>
                <a:srgbClr val="0070C0"/>
              </a:solidFill>
            </a:endParaRPr>
          </a:p>
          <a:p>
            <a:endParaRPr lang="en-US" b="1" dirty="0" smtClean="0">
              <a:solidFill>
                <a:srgbClr val="0070C0"/>
              </a:solidFill>
            </a:endParaRPr>
          </a:p>
        </p:txBody>
      </p:sp>
    </p:spTree>
    <p:extLst>
      <p:ext uri="{BB962C8B-B14F-4D97-AF65-F5344CB8AC3E}">
        <p14:creationId xmlns:p14="http://schemas.microsoft.com/office/powerpoint/2010/main" val="427466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63500"/>
            <a:ext cx="8353425" cy="989013"/>
          </a:xfrm>
        </p:spPr>
        <p:txBody>
          <a:bodyPr/>
          <a:lstStyle/>
          <a:p>
            <a:r>
              <a:rPr lang="en-AU" dirty="0">
                <a:latin typeface="Arial" charset="0"/>
                <a:cs typeface="Arial" charset="0"/>
              </a:rPr>
              <a:t>Capacitated facility location</a:t>
            </a:r>
            <a:endParaRPr lang="en-US" dirty="0" smtClean="0">
              <a:latin typeface="Arial" charset="0"/>
              <a:cs typeface="Arial" charset="0"/>
            </a:endParaRPr>
          </a:p>
        </p:txBody>
      </p:sp>
      <p:sp>
        <p:nvSpPr>
          <p:cNvPr id="40963" name="Content Placeholder 2"/>
          <p:cNvSpPr>
            <a:spLocks noGrp="1"/>
          </p:cNvSpPr>
          <p:nvPr>
            <p:ph idx="1"/>
          </p:nvPr>
        </p:nvSpPr>
        <p:spPr>
          <a:xfrm>
            <a:off x="395288" y="1341438"/>
            <a:ext cx="8748712" cy="5372100"/>
          </a:xfrm>
        </p:spPr>
        <p:txBody>
          <a:bodyPr/>
          <a:lstStyle/>
          <a:p>
            <a:r>
              <a:rPr lang="en-AU" b="1" dirty="0" smtClean="0">
                <a:solidFill>
                  <a:srgbClr val="0070C0"/>
                </a:solidFill>
              </a:rPr>
              <a:t>Master </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i="1"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f</a:t>
            </a:r>
            <a:r>
              <a:rPr lang="en-AU" i="1" baseline="-25000" dirty="0" err="1" smtClean="0">
                <a:latin typeface="Times New Roman" pitchFamily="18" charset="0"/>
                <a:cs typeface="Times New Roman" pitchFamily="18" charset="0"/>
                <a:sym typeface="Symbol"/>
              </a:rPr>
              <a:t>j</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err="1">
                <a:latin typeface="Times New Roman" pitchFamily="18" charset="0"/>
                <a:cs typeface="Times New Roman" pitchFamily="18" charset="0"/>
                <a:sym typeface="Symbol"/>
              </a:rPr>
              <a:t>n,j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ij</a:t>
            </a:r>
            <a:r>
              <a:rPr lang="en-AU" i="1"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r>
            <a:br>
              <a:rPr lang="en-AU" i="1" dirty="0">
                <a:latin typeface="Times New Roman" pitchFamily="18" charset="0"/>
                <a:cs typeface="Times New Roman" pitchFamily="18" charset="0"/>
                <a:sym typeface="Symbol"/>
              </a:rPr>
            </a:br>
            <a:r>
              <a:rPr lang="en-AU" i="1"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err="1">
                <a:latin typeface="Times New Roman" pitchFamily="18" charset="0"/>
                <a:cs typeface="Times New Roman" pitchFamily="18" charset="0"/>
                <a:sym typeface="Symbol"/>
              </a:rPr>
              <a:t>n,j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ij</a:t>
            </a:r>
            <a:r>
              <a:rPr lang="en-AU" i="1"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0</a:t>
            </a:r>
            <a:r>
              <a:rPr lang="en-AU" i="1" dirty="0">
                <a:latin typeface="Times New Roman" pitchFamily="18" charset="0"/>
                <a:cs typeface="Times New Roman" pitchFamily="18" charset="0"/>
                <a:sym typeface="Symbol"/>
              </a:rPr>
              <a:t/>
            </a:r>
            <a:br>
              <a:rPr lang="en-AU" i="1" dirty="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1</a:t>
            </a:r>
            <a:r>
              <a:rPr lang="en-AU" dirty="0" smtClean="0">
                <a:latin typeface="Times New Roman" pitchFamily="18" charset="0"/>
                <a:cs typeface="Times New Roman" pitchFamily="18" charset="0"/>
                <a:sym typeface="Symbol"/>
              </a:rPr>
              <a:t>}</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0</a:t>
            </a:r>
          </a:p>
          <a:p>
            <a:endParaRPr lang="en-AU" dirty="0">
              <a:sym typeface="Symbol"/>
            </a:endParaRPr>
          </a:p>
        </p:txBody>
      </p:sp>
    </p:spTree>
    <p:extLst>
      <p:ext uri="{BB962C8B-B14F-4D97-AF65-F5344CB8AC3E}">
        <p14:creationId xmlns:p14="http://schemas.microsoft.com/office/powerpoint/2010/main" val="1552096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5971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5436096" y="1268760"/>
            <a:ext cx="2736304" cy="5472608"/>
          </a:xfrm>
          <a:prstGeom prst="rect">
            <a:avLst/>
          </a:prstGeom>
          <a:solidFill>
            <a:schemeClr val="accent2">
              <a:lumMod val="60000"/>
              <a:lumOff val="40000"/>
            </a:schemeClr>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7890" name="Title 1"/>
          <p:cNvSpPr>
            <a:spLocks noGrp="1"/>
          </p:cNvSpPr>
          <p:nvPr>
            <p:ph type="title"/>
          </p:nvPr>
        </p:nvSpPr>
        <p:spPr>
          <a:xfrm>
            <a:off x="395288" y="63500"/>
            <a:ext cx="8353425" cy="989013"/>
          </a:xfrm>
        </p:spPr>
        <p:txBody>
          <a:bodyPr/>
          <a:lstStyle/>
          <a:p>
            <a:r>
              <a:rPr lang="en-AU" dirty="0" smtClean="0">
                <a:latin typeface="Arial" charset="0"/>
                <a:cs typeface="Arial" charset="0"/>
              </a:rPr>
              <a:t>Benders decomposition for stochastic </a:t>
            </a:r>
            <a:r>
              <a:rPr lang="en-AU" dirty="0" err="1" smtClean="0">
                <a:latin typeface="Arial" charset="0"/>
                <a:cs typeface="Arial" charset="0"/>
              </a:rPr>
              <a:t>prog</a:t>
            </a:r>
            <a:r>
              <a:rPr lang="en-AU" dirty="0" smtClean="0">
                <a:latin typeface="Arial" charset="0"/>
                <a:cs typeface="Arial" charset="0"/>
              </a:rPr>
              <a:t>.</a:t>
            </a:r>
            <a:endParaRPr lang="en-US" dirty="0" smtClean="0">
              <a:latin typeface="Arial" charset="0"/>
              <a:cs typeface="Arial" charset="0"/>
            </a:endParaRPr>
          </a:p>
        </p:txBody>
      </p:sp>
      <p:sp>
        <p:nvSpPr>
          <p:cNvPr id="4" name="Rectangle 3"/>
          <p:cNvSpPr/>
          <p:nvPr/>
        </p:nvSpPr>
        <p:spPr bwMode="auto">
          <a:xfrm>
            <a:off x="1115616" y="3251885"/>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p:nvSpPr>
        <p:spPr bwMode="auto">
          <a:xfrm>
            <a:off x="5724128" y="3251885"/>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Scenario 2</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6" name="Straight Arrow Connector 5"/>
          <p:cNvCxnSpPr>
            <a:stCxn id="4" idx="3"/>
            <a:endCxn id="5" idx="1"/>
          </p:cNvCxnSpPr>
          <p:nvPr/>
        </p:nvCxnSpPr>
        <p:spPr bwMode="auto">
          <a:xfrm>
            <a:off x="3275856" y="4007969"/>
            <a:ext cx="2448272" cy="0"/>
          </a:xfrm>
          <a:prstGeom prst="straightConnector1">
            <a:avLst/>
          </a:prstGeom>
          <a:noFill/>
          <a:ln w="63500" cap="flat" cmpd="sng" algn="ctr">
            <a:solidFill>
              <a:srgbClr val="002060"/>
            </a:solidFill>
            <a:prstDash val="solid"/>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724128" y="1504238"/>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Scenario</a:t>
            </a:r>
            <a:r>
              <a:rPr kumimoji="0" lang="en-AU" sz="2400" b="1" i="0" u="none" strike="noStrike" cap="none" normalizeH="0" dirty="0" smtClean="0">
                <a:ln>
                  <a:noFill/>
                </a:ln>
                <a:solidFill>
                  <a:srgbClr val="002060"/>
                </a:solidFill>
                <a:effectLst/>
                <a:latin typeface="Arial" pitchFamily="34" charset="0"/>
                <a:cs typeface="Arial" pitchFamily="34" charset="0"/>
              </a:rPr>
              <a:t> 1</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3" name="Rectangle 12"/>
          <p:cNvSpPr/>
          <p:nvPr/>
        </p:nvSpPr>
        <p:spPr bwMode="auto">
          <a:xfrm>
            <a:off x="5724128" y="5013176"/>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Scenario 3</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14" name="Straight Arrow Connector 13"/>
          <p:cNvCxnSpPr>
            <a:stCxn id="4" idx="3"/>
            <a:endCxn id="12" idx="1"/>
          </p:cNvCxnSpPr>
          <p:nvPr/>
        </p:nvCxnSpPr>
        <p:spPr bwMode="auto">
          <a:xfrm flipV="1">
            <a:off x="3275856" y="2260322"/>
            <a:ext cx="2448272" cy="1747647"/>
          </a:xfrm>
          <a:prstGeom prst="straightConnector1">
            <a:avLst/>
          </a:prstGeom>
          <a:noFill/>
          <a:ln w="63500" cap="flat" cmpd="sng" algn="ctr">
            <a:solidFill>
              <a:srgbClr val="002060"/>
            </a:solidFill>
            <a:prstDash val="solid"/>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4" idx="3"/>
            <a:endCxn id="13" idx="1"/>
          </p:cNvCxnSpPr>
          <p:nvPr/>
        </p:nvCxnSpPr>
        <p:spPr bwMode="auto">
          <a:xfrm>
            <a:off x="3275856" y="4007969"/>
            <a:ext cx="2448272" cy="1761291"/>
          </a:xfrm>
          <a:prstGeom prst="straightConnector1">
            <a:avLst/>
          </a:prstGeom>
          <a:noFill/>
          <a:ln w="63500" cap="flat" cmpd="sng" algn="ctr">
            <a:solidFill>
              <a:srgbClr val="002060"/>
            </a:solidFill>
            <a:prstDash val="solid"/>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6942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63500"/>
            <a:ext cx="8353425" cy="989013"/>
          </a:xfrm>
        </p:spPr>
        <p:txBody>
          <a:bodyPr/>
          <a:lstStyle/>
          <a:p>
            <a:r>
              <a:rPr lang="en-AU" smtClean="0">
                <a:latin typeface="Arial" charset="0"/>
                <a:cs typeface="Arial" charset="0"/>
              </a:rPr>
              <a:t>Abbreviations</a:t>
            </a:r>
          </a:p>
        </p:txBody>
      </p:sp>
      <p:sp>
        <p:nvSpPr>
          <p:cNvPr id="19459"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Artificial Intelligence (AI)</a:t>
            </a:r>
          </a:p>
          <a:p>
            <a:r>
              <a:rPr lang="en-AU" b="1" dirty="0" smtClean="0">
                <a:solidFill>
                  <a:srgbClr val="0070C0"/>
                </a:solidFill>
                <a:latin typeface="Arial" charset="0"/>
                <a:cs typeface="Arial" charset="0"/>
              </a:rPr>
              <a:t>Constraint Programming (CP)</a:t>
            </a:r>
          </a:p>
          <a:p>
            <a:r>
              <a:rPr lang="en-AU" dirty="0" smtClean="0">
                <a:latin typeface="Arial" charset="0"/>
                <a:cs typeface="Arial" charset="0"/>
              </a:rPr>
              <a:t>Constraint Satisfaction Problem (CSP)</a:t>
            </a:r>
          </a:p>
          <a:p>
            <a:r>
              <a:rPr lang="en-AU" b="1" dirty="0" smtClean="0">
                <a:solidFill>
                  <a:srgbClr val="0070C0"/>
                </a:solidFill>
                <a:latin typeface="Arial" charset="0"/>
                <a:cs typeface="Arial" charset="0"/>
              </a:rPr>
              <a:t>Integer Programming (IP)</a:t>
            </a:r>
          </a:p>
          <a:p>
            <a:r>
              <a:rPr lang="en-AU" b="1" dirty="0" smtClean="0">
                <a:solidFill>
                  <a:srgbClr val="0070C0"/>
                </a:solidFill>
                <a:latin typeface="Arial" charset="0"/>
                <a:cs typeface="Arial" charset="0"/>
              </a:rPr>
              <a:t>Linear Programming (LP)</a:t>
            </a:r>
          </a:p>
          <a:p>
            <a:r>
              <a:rPr lang="en-AU" dirty="0" smtClean="0">
                <a:latin typeface="Arial" charset="0"/>
                <a:cs typeface="Arial" charset="0"/>
              </a:rPr>
              <a:t>Mixed Integer Programming (MIP)</a:t>
            </a:r>
          </a:p>
          <a:p>
            <a:r>
              <a:rPr lang="en-AU" dirty="0" smtClean="0">
                <a:latin typeface="Arial" charset="0"/>
                <a:cs typeface="Arial" charset="0"/>
              </a:rPr>
              <a:t>Mixed Integer Linear Programming (MILP)</a:t>
            </a:r>
          </a:p>
          <a:p>
            <a:r>
              <a:rPr lang="en-AU" dirty="0" smtClean="0">
                <a:latin typeface="Arial" charset="0"/>
                <a:cs typeface="Arial" charset="0"/>
              </a:rPr>
              <a:t>Mathematical Programming (MP)</a:t>
            </a:r>
          </a:p>
          <a:p>
            <a:r>
              <a:rPr lang="en-AU" dirty="0" smtClean="0">
                <a:latin typeface="Arial" charset="0"/>
                <a:cs typeface="Arial" charset="0"/>
              </a:rPr>
              <a:t>Operations Research (OR)</a:t>
            </a:r>
          </a:p>
          <a:p>
            <a:endParaRPr lang="en-AU"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Capacitated facility location</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m</a:t>
            </a:r>
            <a:r>
              <a:rPr lang="en-AU" dirty="0" smtClean="0"/>
              <a:t> facilities, </a:t>
            </a:r>
            <a:r>
              <a:rPr lang="en-AU" i="1" dirty="0" smtClean="0">
                <a:latin typeface="Times New Roman" pitchFamily="18" charset="0"/>
                <a:cs typeface="Times New Roman" pitchFamily="18" charset="0"/>
              </a:rPr>
              <a:t>n</a:t>
            </a:r>
            <a:r>
              <a:rPr lang="en-AU" dirty="0" smtClean="0"/>
              <a:t> customers, cost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t>, demand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j</a:t>
            </a:r>
            <a:r>
              <a:rPr lang="en-AU" dirty="0" smtClean="0"/>
              <a:t>, capacity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r>
              <a:rPr lang="en-AU" dirty="0" smtClean="0"/>
              <a:t>, fixed cost </a:t>
            </a:r>
            <a:r>
              <a:rPr lang="en-AU" i="1" dirty="0" smtClean="0">
                <a:latin typeface="Times New Roman" pitchFamily="18" charset="0"/>
                <a:cs typeface="Times New Roman" pitchFamily="18" charset="0"/>
              </a:rPr>
              <a:t>f</a:t>
            </a:r>
            <a:r>
              <a:rPr lang="en-AU" i="1" baseline="-25000" dirty="0"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55" name="Oval 54"/>
          <p:cNvSpPr/>
          <p:nvPr/>
        </p:nvSpPr>
        <p:spPr bwMode="auto">
          <a:xfrm>
            <a:off x="6948264"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Oval 55"/>
          <p:cNvSpPr/>
          <p:nvPr/>
        </p:nvSpPr>
        <p:spPr bwMode="auto">
          <a:xfrm>
            <a:off x="6948264"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Oval 56"/>
          <p:cNvSpPr/>
          <p:nvPr/>
        </p:nvSpPr>
        <p:spPr bwMode="auto">
          <a:xfrm>
            <a:off x="694826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Oval 57"/>
          <p:cNvSpPr/>
          <p:nvPr/>
        </p:nvSpPr>
        <p:spPr bwMode="auto">
          <a:xfrm>
            <a:off x="6948264"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Oval 58"/>
          <p:cNvSpPr/>
          <p:nvPr/>
        </p:nvSpPr>
        <p:spPr bwMode="auto">
          <a:xfrm>
            <a:off x="6948264"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Oval 59"/>
          <p:cNvSpPr/>
          <p:nvPr/>
        </p:nvSpPr>
        <p:spPr bwMode="auto">
          <a:xfrm>
            <a:off x="4644008" y="2636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60"/>
          <p:cNvSpPr/>
          <p:nvPr/>
        </p:nvSpPr>
        <p:spPr bwMode="auto">
          <a:xfrm>
            <a:off x="4644008" y="47972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Oval 61"/>
          <p:cNvSpPr/>
          <p:nvPr/>
        </p:nvSpPr>
        <p:spPr bwMode="auto">
          <a:xfrm>
            <a:off x="4644008"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3" name="Straight Connector 62"/>
          <p:cNvCxnSpPr>
            <a:stCxn id="61" idx="6"/>
            <a:endCxn id="59" idx="2"/>
          </p:cNvCxnSpPr>
          <p:nvPr/>
        </p:nvCxnSpPr>
        <p:spPr bwMode="auto">
          <a:xfrm>
            <a:off x="5148064" y="5049208"/>
            <a:ext cx="1800200" cy="36004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61" idx="6"/>
            <a:endCxn id="58" idx="2"/>
          </p:cNvCxnSpPr>
          <p:nvPr/>
        </p:nvCxnSpPr>
        <p:spPr bwMode="auto">
          <a:xfrm flipV="1">
            <a:off x="5148064" y="4689168"/>
            <a:ext cx="1800200" cy="36004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61" idx="6"/>
            <a:endCxn id="57" idx="2"/>
          </p:cNvCxnSpPr>
          <p:nvPr/>
        </p:nvCxnSpPr>
        <p:spPr bwMode="auto">
          <a:xfrm flipV="1">
            <a:off x="5148064" y="3969088"/>
            <a:ext cx="1800200" cy="108012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a:stCxn id="61" idx="6"/>
            <a:endCxn id="56" idx="2"/>
          </p:cNvCxnSpPr>
          <p:nvPr/>
        </p:nvCxnSpPr>
        <p:spPr bwMode="auto">
          <a:xfrm flipV="1">
            <a:off x="5148064" y="3249008"/>
            <a:ext cx="1800200" cy="180020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61" idx="6"/>
            <a:endCxn id="55" idx="2"/>
          </p:cNvCxnSpPr>
          <p:nvPr/>
        </p:nvCxnSpPr>
        <p:spPr bwMode="auto">
          <a:xfrm flipV="1">
            <a:off x="5148064" y="2528872"/>
            <a:ext cx="1800200" cy="252033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60" idx="6"/>
            <a:endCxn id="55" idx="2"/>
          </p:cNvCxnSpPr>
          <p:nvPr/>
        </p:nvCxnSpPr>
        <p:spPr bwMode="auto">
          <a:xfrm flipV="1">
            <a:off x="5148064" y="2528872"/>
            <a:ext cx="1800200" cy="36004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60" idx="6"/>
            <a:endCxn id="56" idx="2"/>
          </p:cNvCxnSpPr>
          <p:nvPr/>
        </p:nvCxnSpPr>
        <p:spPr bwMode="auto">
          <a:xfrm>
            <a:off x="5148064" y="2888912"/>
            <a:ext cx="1800200" cy="36009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60" idx="6"/>
            <a:endCxn id="57" idx="2"/>
          </p:cNvCxnSpPr>
          <p:nvPr/>
        </p:nvCxnSpPr>
        <p:spPr bwMode="auto">
          <a:xfrm>
            <a:off x="5148064" y="2888912"/>
            <a:ext cx="1800200" cy="108017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60" idx="6"/>
            <a:endCxn id="58" idx="2"/>
          </p:cNvCxnSpPr>
          <p:nvPr/>
        </p:nvCxnSpPr>
        <p:spPr bwMode="auto">
          <a:xfrm>
            <a:off x="5148064" y="2888912"/>
            <a:ext cx="1800200" cy="18002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stCxn id="60" idx="6"/>
            <a:endCxn id="59" idx="2"/>
          </p:cNvCxnSpPr>
          <p:nvPr/>
        </p:nvCxnSpPr>
        <p:spPr bwMode="auto">
          <a:xfrm>
            <a:off x="5148064" y="2888912"/>
            <a:ext cx="1800200" cy="252033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62" idx="6"/>
            <a:endCxn id="55" idx="2"/>
          </p:cNvCxnSpPr>
          <p:nvPr/>
        </p:nvCxnSpPr>
        <p:spPr bwMode="auto">
          <a:xfrm flipV="1">
            <a:off x="5148064" y="2528872"/>
            <a:ext cx="1800200" cy="144021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a:stCxn id="62" idx="6"/>
            <a:endCxn id="56" idx="2"/>
          </p:cNvCxnSpPr>
          <p:nvPr/>
        </p:nvCxnSpPr>
        <p:spPr bwMode="auto">
          <a:xfrm flipV="1">
            <a:off x="5148064" y="3249008"/>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62" idx="6"/>
            <a:endCxn id="57" idx="2"/>
          </p:cNvCxnSpPr>
          <p:nvPr/>
        </p:nvCxnSpPr>
        <p:spPr bwMode="auto">
          <a:xfrm>
            <a:off x="5148064" y="3969088"/>
            <a:ext cx="1800200" cy="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a:stCxn id="62" idx="6"/>
            <a:endCxn id="58" idx="2"/>
          </p:cNvCxnSpPr>
          <p:nvPr/>
        </p:nvCxnSpPr>
        <p:spPr bwMode="auto">
          <a:xfrm>
            <a:off x="5148064" y="3969088"/>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62" idx="6"/>
            <a:endCxn id="59" idx="2"/>
          </p:cNvCxnSpPr>
          <p:nvPr/>
        </p:nvCxnSpPr>
        <p:spPr bwMode="auto">
          <a:xfrm>
            <a:off x="5148064" y="3969088"/>
            <a:ext cx="1800200" cy="144016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Oval 95"/>
          <p:cNvSpPr/>
          <p:nvPr/>
        </p:nvSpPr>
        <p:spPr bwMode="auto">
          <a:xfrm>
            <a:off x="4644008" y="594933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7" name="Oval 96"/>
          <p:cNvSpPr/>
          <p:nvPr/>
        </p:nvSpPr>
        <p:spPr bwMode="auto">
          <a:xfrm>
            <a:off x="6948264" y="59492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i="1" dirty="0" smtClean="0">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8" name="Straight Connector 97"/>
          <p:cNvCxnSpPr>
            <a:stCxn id="96" idx="6"/>
            <a:endCxn id="97" idx="2"/>
          </p:cNvCxnSpPr>
          <p:nvPr/>
        </p:nvCxnSpPr>
        <p:spPr bwMode="auto">
          <a:xfrm flipV="1">
            <a:off x="5148064" y="6201280"/>
            <a:ext cx="1800200" cy="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p:cNvSpPr txBox="1"/>
          <p:nvPr/>
        </p:nvSpPr>
        <p:spPr>
          <a:xfrm>
            <a:off x="3851920" y="5991671"/>
            <a:ext cx="744114"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f</a:t>
            </a:r>
            <a:r>
              <a:rPr lang="en-AU" i="1" baseline="-25000" dirty="0"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100" name="TextBox 99"/>
          <p:cNvSpPr txBox="1"/>
          <p:nvPr/>
        </p:nvSpPr>
        <p:spPr>
          <a:xfrm>
            <a:off x="5863854" y="5703639"/>
            <a:ext cx="436338"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sp>
        <p:nvSpPr>
          <p:cNvPr id="101" name="TextBox 100"/>
          <p:cNvSpPr txBox="1"/>
          <p:nvPr/>
        </p:nvSpPr>
        <p:spPr>
          <a:xfrm>
            <a:off x="7488106" y="5970503"/>
            <a:ext cx="396262"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j</a:t>
            </a:r>
            <a:endParaRPr lang="en-US" i="1" baseline="-25000" dirty="0">
              <a:latin typeface="Times New Roman" pitchFamily="18" charset="0"/>
              <a:cs typeface="Times New Roman" pitchFamily="18" charset="0"/>
            </a:endParaRPr>
          </a:p>
        </p:txBody>
      </p:sp>
      <p:sp>
        <p:nvSpPr>
          <p:cNvPr id="102" name="TextBox 101"/>
          <p:cNvSpPr txBox="1"/>
          <p:nvPr/>
        </p:nvSpPr>
        <p:spPr>
          <a:xfrm>
            <a:off x="3890276" y="2668850"/>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10, 3</a:t>
            </a:r>
            <a:endParaRPr lang="en-US" sz="2000" dirty="0">
              <a:latin typeface="Arial" pitchFamily="34" charset="0"/>
              <a:cs typeface="Arial" pitchFamily="34" charset="0"/>
            </a:endParaRPr>
          </a:p>
        </p:txBody>
      </p:sp>
      <p:sp>
        <p:nvSpPr>
          <p:cNvPr id="103" name="TextBox 102"/>
          <p:cNvSpPr txBox="1"/>
          <p:nvPr/>
        </p:nvSpPr>
        <p:spPr>
          <a:xfrm>
            <a:off x="3890276" y="4829090"/>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10, 4</a:t>
            </a:r>
            <a:endParaRPr lang="en-US" sz="2000" dirty="0">
              <a:latin typeface="Arial" pitchFamily="34" charset="0"/>
              <a:cs typeface="Arial" pitchFamily="34" charset="0"/>
            </a:endParaRPr>
          </a:p>
        </p:txBody>
      </p:sp>
      <p:sp>
        <p:nvSpPr>
          <p:cNvPr id="104" name="TextBox 103"/>
          <p:cNvSpPr txBox="1"/>
          <p:nvPr/>
        </p:nvSpPr>
        <p:spPr>
          <a:xfrm>
            <a:off x="3890276" y="3749026"/>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10, 4</a:t>
            </a:r>
            <a:endParaRPr lang="en-US" sz="2000" dirty="0">
              <a:latin typeface="Arial" pitchFamily="34" charset="0"/>
              <a:cs typeface="Arial" pitchFamily="34" charset="0"/>
            </a:endParaRPr>
          </a:p>
        </p:txBody>
      </p:sp>
      <p:sp>
        <p:nvSpPr>
          <p:cNvPr id="106" name="TextBox 105"/>
          <p:cNvSpPr txBox="1"/>
          <p:nvPr/>
        </p:nvSpPr>
        <p:spPr>
          <a:xfrm>
            <a:off x="7485026" y="2318017"/>
            <a:ext cx="327334" cy="400110"/>
          </a:xfrm>
          <a:prstGeom prst="rect">
            <a:avLst/>
          </a:prstGeom>
          <a:noFill/>
        </p:spPr>
        <p:txBody>
          <a:bodyPr wrap="none" rtlCol="0">
            <a:spAutoFit/>
          </a:bodyPr>
          <a:lstStyle/>
          <a:p>
            <a:r>
              <a:rPr lang="en-AU"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107" name="TextBox 106"/>
          <p:cNvSpPr txBox="1"/>
          <p:nvPr/>
        </p:nvSpPr>
        <p:spPr>
          <a:xfrm>
            <a:off x="7485026" y="4489113"/>
            <a:ext cx="327334" cy="400110"/>
          </a:xfrm>
          <a:prstGeom prst="rect">
            <a:avLst/>
          </a:prstGeom>
          <a:noFill/>
        </p:spPr>
        <p:txBody>
          <a:bodyPr wrap="none" rtlCol="0">
            <a:spAutoFit/>
          </a:bodyPr>
          <a:lstStyle/>
          <a:p>
            <a:r>
              <a:rPr lang="en-AU" sz="2000" dirty="0" smtClean="0">
                <a:latin typeface="Arial" pitchFamily="34" charset="0"/>
                <a:cs typeface="Arial" pitchFamily="34" charset="0"/>
              </a:rPr>
              <a:t>7</a:t>
            </a:r>
            <a:endParaRPr lang="en-US" sz="2000" dirty="0">
              <a:latin typeface="Arial" pitchFamily="34" charset="0"/>
              <a:cs typeface="Arial" pitchFamily="34" charset="0"/>
            </a:endParaRPr>
          </a:p>
        </p:txBody>
      </p:sp>
      <p:sp>
        <p:nvSpPr>
          <p:cNvPr id="108" name="TextBox 107"/>
          <p:cNvSpPr txBox="1"/>
          <p:nvPr/>
        </p:nvSpPr>
        <p:spPr>
          <a:xfrm>
            <a:off x="7481733" y="3048953"/>
            <a:ext cx="327334" cy="400110"/>
          </a:xfrm>
          <a:prstGeom prst="rect">
            <a:avLst/>
          </a:prstGeom>
          <a:noFill/>
        </p:spPr>
        <p:txBody>
          <a:bodyPr wrap="none" rtlCol="0">
            <a:spAutoFit/>
          </a:bodyPr>
          <a:lstStyle/>
          <a:p>
            <a:r>
              <a:rPr lang="en-AU"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109" name="TextBox 108"/>
          <p:cNvSpPr txBox="1"/>
          <p:nvPr/>
        </p:nvSpPr>
        <p:spPr>
          <a:xfrm>
            <a:off x="7485026" y="3769033"/>
            <a:ext cx="327334" cy="400110"/>
          </a:xfrm>
          <a:prstGeom prst="rect">
            <a:avLst/>
          </a:prstGeom>
          <a:noFill/>
        </p:spPr>
        <p:txBody>
          <a:bodyPr wrap="none" rtlCol="0">
            <a:spAutoFit/>
          </a:bodyPr>
          <a:lstStyle/>
          <a:p>
            <a:r>
              <a:rPr lang="en-AU"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110" name="TextBox 109"/>
          <p:cNvSpPr txBox="1"/>
          <p:nvPr/>
        </p:nvSpPr>
        <p:spPr>
          <a:xfrm>
            <a:off x="7485026" y="5229200"/>
            <a:ext cx="327334" cy="400110"/>
          </a:xfrm>
          <a:prstGeom prst="rect">
            <a:avLst/>
          </a:prstGeom>
          <a:noFill/>
        </p:spPr>
        <p:txBody>
          <a:bodyPr wrap="none" rtlCol="0">
            <a:spAutoFit/>
          </a:bodyPr>
          <a:lstStyle/>
          <a:p>
            <a:r>
              <a:rPr lang="en-AU" sz="2000" dirty="0" smtClean="0">
                <a:latin typeface="Arial" pitchFamily="34" charset="0"/>
                <a:cs typeface="Arial" pitchFamily="34" charset="0"/>
              </a:rPr>
              <a:t>5</a:t>
            </a:r>
            <a:endParaRPr lang="en-US" sz="2000" dirty="0">
              <a:latin typeface="Arial" pitchFamily="34" charset="0"/>
              <a:cs typeface="Arial" pitchFamily="34" charset="0"/>
            </a:endParaRPr>
          </a:p>
        </p:txBody>
      </p:sp>
      <p:graphicFrame>
        <p:nvGraphicFramePr>
          <p:cNvPr id="111" name="Table 110"/>
          <p:cNvGraphicFramePr>
            <a:graphicFrameLocks noGrp="1"/>
          </p:cNvGraphicFramePr>
          <p:nvPr>
            <p:extLst>
              <p:ext uri="{D42A27DB-BD31-4B8C-83A1-F6EECF244321}">
                <p14:modId xmlns:p14="http://schemas.microsoft.com/office/powerpoint/2010/main" val="2583635478"/>
              </p:ext>
            </p:extLst>
          </p:nvPr>
        </p:nvGraphicFramePr>
        <p:xfrm>
          <a:off x="827584" y="2500104"/>
          <a:ext cx="2880320" cy="2225040"/>
        </p:xfrm>
        <a:graphic>
          <a:graphicData uri="http://schemas.openxmlformats.org/drawingml/2006/table">
            <a:tbl>
              <a:tblPr firstRow="1" bandRow="1">
                <a:tableStyleId>{5C22544A-7EE6-4342-B048-85BDC9FD1C3A}</a:tableStyleId>
              </a:tblPr>
              <a:tblGrid>
                <a:gridCol w="720080"/>
                <a:gridCol w="720080"/>
                <a:gridCol w="720080"/>
                <a:gridCol w="720080"/>
              </a:tblGrid>
              <a:tr h="370840">
                <a:tc>
                  <a:txBody>
                    <a:bodyPr/>
                    <a:lstStyle/>
                    <a:p>
                      <a:r>
                        <a:rPr lang="en-AU" dirty="0" err="1" smtClean="0">
                          <a:latin typeface="Arial" pitchFamily="34" charset="0"/>
                          <a:cs typeface="Arial" pitchFamily="34" charset="0"/>
                        </a:rPr>
                        <a:t>Cust</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bl>
          </a:graphicData>
        </a:graphic>
      </p:graphicFrame>
      <p:sp>
        <p:nvSpPr>
          <p:cNvPr id="42" name="TextBox 41"/>
          <p:cNvSpPr txBox="1"/>
          <p:nvPr/>
        </p:nvSpPr>
        <p:spPr>
          <a:xfrm>
            <a:off x="8018110" y="2320927"/>
            <a:ext cx="327334" cy="400110"/>
          </a:xfrm>
          <a:prstGeom prst="rect">
            <a:avLst/>
          </a:prstGeom>
          <a:noFill/>
        </p:spPr>
        <p:txBody>
          <a:bodyPr wrap="none" rtlCol="0">
            <a:spAutoFit/>
          </a:bodyPr>
          <a:lstStyle/>
          <a:p>
            <a:r>
              <a:rPr lang="en-AU"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43" name="TextBox 42"/>
          <p:cNvSpPr txBox="1"/>
          <p:nvPr/>
        </p:nvSpPr>
        <p:spPr>
          <a:xfrm>
            <a:off x="8018110" y="4492023"/>
            <a:ext cx="327334" cy="400110"/>
          </a:xfrm>
          <a:prstGeom prst="rect">
            <a:avLst/>
          </a:prstGeom>
          <a:noFill/>
        </p:spPr>
        <p:txBody>
          <a:bodyPr wrap="none" rtlCol="0">
            <a:spAutoFit/>
          </a:bodyPr>
          <a:lstStyle/>
          <a:p>
            <a:r>
              <a:rPr lang="en-AU"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44" name="TextBox 43"/>
          <p:cNvSpPr txBox="1"/>
          <p:nvPr/>
        </p:nvSpPr>
        <p:spPr>
          <a:xfrm>
            <a:off x="8014817" y="3051863"/>
            <a:ext cx="327334" cy="400110"/>
          </a:xfrm>
          <a:prstGeom prst="rect">
            <a:avLst/>
          </a:prstGeom>
          <a:noFill/>
        </p:spPr>
        <p:txBody>
          <a:bodyPr wrap="none" rtlCol="0">
            <a:spAutoFit/>
          </a:bodyPr>
          <a:lstStyle/>
          <a:p>
            <a:r>
              <a:rPr lang="en-AU" sz="2000" dirty="0" smtClean="0">
                <a:latin typeface="Arial" pitchFamily="34" charset="0"/>
                <a:cs typeface="Arial" pitchFamily="34" charset="0"/>
              </a:rPr>
              <a:t>3</a:t>
            </a:r>
            <a:endParaRPr lang="en-US" sz="2000" dirty="0">
              <a:latin typeface="Arial" pitchFamily="34" charset="0"/>
              <a:cs typeface="Arial" pitchFamily="34" charset="0"/>
            </a:endParaRPr>
          </a:p>
        </p:txBody>
      </p:sp>
      <p:sp>
        <p:nvSpPr>
          <p:cNvPr id="45" name="TextBox 44"/>
          <p:cNvSpPr txBox="1"/>
          <p:nvPr/>
        </p:nvSpPr>
        <p:spPr>
          <a:xfrm>
            <a:off x="8018110" y="3771943"/>
            <a:ext cx="327334" cy="400110"/>
          </a:xfrm>
          <a:prstGeom prst="rect">
            <a:avLst/>
          </a:prstGeom>
          <a:noFill/>
        </p:spPr>
        <p:txBody>
          <a:bodyPr wrap="none" rtlCol="0">
            <a:spAutoFit/>
          </a:bodyPr>
          <a:lstStyle/>
          <a:p>
            <a:r>
              <a:rPr lang="en-AU" sz="2000" dirty="0" smtClean="0">
                <a:latin typeface="Arial" pitchFamily="34" charset="0"/>
                <a:cs typeface="Arial" pitchFamily="34" charset="0"/>
              </a:rPr>
              <a:t>7</a:t>
            </a:r>
            <a:endParaRPr lang="en-US" sz="2000" dirty="0">
              <a:latin typeface="Arial" pitchFamily="34" charset="0"/>
              <a:cs typeface="Arial" pitchFamily="34" charset="0"/>
            </a:endParaRPr>
          </a:p>
        </p:txBody>
      </p:sp>
      <p:sp>
        <p:nvSpPr>
          <p:cNvPr id="46" name="TextBox 45"/>
          <p:cNvSpPr txBox="1"/>
          <p:nvPr/>
        </p:nvSpPr>
        <p:spPr>
          <a:xfrm>
            <a:off x="8018110" y="5232110"/>
            <a:ext cx="327334" cy="400110"/>
          </a:xfrm>
          <a:prstGeom prst="rect">
            <a:avLst/>
          </a:prstGeom>
          <a:noFill/>
        </p:spPr>
        <p:txBody>
          <a:bodyPr wrap="none" rtlCol="0">
            <a:spAutoFit/>
          </a:bodyPr>
          <a:lstStyle/>
          <a:p>
            <a:r>
              <a:rPr lang="en-AU"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47" name="TextBox 46"/>
          <p:cNvSpPr txBox="1"/>
          <p:nvPr/>
        </p:nvSpPr>
        <p:spPr>
          <a:xfrm>
            <a:off x="8594174" y="2320927"/>
            <a:ext cx="327334" cy="400110"/>
          </a:xfrm>
          <a:prstGeom prst="rect">
            <a:avLst/>
          </a:prstGeom>
          <a:noFill/>
        </p:spPr>
        <p:txBody>
          <a:bodyPr wrap="none" rtlCol="0">
            <a:spAutoFit/>
          </a:bodyPr>
          <a:lstStyle/>
          <a:p>
            <a:r>
              <a:rPr lang="en-AU"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48" name="TextBox 47"/>
          <p:cNvSpPr txBox="1"/>
          <p:nvPr/>
        </p:nvSpPr>
        <p:spPr>
          <a:xfrm>
            <a:off x="8594174" y="4492023"/>
            <a:ext cx="327334" cy="400110"/>
          </a:xfrm>
          <a:prstGeom prst="rect">
            <a:avLst/>
          </a:prstGeom>
          <a:noFill/>
        </p:spPr>
        <p:txBody>
          <a:bodyPr wrap="none" rtlCol="0">
            <a:spAutoFit/>
          </a:bodyPr>
          <a:lstStyle/>
          <a:p>
            <a:r>
              <a:rPr lang="en-AU"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49" name="TextBox 48"/>
          <p:cNvSpPr txBox="1"/>
          <p:nvPr/>
        </p:nvSpPr>
        <p:spPr>
          <a:xfrm>
            <a:off x="8590881" y="3051863"/>
            <a:ext cx="327334" cy="400110"/>
          </a:xfrm>
          <a:prstGeom prst="rect">
            <a:avLst/>
          </a:prstGeom>
          <a:noFill/>
        </p:spPr>
        <p:txBody>
          <a:bodyPr wrap="none" rtlCol="0">
            <a:spAutoFit/>
          </a:bodyPr>
          <a:lstStyle/>
          <a:p>
            <a:r>
              <a:rPr lang="en-AU" sz="2000" dirty="0" smtClean="0">
                <a:latin typeface="Arial" pitchFamily="34" charset="0"/>
                <a:cs typeface="Arial" pitchFamily="34" charset="0"/>
              </a:rPr>
              <a:t>2</a:t>
            </a:r>
            <a:endParaRPr lang="en-US" sz="2000" dirty="0">
              <a:latin typeface="Arial" pitchFamily="34" charset="0"/>
              <a:cs typeface="Arial" pitchFamily="34" charset="0"/>
            </a:endParaRPr>
          </a:p>
        </p:txBody>
      </p:sp>
      <p:sp>
        <p:nvSpPr>
          <p:cNvPr id="50" name="TextBox 49"/>
          <p:cNvSpPr txBox="1"/>
          <p:nvPr/>
        </p:nvSpPr>
        <p:spPr>
          <a:xfrm>
            <a:off x="8594174" y="3771943"/>
            <a:ext cx="327334" cy="400110"/>
          </a:xfrm>
          <a:prstGeom prst="rect">
            <a:avLst/>
          </a:prstGeom>
          <a:noFill/>
        </p:spPr>
        <p:txBody>
          <a:bodyPr wrap="none" rtlCol="0">
            <a:spAutoFit/>
          </a:bodyPr>
          <a:lstStyle/>
          <a:p>
            <a:r>
              <a:rPr lang="en-AU"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51" name="TextBox 50"/>
          <p:cNvSpPr txBox="1"/>
          <p:nvPr/>
        </p:nvSpPr>
        <p:spPr>
          <a:xfrm>
            <a:off x="8594174" y="5232110"/>
            <a:ext cx="327334" cy="400110"/>
          </a:xfrm>
          <a:prstGeom prst="rect">
            <a:avLst/>
          </a:prstGeom>
          <a:noFill/>
        </p:spPr>
        <p:txBody>
          <a:bodyPr wrap="none" rtlCol="0">
            <a:spAutoFit/>
          </a:bodyPr>
          <a:lstStyle/>
          <a:p>
            <a:r>
              <a:rPr lang="en-AU" sz="2000" dirty="0">
                <a:latin typeface="Arial" pitchFamily="34" charset="0"/>
                <a:cs typeface="Arial" pitchFamily="34" charset="0"/>
              </a:rPr>
              <a:t>3</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6135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440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CP-based </a:t>
            </a:r>
            <a:r>
              <a:rPr lang="en-AU" dirty="0" smtClean="0">
                <a:latin typeface="Arial" charset="0"/>
                <a:cs typeface="Arial" charset="0"/>
              </a:rPr>
              <a:t>Benders decomposition</a:t>
            </a:r>
            <a:endParaRPr lang="en-US" dirty="0"/>
          </a:p>
        </p:txBody>
      </p:sp>
      <p:sp>
        <p:nvSpPr>
          <p:cNvPr id="3" name="Content Placeholder 2"/>
          <p:cNvSpPr>
            <a:spLocks noGrp="1"/>
          </p:cNvSpPr>
          <p:nvPr>
            <p:ph idx="1"/>
          </p:nvPr>
        </p:nvSpPr>
        <p:spPr/>
        <p:txBody>
          <a:bodyPr/>
          <a:lstStyle/>
          <a:p>
            <a:r>
              <a:rPr lang="en-AU" dirty="0" smtClean="0"/>
              <a:t>Typical implementation(?)</a:t>
            </a:r>
            <a:endParaRPr lang="en-US" dirty="0"/>
          </a:p>
        </p:txBody>
      </p:sp>
      <p:sp>
        <p:nvSpPr>
          <p:cNvPr id="4" name="Rectangle 3"/>
          <p:cNvSpPr/>
          <p:nvPr/>
        </p:nvSpPr>
        <p:spPr bwMode="auto">
          <a:xfrm>
            <a:off x="1115616" y="2348880"/>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p:nvSpPr>
        <p:spPr bwMode="auto">
          <a:xfrm>
            <a:off x="5724128" y="2348880"/>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err="1" smtClean="0">
                <a:ln>
                  <a:noFill/>
                </a:ln>
                <a:solidFill>
                  <a:srgbClr val="002060"/>
                </a:solidFill>
                <a:effectLst/>
                <a:latin typeface="Arial" pitchFamily="34" charset="0"/>
                <a:cs typeface="Arial" pitchFamily="34" charset="0"/>
              </a:rPr>
              <a:t>Subproblem</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TextBox 5"/>
          <p:cNvSpPr txBox="1"/>
          <p:nvPr/>
        </p:nvSpPr>
        <p:spPr>
          <a:xfrm>
            <a:off x="1115616" y="3861048"/>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Constraint</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programming</a:t>
            </a:r>
            <a:endParaRPr lang="en-US" b="1" i="1" dirty="0">
              <a:solidFill>
                <a:srgbClr val="0070C0"/>
              </a:solidFill>
              <a:latin typeface="Times New Roman" pitchFamily="18" charset="0"/>
              <a:cs typeface="Times New Roman" pitchFamily="18" charset="0"/>
            </a:endParaRPr>
          </a:p>
        </p:txBody>
      </p:sp>
      <p:sp>
        <p:nvSpPr>
          <p:cNvPr id="7" name="TextBox 6"/>
          <p:cNvSpPr txBox="1"/>
          <p:nvPr/>
        </p:nvSpPr>
        <p:spPr>
          <a:xfrm>
            <a:off x="5724128" y="3861048"/>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Linear</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programming</a:t>
            </a:r>
            <a:endParaRPr lang="en-US" b="1" i="1" dirty="0">
              <a:solidFill>
                <a:srgbClr val="0070C0"/>
              </a:solidFill>
              <a:latin typeface="Times New Roman" pitchFamily="18" charset="0"/>
              <a:cs typeface="Times New Roman" pitchFamily="18" charset="0"/>
            </a:endParaRPr>
          </a:p>
        </p:txBody>
      </p:sp>
      <p:cxnSp>
        <p:nvCxnSpPr>
          <p:cNvPr id="13" name="Straight Arrow Connector 12"/>
          <p:cNvCxnSpPr/>
          <p:nvPr/>
        </p:nvCxnSpPr>
        <p:spPr bwMode="auto">
          <a:xfrm>
            <a:off x="3275856" y="2852936"/>
            <a:ext cx="2448272"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3275856" y="3429000"/>
            <a:ext cx="2448272"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419872" y="2021939"/>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Solution values</a:t>
            </a:r>
            <a:endParaRPr lang="en-US" b="1" i="1" dirty="0">
              <a:solidFill>
                <a:srgbClr val="0070C0"/>
              </a:solidFill>
              <a:latin typeface="Times New Roman" pitchFamily="18" charset="0"/>
              <a:cs typeface="Times New Roman" pitchFamily="18" charset="0"/>
            </a:endParaRPr>
          </a:p>
        </p:txBody>
      </p:sp>
      <p:sp>
        <p:nvSpPr>
          <p:cNvPr id="16" name="TextBox 15"/>
          <p:cNvSpPr txBox="1"/>
          <p:nvPr/>
        </p:nvSpPr>
        <p:spPr>
          <a:xfrm>
            <a:off x="3419872" y="3471391"/>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Benders</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cuts</a:t>
            </a:r>
            <a:endParaRPr lang="en-US"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45714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CP-based </a:t>
            </a:r>
            <a:r>
              <a:rPr lang="en-AU" dirty="0" smtClean="0">
                <a:latin typeface="Arial" charset="0"/>
                <a:cs typeface="Arial" charset="0"/>
              </a:rPr>
              <a:t>Benders decomposition</a:t>
            </a:r>
            <a:endParaRPr lang="en-US" dirty="0"/>
          </a:p>
        </p:txBody>
      </p:sp>
      <p:sp>
        <p:nvSpPr>
          <p:cNvPr id="3" name="Content Placeholder 2"/>
          <p:cNvSpPr>
            <a:spLocks noGrp="1"/>
          </p:cNvSpPr>
          <p:nvPr>
            <p:ph idx="1"/>
          </p:nvPr>
        </p:nvSpPr>
        <p:spPr/>
        <p:txBody>
          <a:bodyPr/>
          <a:lstStyle/>
          <a:p>
            <a:r>
              <a:rPr lang="en-AU" dirty="0" smtClean="0"/>
              <a:t>Recent developments</a:t>
            </a:r>
            <a:endParaRPr lang="en-US" dirty="0"/>
          </a:p>
        </p:txBody>
      </p:sp>
      <p:sp>
        <p:nvSpPr>
          <p:cNvPr id="4" name="Rectangle 3"/>
          <p:cNvSpPr/>
          <p:nvPr/>
        </p:nvSpPr>
        <p:spPr bwMode="auto">
          <a:xfrm>
            <a:off x="1115616" y="2348880"/>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p:nvSpPr>
        <p:spPr bwMode="auto">
          <a:xfrm>
            <a:off x="5724128" y="2348880"/>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err="1" smtClean="0">
                <a:ln>
                  <a:noFill/>
                </a:ln>
                <a:solidFill>
                  <a:srgbClr val="002060"/>
                </a:solidFill>
                <a:effectLst/>
                <a:latin typeface="Arial" pitchFamily="34" charset="0"/>
                <a:cs typeface="Arial" pitchFamily="34" charset="0"/>
              </a:rPr>
              <a:t>Subproblem</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TextBox 5"/>
          <p:cNvSpPr txBox="1"/>
          <p:nvPr/>
        </p:nvSpPr>
        <p:spPr>
          <a:xfrm>
            <a:off x="1115616" y="3861048"/>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Integer</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programming</a:t>
            </a:r>
            <a:endParaRPr lang="en-US" b="1" i="1" dirty="0">
              <a:solidFill>
                <a:srgbClr val="0070C0"/>
              </a:solidFill>
              <a:latin typeface="Times New Roman" pitchFamily="18" charset="0"/>
              <a:cs typeface="Times New Roman" pitchFamily="18" charset="0"/>
            </a:endParaRPr>
          </a:p>
        </p:txBody>
      </p:sp>
      <p:sp>
        <p:nvSpPr>
          <p:cNvPr id="7" name="TextBox 6"/>
          <p:cNvSpPr txBox="1"/>
          <p:nvPr/>
        </p:nvSpPr>
        <p:spPr>
          <a:xfrm>
            <a:off x="5724128" y="3861048"/>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Constraint</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programming</a:t>
            </a:r>
            <a:endParaRPr lang="en-US" b="1" i="1" dirty="0">
              <a:solidFill>
                <a:srgbClr val="0070C0"/>
              </a:solidFill>
              <a:latin typeface="Times New Roman" pitchFamily="18" charset="0"/>
              <a:cs typeface="Times New Roman" pitchFamily="18" charset="0"/>
            </a:endParaRPr>
          </a:p>
        </p:txBody>
      </p:sp>
      <p:cxnSp>
        <p:nvCxnSpPr>
          <p:cNvPr id="13" name="Straight Arrow Connector 12"/>
          <p:cNvCxnSpPr/>
          <p:nvPr/>
        </p:nvCxnSpPr>
        <p:spPr bwMode="auto">
          <a:xfrm>
            <a:off x="3275856" y="2852936"/>
            <a:ext cx="2448272"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3275856" y="3429000"/>
            <a:ext cx="2448272"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419872" y="2021939"/>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Solution values</a:t>
            </a:r>
            <a:endParaRPr lang="en-US" b="1" i="1" dirty="0">
              <a:solidFill>
                <a:srgbClr val="0070C0"/>
              </a:solidFill>
              <a:latin typeface="Times New Roman" pitchFamily="18" charset="0"/>
              <a:cs typeface="Times New Roman" pitchFamily="18" charset="0"/>
            </a:endParaRPr>
          </a:p>
        </p:txBody>
      </p:sp>
      <p:sp>
        <p:nvSpPr>
          <p:cNvPr id="16" name="TextBox 15"/>
          <p:cNvSpPr txBox="1"/>
          <p:nvPr/>
        </p:nvSpPr>
        <p:spPr>
          <a:xfrm>
            <a:off x="3419872" y="3471391"/>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Benders</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cuts</a:t>
            </a:r>
            <a:endParaRPr lang="en-US"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9754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63500"/>
            <a:ext cx="8353425" cy="989013"/>
          </a:xfrm>
        </p:spPr>
        <p:txBody>
          <a:bodyPr/>
          <a:lstStyle/>
          <a:p>
            <a:r>
              <a:rPr lang="en-AU" dirty="0">
                <a:latin typeface="Arial" charset="0"/>
                <a:cs typeface="Arial" charset="0"/>
              </a:rPr>
              <a:t>CP-based Benders decomposition</a:t>
            </a:r>
            <a:endParaRPr lang="en-AU"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6375721"/>
              </p:ext>
            </p:extLst>
          </p:nvPr>
        </p:nvGraphicFramePr>
        <p:xfrm>
          <a:off x="971600" y="1268413"/>
          <a:ext cx="7345063" cy="2489754"/>
        </p:xfrm>
        <a:graphic>
          <a:graphicData uri="http://schemas.openxmlformats.org/drawingml/2006/table">
            <a:tbl>
              <a:tblPr firstRow="1" bandRow="1">
                <a:tableStyleId>{073A0DAA-6AF3-43AB-8588-CEC1D06C72B9}</a:tableStyleId>
              </a:tblPr>
              <a:tblGrid>
                <a:gridCol w="1763006"/>
                <a:gridCol w="2629729"/>
                <a:gridCol w="1440160"/>
                <a:gridCol w="1512168"/>
              </a:tblGrid>
              <a:tr h="330477">
                <a:tc>
                  <a:txBody>
                    <a:bodyPr/>
                    <a:lstStyle/>
                    <a:p>
                      <a:r>
                        <a:rPr lang="en-AU" sz="1400" dirty="0" smtClean="0"/>
                        <a:t>Application</a:t>
                      </a:r>
                      <a:endParaRPr lang="en-US" sz="1400" dirty="0"/>
                    </a:p>
                  </a:txBody>
                  <a:tcPr marL="91445" marR="91445" marT="45728" marB="45728"/>
                </a:tc>
                <a:tc>
                  <a:txBody>
                    <a:bodyPr/>
                    <a:lstStyle/>
                    <a:p>
                      <a:r>
                        <a:rPr lang="en-AU" sz="1400" dirty="0" smtClean="0"/>
                        <a:t>Reference</a:t>
                      </a:r>
                      <a:endParaRPr lang="en-US" sz="1400" dirty="0"/>
                    </a:p>
                  </a:txBody>
                  <a:tcPr marL="91445" marR="91445" marT="45728" marB="45728"/>
                </a:tc>
                <a:tc>
                  <a:txBody>
                    <a:bodyPr/>
                    <a:lstStyle/>
                    <a:p>
                      <a:r>
                        <a:rPr lang="en-AU" sz="1400" dirty="0" smtClean="0"/>
                        <a:t>Master problem</a:t>
                      </a:r>
                      <a:endParaRPr lang="en-US" sz="1400" dirty="0"/>
                    </a:p>
                  </a:txBody>
                  <a:tcPr marL="91445" marR="91445" marT="45728" marB="45728"/>
                </a:tc>
                <a:tc>
                  <a:txBody>
                    <a:bodyPr/>
                    <a:lstStyle/>
                    <a:p>
                      <a:r>
                        <a:rPr lang="en-AU" sz="1400" dirty="0" err="1" smtClean="0"/>
                        <a:t>Subproblem</a:t>
                      </a:r>
                      <a:endParaRPr lang="en-US" sz="1400" dirty="0"/>
                    </a:p>
                  </a:txBody>
                  <a:tcPr marL="91445" marR="91445" marT="45728" marB="45728"/>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Parallel machine scheduling</a:t>
                      </a: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V. Jain, I.E. Grossmann. 2001.</a:t>
                      </a:r>
                    </a:p>
                  </a:txBody>
                  <a:tcPr marL="91445" marR="91445"/>
                </a:tc>
                <a:tc>
                  <a:txBody>
                    <a:bodyPr/>
                    <a:lstStyle/>
                    <a:p>
                      <a:r>
                        <a:rPr lang="en-AU" sz="1400" dirty="0" smtClean="0"/>
                        <a:t>MILP</a:t>
                      </a:r>
                      <a:endParaRPr lang="en-US" sz="1400" dirty="0"/>
                    </a:p>
                  </a:txBody>
                  <a:tcPr marL="91445" marR="91445" marT="45728" marB="45728">
                    <a:solidFill>
                      <a:srgbClr val="92D050"/>
                    </a:solidFill>
                  </a:tcPr>
                </a:tc>
                <a:tc>
                  <a:txBody>
                    <a:bodyPr/>
                    <a:lstStyle/>
                    <a:p>
                      <a:r>
                        <a:rPr lang="en-AU" sz="1400" dirty="0" smtClean="0"/>
                        <a:t>CP</a:t>
                      </a:r>
                      <a:endParaRPr lang="en-US" sz="1400" dirty="0"/>
                    </a:p>
                  </a:txBody>
                  <a:tcPr marL="91445" marR="91445" marT="45728" marB="45728">
                    <a:solidFill>
                      <a:srgbClr val="92D05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Polypropylene batch scheduling</a:t>
                      </a:r>
                      <a:endParaRPr lang="en-US" sz="1200" dirty="0" smtClean="0"/>
                    </a:p>
                  </a:txBody>
                  <a:tcPr marL="91445" marR="91445"/>
                </a:tc>
                <a:tc>
                  <a:txBody>
                    <a:bodyPr/>
                    <a:lstStyle/>
                    <a:p>
                      <a:r>
                        <a:rPr lang="en-AU" sz="1200" dirty="0" smtClean="0"/>
                        <a:t>C. </a:t>
                      </a:r>
                      <a:r>
                        <a:rPr lang="en-AU" sz="1200" dirty="0" err="1" smtClean="0"/>
                        <a:t>Timpe</a:t>
                      </a:r>
                      <a:r>
                        <a:rPr lang="en-AU" sz="1200" dirty="0" smtClean="0"/>
                        <a:t>. 2002.</a:t>
                      </a:r>
                      <a:endParaRPr lang="en-US" sz="1200" dirty="0"/>
                    </a:p>
                  </a:txBody>
                  <a:tcPr marL="91445" marR="91445"/>
                </a:tc>
                <a:tc>
                  <a:txBody>
                    <a:bodyPr/>
                    <a:lstStyle/>
                    <a:p>
                      <a:r>
                        <a:rPr lang="en-AU" sz="1400" dirty="0" smtClean="0"/>
                        <a:t>MILP</a:t>
                      </a:r>
                      <a:endParaRPr lang="en-US" sz="1400" dirty="0"/>
                    </a:p>
                  </a:txBody>
                  <a:tcPr marL="91445" marR="91445" marT="45728" marB="45728">
                    <a:solidFill>
                      <a:srgbClr val="92D050"/>
                    </a:solidFill>
                  </a:tcPr>
                </a:tc>
                <a:tc>
                  <a:txBody>
                    <a:bodyPr/>
                    <a:lstStyle/>
                    <a:p>
                      <a:r>
                        <a:rPr lang="en-AU" sz="1400" dirty="0" smtClean="0"/>
                        <a:t>CP</a:t>
                      </a:r>
                      <a:endParaRPr lang="en-US" sz="1400" dirty="0"/>
                    </a:p>
                  </a:txBody>
                  <a:tcPr marL="91445" marR="91445" marT="45728" marB="45728">
                    <a:solidFill>
                      <a:srgbClr val="92D050"/>
                    </a:solidFill>
                  </a:tcPr>
                </a:tc>
              </a:tr>
              <a:tr h="330477">
                <a:tc>
                  <a:txBody>
                    <a:bodyPr/>
                    <a:lstStyle/>
                    <a:p>
                      <a:r>
                        <a:rPr lang="en-AU" sz="1200" dirty="0" smtClean="0"/>
                        <a:t>Call </a:t>
                      </a:r>
                      <a:r>
                        <a:rPr lang="en-AU" sz="1200" dirty="0" err="1" smtClean="0"/>
                        <a:t>center</a:t>
                      </a:r>
                      <a:r>
                        <a:rPr lang="en-AU" sz="1200" dirty="0" smtClean="0"/>
                        <a:t> scheduling</a:t>
                      </a:r>
                      <a:endParaRPr lang="en-US" sz="1200" dirty="0"/>
                    </a:p>
                  </a:txBody>
                  <a:tcPr marL="91445" marR="91445"/>
                </a:tc>
                <a:tc>
                  <a:txBody>
                    <a:bodyPr/>
                    <a:lstStyle/>
                    <a:p>
                      <a:r>
                        <a:rPr lang="en-AU" sz="1200" dirty="0" smtClean="0"/>
                        <a:t>T. </a:t>
                      </a:r>
                      <a:r>
                        <a:rPr lang="en-AU" sz="1200" dirty="0" err="1" smtClean="0"/>
                        <a:t>Benoist</a:t>
                      </a:r>
                      <a:r>
                        <a:rPr lang="en-AU" sz="1200" dirty="0" smtClean="0"/>
                        <a:t>, E. </a:t>
                      </a:r>
                      <a:r>
                        <a:rPr lang="en-AU" sz="1200" dirty="0" err="1" smtClean="0"/>
                        <a:t>Gaudin</a:t>
                      </a:r>
                      <a:r>
                        <a:rPr lang="en-AU" sz="1200" dirty="0" smtClean="0"/>
                        <a:t>, B. </a:t>
                      </a:r>
                      <a:r>
                        <a:rPr lang="en-AU" sz="1200" dirty="0" err="1" smtClean="0"/>
                        <a:t>Rottembourg</a:t>
                      </a:r>
                      <a:r>
                        <a:rPr lang="en-AU" sz="1200" dirty="0" smtClean="0"/>
                        <a:t>. 2002.</a:t>
                      </a:r>
                      <a:endParaRPr lang="en-US" sz="1200" dirty="0"/>
                    </a:p>
                  </a:txBody>
                  <a:tcPr marL="91445" marR="91445"/>
                </a:tc>
                <a:tc>
                  <a:txBody>
                    <a:bodyPr/>
                    <a:lstStyle/>
                    <a:p>
                      <a:r>
                        <a:rPr lang="en-AU" sz="1400" dirty="0" smtClean="0"/>
                        <a:t>CP</a:t>
                      </a:r>
                      <a:endParaRPr lang="en-US" sz="1400" dirty="0"/>
                    </a:p>
                  </a:txBody>
                  <a:tcPr marL="91445" marR="91445" marT="45728" marB="45728">
                    <a:solidFill>
                      <a:srgbClr val="92D050"/>
                    </a:solidFill>
                  </a:tcPr>
                </a:tc>
                <a:tc>
                  <a:txBody>
                    <a:bodyPr/>
                    <a:lstStyle/>
                    <a:p>
                      <a:r>
                        <a:rPr lang="en-AU" sz="1400" dirty="0" smtClean="0"/>
                        <a:t>LP</a:t>
                      </a:r>
                      <a:endParaRPr lang="en-US" sz="1400" dirty="0"/>
                    </a:p>
                  </a:txBody>
                  <a:tcPr marL="91445" marR="91445" marT="45728" marB="45728">
                    <a:solidFill>
                      <a:srgbClr val="92D050"/>
                    </a:solidFill>
                  </a:tcPr>
                </a:tc>
              </a:tr>
              <a:tr h="194403">
                <a:tc>
                  <a:txBody>
                    <a:bodyPr/>
                    <a:lstStyle/>
                    <a:p>
                      <a:r>
                        <a:rPr lang="en-AU" sz="1200" dirty="0" smtClean="0"/>
                        <a:t>Multi-machine scheduling</a:t>
                      </a:r>
                      <a:endParaRPr lang="en-US" sz="1200" dirty="0"/>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J.N. Hooker. 2004.</a:t>
                      </a:r>
                      <a:endParaRPr lang="en-US" sz="1200" dirty="0" smtClean="0"/>
                    </a:p>
                  </a:txBody>
                  <a:tcPr marL="91445" marR="91445"/>
                </a:tc>
                <a:tc>
                  <a:txBody>
                    <a:bodyPr/>
                    <a:lstStyle/>
                    <a:p>
                      <a:r>
                        <a:rPr lang="en-AU" sz="1400" dirty="0" smtClean="0"/>
                        <a:t>MILP</a:t>
                      </a:r>
                      <a:endParaRPr lang="en-US" sz="1400" dirty="0"/>
                    </a:p>
                  </a:txBody>
                  <a:tcPr marL="91445" marR="91445" marT="45728" marB="45728">
                    <a:solidFill>
                      <a:srgbClr val="92D050"/>
                    </a:solidFill>
                  </a:tcPr>
                </a:tc>
                <a:tc>
                  <a:txBody>
                    <a:bodyPr/>
                    <a:lstStyle/>
                    <a:p>
                      <a:r>
                        <a:rPr lang="en-AU" sz="1400" dirty="0" smtClean="0"/>
                        <a:t>CP</a:t>
                      </a:r>
                      <a:endParaRPr lang="en-US" sz="1400" dirty="0"/>
                    </a:p>
                  </a:txBody>
                  <a:tcPr marL="91445" marR="91445" marT="45728" marB="45728">
                    <a:solidFill>
                      <a:srgbClr val="92D050"/>
                    </a:solidFill>
                  </a:tcPr>
                </a:tc>
              </a:tr>
              <a:tr h="330477">
                <a:tc>
                  <a:txBody>
                    <a:bodyPr/>
                    <a:lstStyle/>
                    <a:p>
                      <a:endParaRPr lang="en-US" sz="1200" dirty="0" smtClean="0"/>
                    </a:p>
                  </a:txBody>
                  <a:tcPr marL="91445" marR="91445"/>
                </a:tc>
                <a:tc>
                  <a:txBody>
                    <a:bodyPr/>
                    <a:lstStyle/>
                    <a:p>
                      <a:r>
                        <a:rPr lang="en-AU" sz="1200" dirty="0" smtClean="0"/>
                        <a:t>J.N. Hooker. 2005.</a:t>
                      </a:r>
                      <a:endParaRPr lang="en-US" sz="1200" dirty="0"/>
                    </a:p>
                  </a:txBody>
                  <a:tcPr marL="91445" marR="91445"/>
                </a:tc>
                <a:tc>
                  <a:txBody>
                    <a:bodyPr/>
                    <a:lstStyle/>
                    <a:p>
                      <a:r>
                        <a:rPr lang="en-AU" sz="1400" dirty="0" smtClean="0"/>
                        <a:t>MILP</a:t>
                      </a:r>
                      <a:endParaRPr lang="en-US" sz="1400" dirty="0"/>
                    </a:p>
                  </a:txBody>
                  <a:tcPr marL="91445" marR="91445" marT="45728" marB="45728">
                    <a:solidFill>
                      <a:srgbClr val="92D050"/>
                    </a:solidFill>
                  </a:tcPr>
                </a:tc>
                <a:tc>
                  <a:txBody>
                    <a:bodyPr/>
                    <a:lstStyle/>
                    <a:p>
                      <a:r>
                        <a:rPr lang="en-AU" sz="1400" dirty="0" smtClean="0"/>
                        <a:t>CP</a:t>
                      </a:r>
                      <a:endParaRPr lang="en-US" sz="1400" dirty="0"/>
                    </a:p>
                  </a:txBody>
                  <a:tcPr marL="91445" marR="91445" marT="45728" marB="45728">
                    <a:solidFill>
                      <a:srgbClr val="92D050"/>
                    </a:solidFill>
                  </a:tcPr>
                </a:tc>
              </a:tr>
            </a:tbl>
          </a:graphicData>
        </a:graphic>
      </p:graphicFrame>
      <p:sp>
        <p:nvSpPr>
          <p:cNvPr id="5" name="TextBox 4"/>
          <p:cNvSpPr txBox="1"/>
          <p:nvPr/>
        </p:nvSpPr>
        <p:spPr>
          <a:xfrm>
            <a:off x="6876256" y="6505599"/>
            <a:ext cx="2005421" cy="307777"/>
          </a:xfrm>
          <a:prstGeom prst="rect">
            <a:avLst/>
          </a:prstGeom>
          <a:noFill/>
        </p:spPr>
        <p:txBody>
          <a:bodyPr wrap="none" rtlCol="0">
            <a:spAutoFit/>
          </a:bodyPr>
          <a:lstStyle/>
          <a:p>
            <a:r>
              <a:rPr lang="en-AU" sz="1400" b="1" dirty="0" smtClean="0">
                <a:solidFill>
                  <a:srgbClr val="FF0000"/>
                </a:solidFill>
                <a:latin typeface="Arial" pitchFamily="34" charset="0"/>
                <a:cs typeface="Arial" pitchFamily="34" charset="0"/>
              </a:rPr>
              <a:t>Source: Hooker, 2006</a:t>
            </a:r>
            <a:endParaRPr lang="en-US" sz="1400" b="1" dirty="0">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63500"/>
            <a:ext cx="8353425" cy="989013"/>
          </a:xfrm>
        </p:spPr>
        <p:txBody>
          <a:bodyPr/>
          <a:lstStyle/>
          <a:p>
            <a:r>
              <a:rPr lang="en-AU" dirty="0" smtClean="0">
                <a:latin typeface="Arial" charset="0"/>
                <a:cs typeface="Arial" charset="0"/>
              </a:rPr>
              <a:t>Nested Benders decomposition</a:t>
            </a:r>
          </a:p>
        </p:txBody>
      </p:sp>
      <p:sp>
        <p:nvSpPr>
          <p:cNvPr id="14339" name="Content Placeholder 2"/>
          <p:cNvSpPr>
            <a:spLocks noGrp="1"/>
          </p:cNvSpPr>
          <p:nvPr>
            <p:ph idx="1"/>
          </p:nvPr>
        </p:nvSpPr>
        <p:spPr>
          <a:xfrm>
            <a:off x="395288" y="1341438"/>
            <a:ext cx="8353425" cy="5372100"/>
          </a:xfrm>
        </p:spPr>
        <p:txBody>
          <a:bodyPr/>
          <a:lstStyle/>
          <a:p>
            <a:pPr>
              <a:defRPr/>
            </a:pPr>
            <a:r>
              <a:rPr lang="en-AU" dirty="0" smtClean="0">
                <a:latin typeface="Arial" charset="0"/>
                <a:cs typeface="Arial" charset="0"/>
              </a:rPr>
              <a:t>Nested Benders decomposition</a:t>
            </a:r>
          </a:p>
          <a:p>
            <a:pPr lvl="1">
              <a:defRPr/>
            </a:pPr>
            <a:r>
              <a:rPr lang="en-AU" dirty="0" smtClean="0">
                <a:latin typeface="Arial" charset="0"/>
                <a:cs typeface="Arial" charset="0"/>
              </a:rPr>
              <a:t>When the </a:t>
            </a:r>
            <a:r>
              <a:rPr lang="en-AU" dirty="0" err="1" smtClean="0">
                <a:latin typeface="Arial" charset="0"/>
                <a:cs typeface="Arial" charset="0"/>
              </a:rPr>
              <a:t>subproblem</a:t>
            </a:r>
            <a:r>
              <a:rPr lang="en-AU" dirty="0" smtClean="0">
                <a:latin typeface="Arial" charset="0"/>
                <a:cs typeface="Arial" charset="0"/>
              </a:rPr>
              <a:t> is decomposed into a master and </a:t>
            </a:r>
            <a:r>
              <a:rPr lang="en-AU" dirty="0" err="1" smtClean="0">
                <a:latin typeface="Arial" charset="0"/>
                <a:cs typeface="Arial" charset="0"/>
              </a:rPr>
              <a:t>subproblem</a:t>
            </a:r>
            <a:endParaRPr lang="en-AU" dirty="0" smtClean="0">
              <a:latin typeface="Arial" charset="0"/>
              <a:cs typeface="Arial" charset="0"/>
            </a:endParaRPr>
          </a:p>
        </p:txBody>
      </p:sp>
      <p:sp>
        <p:nvSpPr>
          <p:cNvPr id="4" name="Rectangle 3"/>
          <p:cNvSpPr/>
          <p:nvPr/>
        </p:nvSpPr>
        <p:spPr bwMode="auto">
          <a:xfrm>
            <a:off x="1907704" y="2888940"/>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p:nvSpPr>
        <p:spPr bwMode="auto">
          <a:xfrm>
            <a:off x="3059832" y="2888940"/>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Sub</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p:nvPr/>
        </p:nvCxnSpPr>
        <p:spPr bwMode="auto">
          <a:xfrm>
            <a:off x="2771800" y="2982438"/>
            <a:ext cx="288032" cy="0"/>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2771800" y="3126454"/>
            <a:ext cx="288032" cy="0"/>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bwMode="auto">
          <a:xfrm>
            <a:off x="2483768" y="3537012"/>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Rectangle 13"/>
          <p:cNvSpPr/>
          <p:nvPr/>
        </p:nvSpPr>
        <p:spPr bwMode="auto">
          <a:xfrm>
            <a:off x="3635896" y="3537012"/>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Sub</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15" name="Straight Arrow Connector 14"/>
          <p:cNvCxnSpPr/>
          <p:nvPr/>
        </p:nvCxnSpPr>
        <p:spPr bwMode="auto">
          <a:xfrm>
            <a:off x="3347864" y="3630510"/>
            <a:ext cx="288032" cy="0"/>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3347864" y="3774526"/>
            <a:ext cx="288032" cy="0"/>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2424154" y="3494032"/>
            <a:ext cx="2133894" cy="410558"/>
          </a:xfrm>
          <a:prstGeom prst="rect">
            <a:avLst/>
          </a:prstGeom>
          <a:no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18" name="Straight Arrow Connector 17"/>
          <p:cNvCxnSpPr/>
          <p:nvPr/>
        </p:nvCxnSpPr>
        <p:spPr bwMode="auto">
          <a:xfrm flipH="1">
            <a:off x="3419872" y="3212976"/>
            <a:ext cx="779" cy="281056"/>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3563109" y="3212976"/>
            <a:ext cx="779" cy="281056"/>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336" name="Group 14335"/>
          <p:cNvGrpSpPr/>
          <p:nvPr/>
        </p:nvGrpSpPr>
        <p:grpSpPr>
          <a:xfrm>
            <a:off x="3851920" y="3861048"/>
            <a:ext cx="2723910" cy="2304256"/>
            <a:chOff x="3851920" y="3861048"/>
            <a:chExt cx="2723910" cy="2304256"/>
          </a:xfrm>
        </p:grpSpPr>
        <p:cxnSp>
          <p:nvCxnSpPr>
            <p:cNvPr id="29" name="Straight Arrow Connector 28"/>
            <p:cNvCxnSpPr/>
            <p:nvPr/>
          </p:nvCxnSpPr>
          <p:spPr bwMode="auto">
            <a:xfrm flipH="1">
              <a:off x="4009888" y="3861048"/>
              <a:ext cx="779" cy="281056"/>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4153125" y="3861048"/>
              <a:ext cx="779" cy="281056"/>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bwMode="auto">
            <a:xfrm>
              <a:off x="3911534" y="5149654"/>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Rectangle 31"/>
            <p:cNvSpPr/>
            <p:nvPr/>
          </p:nvSpPr>
          <p:spPr bwMode="auto">
            <a:xfrm>
              <a:off x="5063662" y="5149654"/>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Sub</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33" name="Straight Arrow Connector 32"/>
            <p:cNvCxnSpPr/>
            <p:nvPr/>
          </p:nvCxnSpPr>
          <p:spPr bwMode="auto">
            <a:xfrm>
              <a:off x="4775630" y="5243152"/>
              <a:ext cx="288032" cy="0"/>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a:off x="4775630" y="5387168"/>
              <a:ext cx="288032" cy="0"/>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p:cNvSpPr/>
            <p:nvPr/>
          </p:nvSpPr>
          <p:spPr bwMode="auto">
            <a:xfrm>
              <a:off x="3851920" y="5106674"/>
              <a:ext cx="2133894" cy="410558"/>
            </a:xfrm>
            <a:prstGeom prst="rect">
              <a:avLst/>
            </a:prstGeom>
            <a:no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36" name="Straight Arrow Connector 35"/>
            <p:cNvCxnSpPr/>
            <p:nvPr/>
          </p:nvCxnSpPr>
          <p:spPr bwMode="auto">
            <a:xfrm flipH="1">
              <a:off x="4847638" y="4825618"/>
              <a:ext cx="779" cy="281056"/>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4990875" y="4825618"/>
              <a:ext cx="779" cy="281056"/>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7"/>
            <p:cNvSpPr/>
            <p:nvPr/>
          </p:nvSpPr>
          <p:spPr bwMode="auto">
            <a:xfrm>
              <a:off x="4501550" y="5797726"/>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 name="Rectangle 38"/>
            <p:cNvSpPr/>
            <p:nvPr/>
          </p:nvSpPr>
          <p:spPr bwMode="auto">
            <a:xfrm>
              <a:off x="5653678" y="5797726"/>
              <a:ext cx="864096" cy="324036"/>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Sub</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40" name="Straight Arrow Connector 39"/>
            <p:cNvCxnSpPr/>
            <p:nvPr/>
          </p:nvCxnSpPr>
          <p:spPr bwMode="auto">
            <a:xfrm>
              <a:off x="5365646" y="5891224"/>
              <a:ext cx="288032" cy="0"/>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a:off x="5365646" y="6035240"/>
              <a:ext cx="288032" cy="0"/>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41"/>
            <p:cNvSpPr/>
            <p:nvPr/>
          </p:nvSpPr>
          <p:spPr bwMode="auto">
            <a:xfrm>
              <a:off x="4441936" y="5754746"/>
              <a:ext cx="2133894" cy="410558"/>
            </a:xfrm>
            <a:prstGeom prst="rect">
              <a:avLst/>
            </a:prstGeom>
            <a:no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43" name="Straight Arrow Connector 42"/>
            <p:cNvCxnSpPr/>
            <p:nvPr/>
          </p:nvCxnSpPr>
          <p:spPr bwMode="auto">
            <a:xfrm flipH="1">
              <a:off x="5437654" y="5473690"/>
              <a:ext cx="779" cy="281056"/>
            </a:xfrm>
            <a:prstGeom prst="straightConnector1">
              <a:avLst/>
            </a:prstGeom>
            <a:noFill/>
            <a:ln w="12700" cap="flat" cmpd="sng" algn="ctr">
              <a:solidFill>
                <a:srgbClr val="002060"/>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H="1">
              <a:off x="5580891" y="5473690"/>
              <a:ext cx="779" cy="281056"/>
            </a:xfrm>
            <a:prstGeom prst="straightConnector1">
              <a:avLst/>
            </a:prstGeom>
            <a:noFill/>
            <a:ln w="127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10"/>
            <p:cNvCxnSpPr>
              <a:cxnSpLocks noChangeShapeType="1"/>
            </p:cNvCxnSpPr>
            <p:nvPr/>
          </p:nvCxnSpPr>
          <p:spPr bwMode="auto">
            <a:xfrm>
              <a:off x="4355976" y="4365104"/>
              <a:ext cx="225425" cy="227012"/>
            </a:xfrm>
            <a:prstGeom prst="line">
              <a:avLst/>
            </a:prstGeom>
            <a:noFill/>
            <a:ln w="2857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338" name="Straight Arrow Connector 14337"/>
          <p:cNvCxnSpPr/>
          <p:nvPr/>
        </p:nvCxnSpPr>
        <p:spPr bwMode="auto">
          <a:xfrm>
            <a:off x="1043608" y="2982438"/>
            <a:ext cx="2808312" cy="3139324"/>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4572000" y="2996952"/>
            <a:ext cx="2808312" cy="3139324"/>
          </a:xfrm>
          <a:prstGeom prst="straightConnector1">
            <a:avLst/>
          </a:prstGeom>
          <a:noFill/>
          <a:ln w="28575"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36512" y="4653136"/>
            <a:ext cx="3246437" cy="1200329"/>
          </a:xfrm>
          <a:prstGeom prst="rect">
            <a:avLst/>
          </a:prstGeom>
          <a:noFill/>
        </p:spPr>
        <p:txBody>
          <a:bodyPr wrap="square" rtlCol="0">
            <a:spAutoFit/>
          </a:bodyPr>
          <a:lstStyle/>
          <a:p>
            <a:pPr algn="ctr"/>
            <a:r>
              <a:rPr lang="en-US" sz="2400" b="1" dirty="0" smtClean="0">
                <a:solidFill>
                  <a:srgbClr val="0070C0"/>
                </a:solidFill>
                <a:latin typeface="Arial" pitchFamily="34" charset="0"/>
                <a:cs typeface="Arial" pitchFamily="34" charset="0"/>
              </a:rPr>
              <a:t>Forward pass</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Solve master problems</a:t>
            </a:r>
            <a:endParaRPr lang="en-US" dirty="0">
              <a:latin typeface="Arial" pitchFamily="34" charset="0"/>
              <a:cs typeface="Arial" pitchFamily="34" charset="0"/>
            </a:endParaRPr>
          </a:p>
        </p:txBody>
      </p:sp>
      <p:sp>
        <p:nvSpPr>
          <p:cNvPr id="53" name="TextBox 52"/>
          <p:cNvSpPr txBox="1"/>
          <p:nvPr/>
        </p:nvSpPr>
        <p:spPr>
          <a:xfrm>
            <a:off x="5724128" y="3212976"/>
            <a:ext cx="3246437" cy="1200329"/>
          </a:xfrm>
          <a:prstGeom prst="rect">
            <a:avLst/>
          </a:prstGeom>
          <a:noFill/>
        </p:spPr>
        <p:txBody>
          <a:bodyPr wrap="square" rtlCol="0">
            <a:spAutoFit/>
          </a:bodyPr>
          <a:lstStyle/>
          <a:p>
            <a:pPr algn="ctr"/>
            <a:r>
              <a:rPr lang="en-US" sz="2400" b="1" dirty="0" smtClean="0">
                <a:solidFill>
                  <a:srgbClr val="0070C0"/>
                </a:solidFill>
                <a:latin typeface="Arial" pitchFamily="34" charset="0"/>
                <a:cs typeface="Arial" pitchFamily="34" charset="0"/>
              </a:rPr>
              <a:t>Backward pass</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Solve </a:t>
            </a:r>
            <a:r>
              <a:rPr lang="en-US" dirty="0" err="1" smtClean="0">
                <a:latin typeface="Arial" pitchFamily="34" charset="0"/>
                <a:cs typeface="Arial" pitchFamily="34" charset="0"/>
              </a:rPr>
              <a:t>subproblems</a:t>
            </a:r>
            <a:r>
              <a:rPr lang="en-US" dirty="0" smtClean="0">
                <a:latin typeface="Arial" pitchFamily="34" charset="0"/>
                <a:cs typeface="Arial" pitchFamily="34" charset="0"/>
              </a:rPr>
              <a:t> and add </a:t>
            </a:r>
            <a:r>
              <a:rPr lang="en-US" dirty="0" smtClean="0">
                <a:latin typeface="Arial" pitchFamily="34" charset="0"/>
                <a:cs typeface="Arial" pitchFamily="34" charset="0"/>
                <a:sym typeface="Symbol"/>
              </a:rPr>
              <a:t>Benders cuts</a:t>
            </a:r>
            <a:endParaRPr lang="en-US" dirty="0">
              <a:latin typeface="Arial" pitchFamily="34" charset="0"/>
              <a:cs typeface="Arial" pitchFamily="34" charset="0"/>
            </a:endParaRPr>
          </a:p>
        </p:txBody>
      </p:sp>
    </p:spTree>
    <p:extLst>
      <p:ext uri="{BB962C8B-B14F-4D97-AF65-F5344CB8AC3E}">
        <p14:creationId xmlns:p14="http://schemas.microsoft.com/office/powerpoint/2010/main" val="2384829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63500"/>
            <a:ext cx="8353425" cy="989013"/>
          </a:xfrm>
        </p:spPr>
        <p:txBody>
          <a:bodyPr/>
          <a:lstStyle/>
          <a:p>
            <a:r>
              <a:rPr lang="en-AU" smtClean="0">
                <a:latin typeface="Arial" charset="0"/>
                <a:cs typeface="Arial" charset="0"/>
              </a:rPr>
              <a:t>Outline</a:t>
            </a:r>
          </a:p>
        </p:txBody>
      </p:sp>
      <p:sp>
        <p:nvSpPr>
          <p:cNvPr id="14339" name="Content Placeholder 2"/>
          <p:cNvSpPr>
            <a:spLocks noGrp="1"/>
          </p:cNvSpPr>
          <p:nvPr>
            <p:ph idx="1"/>
          </p:nvPr>
        </p:nvSpPr>
        <p:spPr>
          <a:xfrm>
            <a:off x="395288" y="1341438"/>
            <a:ext cx="8353425" cy="5372100"/>
          </a:xfrm>
        </p:spPr>
        <p:txBody>
          <a:bodyPr/>
          <a:lstStyle/>
          <a:p>
            <a:pPr>
              <a:defRPr/>
            </a:pPr>
            <a:r>
              <a:rPr lang="en-AU" dirty="0">
                <a:latin typeface="Arial" charset="0"/>
                <a:cs typeface="Arial" charset="0"/>
              </a:rPr>
              <a:t>Introduction</a:t>
            </a:r>
            <a:endParaRPr lang="en-AU" dirty="0" smtClean="0">
              <a:latin typeface="Arial" charset="0"/>
              <a:cs typeface="Arial" charset="0"/>
            </a:endParaRPr>
          </a:p>
          <a:p>
            <a:pPr>
              <a:defRPr/>
            </a:pPr>
            <a:r>
              <a:rPr lang="en-AU" dirty="0" smtClean="0">
                <a:latin typeface="Arial" charset="0"/>
                <a:cs typeface="Arial" charset="0"/>
              </a:rPr>
              <a:t>Background</a:t>
            </a:r>
          </a:p>
          <a:p>
            <a:pPr>
              <a:defRPr/>
            </a:pPr>
            <a:r>
              <a:rPr lang="en-AU" dirty="0" err="1" smtClean="0">
                <a:latin typeface="Arial" charset="0"/>
                <a:cs typeface="Arial" charset="0"/>
              </a:rPr>
              <a:t>Dantzig</a:t>
            </a:r>
            <a:r>
              <a:rPr lang="en-AU" dirty="0" smtClean="0">
                <a:latin typeface="Arial" charset="0"/>
                <a:cs typeface="Arial" charset="0"/>
              </a:rPr>
              <a:t> Wolfe decomposition</a:t>
            </a:r>
          </a:p>
          <a:p>
            <a:pPr>
              <a:defRPr/>
            </a:pPr>
            <a:r>
              <a:rPr lang="en-AU" dirty="0" smtClean="0">
                <a:latin typeface="Arial" charset="0"/>
                <a:cs typeface="Arial" charset="0"/>
              </a:rPr>
              <a:t>Benders decomposition</a:t>
            </a:r>
          </a:p>
          <a:p>
            <a:pPr>
              <a:defRPr/>
            </a:pPr>
            <a:r>
              <a:rPr lang="en-AU" b="1" dirty="0" smtClean="0">
                <a:solidFill>
                  <a:srgbClr val="0070C0"/>
                </a:solidFill>
                <a:latin typeface="Arial" charset="0"/>
                <a:cs typeface="Arial" charset="0"/>
              </a:rPr>
              <a:t>Conclusions</a:t>
            </a:r>
          </a:p>
          <a:p>
            <a:pPr marL="0" indent="0">
              <a:buFontTx/>
              <a:buNone/>
              <a:defRPr/>
            </a:pPr>
            <a:endParaRPr lang="en-AU" dirty="0" smtClean="0">
              <a:latin typeface="Arial" charset="0"/>
              <a:cs typeface="Arial" charset="0"/>
            </a:endParaRPr>
          </a:p>
        </p:txBody>
      </p:sp>
    </p:spTree>
    <p:extLst>
      <p:ext uri="{BB962C8B-B14F-4D97-AF65-F5344CB8AC3E}">
        <p14:creationId xmlns:p14="http://schemas.microsoft.com/office/powerpoint/2010/main" val="93804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use decomposition?</a:t>
            </a:r>
            <a:endParaRPr lang="en-US" dirty="0"/>
          </a:p>
        </p:txBody>
      </p:sp>
      <p:sp>
        <p:nvSpPr>
          <p:cNvPr id="3" name="Content Placeholder 2"/>
          <p:cNvSpPr>
            <a:spLocks noGrp="1"/>
          </p:cNvSpPr>
          <p:nvPr>
            <p:ph idx="1"/>
          </p:nvPr>
        </p:nvSpPr>
        <p:spPr/>
        <p:txBody>
          <a:bodyPr/>
          <a:lstStyle/>
          <a:p>
            <a:r>
              <a:rPr lang="en-AU" dirty="0" smtClean="0"/>
              <a:t>Many real-world systems contain loosely connected components, and as a result, the corresponding mathematical models present a certain structure that can be exploited</a:t>
            </a:r>
          </a:p>
          <a:p>
            <a:r>
              <a:rPr lang="en-AU" dirty="0" smtClean="0"/>
              <a:t>It may be your only choice when solving </a:t>
            </a:r>
            <a:r>
              <a:rPr lang="en-AU" dirty="0"/>
              <a:t>the model without decomposition is impossible, because it is too large </a:t>
            </a:r>
            <a:r>
              <a:rPr lang="en-AU" dirty="0" smtClean="0"/>
              <a:t>(memory error or timeout)</a:t>
            </a:r>
            <a:endParaRPr lang="en-AU" dirty="0"/>
          </a:p>
        </p:txBody>
      </p:sp>
    </p:spTree>
    <p:extLst>
      <p:ext uri="{BB962C8B-B14F-4D97-AF65-F5344CB8AC3E}">
        <p14:creationId xmlns:p14="http://schemas.microsoft.com/office/powerpoint/2010/main" val="16005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63500"/>
            <a:ext cx="8353425" cy="989013"/>
          </a:xfrm>
        </p:spPr>
        <p:txBody>
          <a:bodyPr/>
          <a:lstStyle/>
          <a:p>
            <a:r>
              <a:rPr lang="en-AU" dirty="0" smtClean="0">
                <a:latin typeface="Arial" charset="0"/>
                <a:cs typeface="Arial" charset="0"/>
              </a:rPr>
              <a:t>When is decomposition likely most effective?</a:t>
            </a:r>
            <a:endParaRPr lang="en-US" dirty="0" smtClean="0">
              <a:latin typeface="Arial" charset="0"/>
              <a:cs typeface="Arial" charset="0"/>
            </a:endParaRPr>
          </a:p>
        </p:txBody>
      </p:sp>
      <p:sp>
        <p:nvSpPr>
          <p:cNvPr id="40963"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When you have either </a:t>
            </a:r>
            <a:r>
              <a:rPr lang="en-AU" b="1" dirty="0" smtClean="0">
                <a:solidFill>
                  <a:srgbClr val="0070C0"/>
                </a:solidFill>
                <a:latin typeface="Arial" charset="0"/>
                <a:cs typeface="Arial" charset="0"/>
              </a:rPr>
              <a:t>complicating constraints </a:t>
            </a:r>
            <a:r>
              <a:rPr lang="en-AU" dirty="0" smtClean="0">
                <a:latin typeface="Arial" charset="0"/>
                <a:cs typeface="Arial" charset="0"/>
              </a:rPr>
              <a:t>or </a:t>
            </a:r>
            <a:r>
              <a:rPr lang="en-AU" b="1" dirty="0" smtClean="0">
                <a:solidFill>
                  <a:srgbClr val="0070C0"/>
                </a:solidFill>
                <a:latin typeface="Arial" charset="0"/>
                <a:cs typeface="Arial" charset="0"/>
              </a:rPr>
              <a:t>complicating variables</a:t>
            </a:r>
            <a:endParaRPr lang="en-US" b="1" dirty="0" smtClean="0">
              <a:solidFill>
                <a:srgbClr val="0070C0"/>
              </a:solidFill>
              <a:latin typeface="Arial" charset="0"/>
              <a:cs typeface="Arial" charset="0"/>
            </a:endParaRPr>
          </a:p>
        </p:txBody>
      </p:sp>
      <p:grpSp>
        <p:nvGrpSpPr>
          <p:cNvPr id="2" name="Group 1"/>
          <p:cNvGrpSpPr/>
          <p:nvPr/>
        </p:nvGrpSpPr>
        <p:grpSpPr>
          <a:xfrm>
            <a:off x="395536" y="3377840"/>
            <a:ext cx="3927348" cy="2043684"/>
            <a:chOff x="755576" y="3213100"/>
            <a:chExt cx="5454650" cy="2838450"/>
          </a:xfrm>
        </p:grpSpPr>
        <p:sp>
          <p:nvSpPr>
            <p:cNvPr id="4" name="Rectangle 3"/>
            <p:cNvSpPr/>
            <p:nvPr/>
          </p:nvSpPr>
          <p:spPr bwMode="auto">
            <a:xfrm>
              <a:off x="755576" y="3213100"/>
              <a:ext cx="5454650" cy="458788"/>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sp>
          <p:nvSpPr>
            <p:cNvPr id="5" name="Rectangle 4"/>
            <p:cNvSpPr/>
            <p:nvPr/>
          </p:nvSpPr>
          <p:spPr bwMode="auto">
            <a:xfrm>
              <a:off x="755576" y="3671888"/>
              <a:ext cx="1674812" cy="647700"/>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sp>
          <p:nvSpPr>
            <p:cNvPr id="6" name="Rectangle 5"/>
            <p:cNvSpPr/>
            <p:nvPr/>
          </p:nvSpPr>
          <p:spPr bwMode="auto">
            <a:xfrm>
              <a:off x="2428801" y="4319588"/>
              <a:ext cx="1674812" cy="649287"/>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sp>
          <p:nvSpPr>
            <p:cNvPr id="7" name="Rectangle 6"/>
            <p:cNvSpPr/>
            <p:nvPr/>
          </p:nvSpPr>
          <p:spPr bwMode="auto">
            <a:xfrm>
              <a:off x="4537001" y="5403850"/>
              <a:ext cx="1673225" cy="647700"/>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cxnSp>
          <p:nvCxnSpPr>
            <p:cNvPr id="8" name="Straight Connector 10"/>
            <p:cNvCxnSpPr>
              <a:cxnSpLocks noChangeShapeType="1"/>
            </p:cNvCxnSpPr>
            <p:nvPr/>
          </p:nvCxnSpPr>
          <p:spPr bwMode="auto">
            <a:xfrm>
              <a:off x="4202038" y="5081588"/>
              <a:ext cx="225425" cy="227012"/>
            </a:xfrm>
            <a:prstGeom prst="line">
              <a:avLst/>
            </a:prstGeom>
            <a:noFill/>
            <a:ln w="2857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2"/>
          <p:cNvGrpSpPr/>
          <p:nvPr/>
        </p:nvGrpSpPr>
        <p:grpSpPr>
          <a:xfrm>
            <a:off x="5102080" y="3377839"/>
            <a:ext cx="3646384" cy="2043685"/>
            <a:chOff x="4860032" y="2523035"/>
            <a:chExt cx="3646384" cy="2043685"/>
          </a:xfrm>
        </p:grpSpPr>
        <p:sp>
          <p:nvSpPr>
            <p:cNvPr id="11" name="Rectangle 10"/>
            <p:cNvSpPr/>
            <p:nvPr/>
          </p:nvSpPr>
          <p:spPr bwMode="auto">
            <a:xfrm>
              <a:off x="4860032" y="2531608"/>
              <a:ext cx="432048" cy="2035112"/>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sp>
          <p:nvSpPr>
            <p:cNvPr id="12" name="Rectangle 11"/>
            <p:cNvSpPr/>
            <p:nvPr/>
          </p:nvSpPr>
          <p:spPr bwMode="auto">
            <a:xfrm>
              <a:off x="5292081" y="2523035"/>
              <a:ext cx="936103" cy="563499"/>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sp>
          <p:nvSpPr>
            <p:cNvPr id="13" name="Rectangle 12"/>
            <p:cNvSpPr/>
            <p:nvPr/>
          </p:nvSpPr>
          <p:spPr bwMode="auto">
            <a:xfrm>
              <a:off x="6228184" y="3086535"/>
              <a:ext cx="936103" cy="564880"/>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sp>
          <p:nvSpPr>
            <p:cNvPr id="14" name="Rectangle 13"/>
            <p:cNvSpPr/>
            <p:nvPr/>
          </p:nvSpPr>
          <p:spPr bwMode="auto">
            <a:xfrm>
              <a:off x="7571200" y="4003221"/>
              <a:ext cx="935216" cy="563499"/>
            </a:xfrm>
            <a:prstGeom prst="rect">
              <a:avLst/>
            </a:prstGeom>
            <a:solidFill>
              <a:schemeClr val="accent5">
                <a:lumMod val="90000"/>
              </a:schemeClr>
            </a:solidFill>
            <a:ln>
              <a:solidFill>
                <a:srgbClr val="0070C0"/>
              </a:solidFill>
            </a:ln>
            <a:effectLst/>
            <a:extLst/>
          </p:spPr>
          <p:txBody>
            <a:bodyPr anchor="ctr"/>
            <a:lstStyle/>
            <a:p>
              <a:pPr algn="ctr">
                <a:defRPr/>
              </a:pPr>
              <a:endParaRPr lang="en-US" dirty="0">
                <a:latin typeface="Arial" pitchFamily="34" charset="0"/>
                <a:cs typeface="Arial" pitchFamily="34" charset="0"/>
              </a:endParaRPr>
            </a:p>
          </p:txBody>
        </p:sp>
        <p:cxnSp>
          <p:nvCxnSpPr>
            <p:cNvPr id="15" name="Straight Connector 10"/>
            <p:cNvCxnSpPr>
              <a:cxnSpLocks noChangeShapeType="1"/>
            </p:cNvCxnSpPr>
            <p:nvPr/>
          </p:nvCxnSpPr>
          <p:spPr bwMode="auto">
            <a:xfrm>
              <a:off x="7308304" y="3769607"/>
              <a:ext cx="162306" cy="163449"/>
            </a:xfrm>
            <a:prstGeom prst="line">
              <a:avLst/>
            </a:prstGeom>
            <a:noFill/>
            <a:ln w="2857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Box 18"/>
          <p:cNvSpPr txBox="1"/>
          <p:nvPr/>
        </p:nvSpPr>
        <p:spPr>
          <a:xfrm>
            <a:off x="395536" y="5550330"/>
            <a:ext cx="3927348" cy="830997"/>
          </a:xfrm>
          <a:prstGeom prst="rect">
            <a:avLst/>
          </a:prstGeom>
          <a:noFill/>
        </p:spPr>
        <p:txBody>
          <a:bodyPr wrap="square" rtlCol="0">
            <a:spAutoFit/>
          </a:bodyPr>
          <a:lstStyle/>
          <a:p>
            <a:pPr algn="ctr"/>
            <a:r>
              <a:rPr lang="en-AU" b="1" dirty="0" err="1" smtClean="0">
                <a:solidFill>
                  <a:srgbClr val="0070C0"/>
                </a:solidFill>
                <a:latin typeface="Arial" pitchFamily="34" charset="0"/>
                <a:cs typeface="Arial" pitchFamily="34" charset="0"/>
              </a:rPr>
              <a:t>Dantzig</a:t>
            </a:r>
            <a:r>
              <a:rPr lang="en-AU" b="1" dirty="0" smtClean="0">
                <a:solidFill>
                  <a:srgbClr val="0070C0"/>
                </a:solidFill>
                <a:latin typeface="Arial" pitchFamily="34" charset="0"/>
                <a:cs typeface="Arial" pitchFamily="34" charset="0"/>
              </a:rPr>
              <a:t> Wolfe decomposition</a:t>
            </a:r>
            <a:endParaRPr lang="en-US" b="1" i="1" dirty="0">
              <a:solidFill>
                <a:srgbClr val="0070C0"/>
              </a:solidFill>
              <a:latin typeface="Times New Roman" pitchFamily="18" charset="0"/>
              <a:cs typeface="Times New Roman" pitchFamily="18" charset="0"/>
            </a:endParaRPr>
          </a:p>
        </p:txBody>
      </p:sp>
      <p:sp>
        <p:nvSpPr>
          <p:cNvPr id="20" name="TextBox 19"/>
          <p:cNvSpPr txBox="1"/>
          <p:nvPr/>
        </p:nvSpPr>
        <p:spPr>
          <a:xfrm>
            <a:off x="5102080" y="5550331"/>
            <a:ext cx="3646384"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Benders</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decomposition</a:t>
            </a:r>
            <a:endParaRPr lang="en-US" b="1" i="1" dirty="0">
              <a:solidFill>
                <a:srgbClr val="0070C0"/>
              </a:solidFill>
              <a:latin typeface="Times New Roman" pitchFamily="18" charset="0"/>
              <a:cs typeface="Times New Roman" pitchFamily="18" charset="0"/>
            </a:endParaRPr>
          </a:p>
        </p:txBody>
      </p:sp>
      <p:cxnSp>
        <p:nvCxnSpPr>
          <p:cNvPr id="21" name="Straight Arrow Connector 20"/>
          <p:cNvCxnSpPr/>
          <p:nvPr/>
        </p:nvCxnSpPr>
        <p:spPr bwMode="auto">
          <a:xfrm flipH="1">
            <a:off x="2359210" y="1772816"/>
            <a:ext cx="3436926" cy="1770187"/>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2806123" y="2132856"/>
            <a:ext cx="2511981" cy="2275398"/>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cx.images-amazon.com/images/I/41TniHhaMOL._SL500_AA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49" y="4245388"/>
            <a:ext cx="2419351" cy="2419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Further reading</a:t>
            </a:r>
            <a:endParaRPr lang="en-US" dirty="0"/>
          </a:p>
        </p:txBody>
      </p:sp>
      <p:sp>
        <p:nvSpPr>
          <p:cNvPr id="3" name="Content Placeholder 2"/>
          <p:cNvSpPr>
            <a:spLocks noGrp="1"/>
          </p:cNvSpPr>
          <p:nvPr>
            <p:ph idx="1"/>
          </p:nvPr>
        </p:nvSpPr>
        <p:spPr/>
        <p:txBody>
          <a:bodyPr/>
          <a:lstStyle/>
          <a:p>
            <a:r>
              <a:rPr lang="en-AU" dirty="0" smtClean="0"/>
              <a:t>Column Generation</a:t>
            </a:r>
          </a:p>
          <a:p>
            <a:pPr lvl="1"/>
            <a:r>
              <a:rPr lang="en-AU" dirty="0" smtClean="0"/>
              <a:t>Guy </a:t>
            </a:r>
            <a:r>
              <a:rPr lang="en-AU" dirty="0" err="1" smtClean="0"/>
              <a:t>Desaulniers</a:t>
            </a:r>
            <a:r>
              <a:rPr lang="en-AU" dirty="0" smtClean="0"/>
              <a:t>, Jacques </a:t>
            </a:r>
            <a:r>
              <a:rPr lang="en-AU" dirty="0" err="1" smtClean="0"/>
              <a:t>Desrosiers</a:t>
            </a:r>
            <a:r>
              <a:rPr lang="en-AU" dirty="0" smtClean="0"/>
              <a:t>, Marius M. Solomon</a:t>
            </a:r>
          </a:p>
          <a:p>
            <a:r>
              <a:rPr lang="en-AU" dirty="0" smtClean="0"/>
              <a:t>Decomposition Techniques in Mathematical Programming</a:t>
            </a:r>
          </a:p>
          <a:p>
            <a:pPr lvl="1"/>
            <a:r>
              <a:rPr lang="en-US" dirty="0"/>
              <a:t>Antonio J. </a:t>
            </a:r>
            <a:r>
              <a:rPr lang="en-US" dirty="0" err="1"/>
              <a:t>Conejo</a:t>
            </a:r>
            <a:r>
              <a:rPr lang="en-US" dirty="0"/>
              <a:t>, Enrique Castillo, Roberto </a:t>
            </a:r>
            <a:r>
              <a:rPr lang="en-US" dirty="0" err="1"/>
              <a:t>Minguez</a:t>
            </a:r>
            <a:r>
              <a:rPr lang="en-US" dirty="0"/>
              <a:t> and Raquel </a:t>
            </a:r>
            <a:r>
              <a:rPr lang="en-US" dirty="0" smtClean="0"/>
              <a:t>Garcia-Bertrand</a:t>
            </a:r>
            <a:endParaRPr lang="en-AU" dirty="0"/>
          </a:p>
          <a:p>
            <a:r>
              <a:rPr lang="en-AU" dirty="0" smtClean="0"/>
              <a:t>Linear Programming and Network Flows</a:t>
            </a:r>
          </a:p>
          <a:p>
            <a:pPr lvl="1"/>
            <a:r>
              <a:rPr lang="en-AU" dirty="0" err="1"/>
              <a:t>Mokhtar</a:t>
            </a:r>
            <a:r>
              <a:rPr lang="en-AU" dirty="0"/>
              <a:t> S. </a:t>
            </a:r>
            <a:r>
              <a:rPr lang="en-AU" dirty="0" err="1"/>
              <a:t>Bazaraa</a:t>
            </a:r>
            <a:r>
              <a:rPr lang="en-AU" dirty="0"/>
              <a:t>, John J. </a:t>
            </a:r>
            <a:r>
              <a:rPr lang="en-AU" dirty="0" smtClean="0"/>
              <a:t>Jarvis, </a:t>
            </a:r>
            <a:r>
              <a:rPr lang="en-AU" dirty="0" err="1" smtClean="0"/>
              <a:t>Hanif</a:t>
            </a:r>
            <a:r>
              <a:rPr lang="en-AU" dirty="0" smtClean="0"/>
              <a:t> </a:t>
            </a:r>
            <a:r>
              <a:rPr lang="en-AU" dirty="0"/>
              <a:t>D. </a:t>
            </a:r>
            <a:r>
              <a:rPr lang="en-AU" dirty="0" err="1"/>
              <a:t>Sherali</a:t>
            </a:r>
            <a:endParaRPr lang="en-AU" dirty="0"/>
          </a:p>
          <a:p>
            <a:pPr lvl="1"/>
            <a:endParaRPr lang="en-US" dirty="0"/>
          </a:p>
        </p:txBody>
      </p:sp>
      <p:pic>
        <p:nvPicPr>
          <p:cNvPr id="1028" name="Picture 4" descr="http://images.springer.com/cda/content/image/cda_displayimage.jpg?SGWID=0-0-16-5378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250009"/>
            <a:ext cx="1457325" cy="2419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cx.images-amazon.com/images/I/41XZvj7cTuL._SL500_AA3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245387"/>
            <a:ext cx="2419351"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58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63500"/>
            <a:ext cx="8353425" cy="989013"/>
          </a:xfrm>
        </p:spPr>
        <p:txBody>
          <a:bodyPr/>
          <a:lstStyle/>
          <a:p>
            <a:r>
              <a:rPr lang="en-AU" smtClean="0">
                <a:latin typeface="Arial" charset="0"/>
                <a:cs typeface="Arial" charset="0"/>
              </a:rPr>
              <a:t>Outline</a:t>
            </a:r>
          </a:p>
        </p:txBody>
      </p:sp>
      <p:sp>
        <p:nvSpPr>
          <p:cNvPr id="15363"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Background</a:t>
            </a:r>
          </a:p>
          <a:p>
            <a:r>
              <a:rPr lang="en-AU" b="1" dirty="0" smtClean="0">
                <a:solidFill>
                  <a:srgbClr val="0070C0"/>
                </a:solidFill>
                <a:latin typeface="Arial" charset="0"/>
                <a:cs typeface="Arial" charset="0"/>
              </a:rPr>
              <a:t>Introduction</a:t>
            </a:r>
          </a:p>
          <a:p>
            <a:r>
              <a:rPr lang="en-AU" dirty="0" err="1" smtClean="0">
                <a:latin typeface="Arial" charset="0"/>
                <a:cs typeface="Arial" charset="0"/>
              </a:rPr>
              <a:t>Dantzig</a:t>
            </a:r>
            <a:r>
              <a:rPr lang="en-AU" dirty="0" smtClean="0">
                <a:latin typeface="Arial" charset="0"/>
                <a:cs typeface="Arial" charset="0"/>
              </a:rPr>
              <a:t> Wolfe decomposition</a:t>
            </a:r>
          </a:p>
          <a:p>
            <a:r>
              <a:rPr lang="en-AU" dirty="0" smtClean="0">
                <a:latin typeface="Arial" charset="0"/>
                <a:cs typeface="Arial" charset="0"/>
              </a:rPr>
              <a:t>Benders decomposition</a:t>
            </a:r>
          </a:p>
          <a:p>
            <a:r>
              <a:rPr lang="en-AU" dirty="0" smtClean="0">
                <a:latin typeface="Arial" charset="0"/>
                <a:cs typeface="Arial" charset="0"/>
              </a:rPr>
              <a:t>Conclusions</a:t>
            </a:r>
          </a:p>
          <a:p>
            <a:endParaRPr lang="en-AU" dirty="0" smtClean="0">
              <a:latin typeface="Arial" charset="0"/>
              <a:cs typeface="Arial" charset="0"/>
            </a:endParaRPr>
          </a:p>
        </p:txBody>
      </p:sp>
    </p:spTree>
    <p:extLst>
      <p:ext uri="{BB962C8B-B14F-4D97-AF65-F5344CB8AC3E}">
        <p14:creationId xmlns:p14="http://schemas.microsoft.com/office/powerpoint/2010/main" val="2290452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63500"/>
            <a:ext cx="8353425" cy="989013"/>
          </a:xfrm>
        </p:spPr>
        <p:txBody>
          <a:bodyPr/>
          <a:lstStyle/>
          <a:p>
            <a:r>
              <a:rPr lang="en-AU" smtClean="0">
                <a:latin typeface="Arial" charset="0"/>
                <a:cs typeface="Arial" charset="0"/>
              </a:rPr>
              <a:t>What is decomposition?</a:t>
            </a:r>
            <a:endParaRPr lang="en-US" smtClean="0">
              <a:latin typeface="Arial" charset="0"/>
              <a:cs typeface="Arial" charset="0"/>
            </a:endParaRPr>
          </a:p>
        </p:txBody>
      </p:sp>
      <p:sp>
        <p:nvSpPr>
          <p:cNvPr id="9219"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“Decomposition in </a:t>
            </a:r>
            <a:r>
              <a:rPr lang="en-AU" b="1" dirty="0" smtClean="0">
                <a:solidFill>
                  <a:srgbClr val="0070C0"/>
                </a:solidFill>
                <a:latin typeface="Arial" charset="0"/>
                <a:cs typeface="Arial" charset="0"/>
              </a:rPr>
              <a:t>computer science</a:t>
            </a:r>
            <a:r>
              <a:rPr lang="en-AU" dirty="0" smtClean="0">
                <a:latin typeface="Arial" charset="0"/>
                <a:cs typeface="Arial" charset="0"/>
              </a:rPr>
              <a:t>, also known as factoring, refers to the process by which a complex problem or system is broken down into parts that are easier to conceive, understand, program, and maintain”</a:t>
            </a:r>
          </a:p>
          <a:p>
            <a:pPr lvl="1"/>
            <a:r>
              <a:rPr lang="en-AU" sz="1400" b="1" dirty="0" smtClean="0">
                <a:solidFill>
                  <a:srgbClr val="FF0000"/>
                </a:solidFill>
                <a:latin typeface="Arial" charset="0"/>
                <a:cs typeface="Arial" charset="0"/>
              </a:rPr>
              <a:t>Source: </a:t>
            </a:r>
            <a:r>
              <a:rPr lang="en-AU" sz="1400" b="1" dirty="0" smtClean="0">
                <a:solidFill>
                  <a:srgbClr val="FF0000"/>
                </a:solidFill>
                <a:latin typeface="Arial" charset="0"/>
                <a:cs typeface="Arial" charset="0"/>
                <a:hlinkClick r:id="rId3"/>
              </a:rPr>
              <a:t>http://en.wikipedia.org/wiki/Decomposition_(computer_science)</a:t>
            </a:r>
            <a:endParaRPr lang="en-AU" sz="1400" b="1" dirty="0" smtClean="0">
              <a:solidFill>
                <a:srgbClr val="FF0000"/>
              </a:solidFill>
              <a:latin typeface="Arial" charset="0"/>
              <a:cs typeface="Arial" charset="0"/>
            </a:endParaRPr>
          </a:p>
          <a:p>
            <a:r>
              <a:rPr lang="en-AU" dirty="0" smtClean="0">
                <a:latin typeface="Arial" charset="0"/>
                <a:cs typeface="Arial" charset="0"/>
              </a:rPr>
              <a:t>Decomposition in </a:t>
            </a:r>
            <a:r>
              <a:rPr lang="en-AU" b="1" dirty="0" smtClean="0">
                <a:solidFill>
                  <a:srgbClr val="0070C0"/>
                </a:solidFill>
                <a:latin typeface="Arial" charset="0"/>
                <a:cs typeface="Arial" charset="0"/>
              </a:rPr>
              <a:t>linear programming</a:t>
            </a:r>
            <a:r>
              <a:rPr lang="en-AU" dirty="0" smtClean="0">
                <a:solidFill>
                  <a:srgbClr val="0070C0"/>
                </a:solidFill>
                <a:latin typeface="Arial" charset="0"/>
                <a:cs typeface="Arial" charset="0"/>
              </a:rPr>
              <a:t> </a:t>
            </a:r>
            <a:r>
              <a:rPr lang="en-AU" dirty="0" smtClean="0">
                <a:latin typeface="Arial" charset="0"/>
                <a:cs typeface="Arial" charset="0"/>
              </a:rPr>
              <a:t>is a technique for solving linear programming problems where the constraints (or variables) of the problem can be divided into two groups, one group of “easy” constraints and another of “hard” constraints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63500"/>
            <a:ext cx="8353425" cy="989013"/>
          </a:xfrm>
        </p:spPr>
        <p:txBody>
          <a:bodyPr/>
          <a:lstStyle/>
          <a:p>
            <a:r>
              <a:rPr lang="en-AU" smtClean="0">
                <a:latin typeface="Arial" charset="0"/>
                <a:cs typeface="Arial" charset="0"/>
              </a:rPr>
              <a:t>“easy” versus “hard” constraints</a:t>
            </a:r>
            <a:endParaRPr lang="en-US" smtClean="0">
              <a:latin typeface="Arial" charset="0"/>
              <a:cs typeface="Arial" charset="0"/>
            </a:endParaRPr>
          </a:p>
        </p:txBody>
      </p:sp>
      <p:sp>
        <p:nvSpPr>
          <p:cNvPr id="10243" name="Content Placeholder 2"/>
          <p:cNvSpPr>
            <a:spLocks noGrp="1"/>
          </p:cNvSpPr>
          <p:nvPr>
            <p:ph idx="1"/>
          </p:nvPr>
        </p:nvSpPr>
        <p:spPr>
          <a:xfrm>
            <a:off x="395288" y="1341438"/>
            <a:ext cx="8353425" cy="5372100"/>
          </a:xfrm>
        </p:spPr>
        <p:txBody>
          <a:bodyPr/>
          <a:lstStyle/>
          <a:p>
            <a:r>
              <a:rPr lang="en-AU" smtClean="0">
                <a:latin typeface="Arial" charset="0"/>
                <a:cs typeface="Arial" charset="0"/>
              </a:rPr>
              <a:t>Referring to the constraints as “easy” and “hard” may be a bit misleading</a:t>
            </a:r>
          </a:p>
          <a:p>
            <a:pPr lvl="1"/>
            <a:r>
              <a:rPr lang="en-AU" smtClean="0">
                <a:latin typeface="Arial" charset="0"/>
                <a:cs typeface="Arial" charset="0"/>
              </a:rPr>
              <a:t>The “hard” constraints need not be very difficult in themselves, but they can </a:t>
            </a:r>
            <a:r>
              <a:rPr lang="en-AU" b="1" smtClean="0">
                <a:solidFill>
                  <a:srgbClr val="0070C0"/>
                </a:solidFill>
                <a:latin typeface="Arial" charset="0"/>
                <a:cs typeface="Arial" charset="0"/>
              </a:rPr>
              <a:t>complicate</a:t>
            </a:r>
            <a:r>
              <a:rPr lang="en-AU" smtClean="0">
                <a:solidFill>
                  <a:srgbClr val="0070C0"/>
                </a:solidFill>
                <a:latin typeface="Arial" charset="0"/>
                <a:cs typeface="Arial" charset="0"/>
              </a:rPr>
              <a:t> </a:t>
            </a:r>
            <a:r>
              <a:rPr lang="en-AU" smtClean="0">
                <a:latin typeface="Arial" charset="0"/>
                <a:cs typeface="Arial" charset="0"/>
              </a:rPr>
              <a:t>the linear program making the overall problem more difficult to solve</a:t>
            </a:r>
          </a:p>
          <a:p>
            <a:pPr lvl="1"/>
            <a:r>
              <a:rPr lang="en-AU" smtClean="0">
                <a:latin typeface="Arial" charset="0"/>
                <a:cs typeface="Arial" charset="0"/>
              </a:rPr>
              <a:t>When the “hard” constraints are removed from the problem, then more efficient techniques could be applied to solve the resulting linear program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63500"/>
            <a:ext cx="8353425" cy="989013"/>
          </a:xfrm>
        </p:spPr>
        <p:txBody>
          <a:bodyPr/>
          <a:lstStyle/>
          <a:p>
            <a:r>
              <a:rPr lang="en-AU" smtClean="0">
                <a:latin typeface="Arial" charset="0"/>
                <a:cs typeface="Arial" charset="0"/>
              </a:rPr>
              <a:t>Example</a:t>
            </a:r>
            <a:endParaRPr lang="en-US" smtClean="0">
              <a:latin typeface="Arial" charset="0"/>
              <a:cs typeface="Arial" charset="0"/>
            </a:endParaRPr>
          </a:p>
        </p:txBody>
      </p:sp>
      <p:sp>
        <p:nvSpPr>
          <p:cNvPr id="3" name="Content Placeholder 2"/>
          <p:cNvSpPr>
            <a:spLocks noGrp="1"/>
          </p:cNvSpPr>
          <p:nvPr>
            <p:ph idx="1"/>
          </p:nvPr>
        </p:nvSpPr>
        <p:spPr>
          <a:xfrm>
            <a:off x="395288" y="1341438"/>
            <a:ext cx="8748712" cy="5372100"/>
          </a:xfrm>
        </p:spPr>
        <p:txBody>
          <a:bodyPr/>
          <a:lstStyle/>
          <a:p>
            <a:pPr>
              <a:defRPr/>
            </a:pPr>
            <a:r>
              <a:rPr lang="en-AU" b="1" dirty="0" smtClean="0">
                <a:solidFill>
                  <a:srgbClr val="0070C0"/>
                </a:solidFill>
              </a:rPr>
              <a:t>Shortest path problem</a:t>
            </a:r>
            <a:r>
              <a:rPr lang="en-AU" dirty="0" smtClean="0"/>
              <a:t> </a:t>
            </a:r>
            <a:r>
              <a:rPr lang="en-AU" sz="1800" dirty="0" smtClean="0"/>
              <a:t>(P) </a:t>
            </a:r>
            <a:br>
              <a:rPr lang="en-AU" sz="1800" dirty="0" smtClean="0"/>
            </a:br>
            <a:r>
              <a:rPr lang="en-AU" dirty="0" smtClean="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smtClean="0">
                <a:latin typeface="Times New Roman" pitchFamily="18" charset="0"/>
                <a:cs typeface="Times New Roman" pitchFamily="18" charset="0"/>
                <a:sym typeface="Symbol"/>
              </a:rPr>
              <a:t>				     </a:t>
            </a:r>
            <a:r>
              <a:rPr lang="en-AU" sz="1800"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1 for </a:t>
            </a:r>
            <a:r>
              <a:rPr lang="en-AU" i="1"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s		</a:t>
            </a:r>
            <a:r>
              <a:rPr lang="en-AU" sz="2000" b="1" dirty="0" smtClean="0">
                <a:solidFill>
                  <a:srgbClr val="0070C0"/>
                </a:solidFill>
                <a:sym typeface="Symbol"/>
              </a:rPr>
              <a:t>Source</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ji</a:t>
            </a:r>
            <a:r>
              <a:rPr lang="en-AU" dirty="0" smtClean="0">
                <a:latin typeface="Times New Roman" pitchFamily="18" charset="0"/>
                <a:cs typeface="Times New Roman" pitchFamily="18" charset="0"/>
                <a:sym typeface="Symbol"/>
              </a:rPr>
              <a:t> =     0 for </a:t>
            </a:r>
            <a:r>
              <a:rPr lang="en-AU" i="1" dirty="0" err="1" smtClean="0">
                <a:latin typeface="Times New Roman" pitchFamily="18" charset="0"/>
                <a:cs typeface="Times New Roman" pitchFamily="18" charset="0"/>
                <a:sym typeface="Symbol"/>
              </a:rPr>
              <a:t>i</a:t>
            </a:r>
            <a:r>
              <a:rPr lang="en-AU" dirty="0" err="1" smtClean="0">
                <a:latin typeface="Times New Roman" pitchFamily="18" charset="0"/>
                <a:cs typeface="Times New Roman" pitchFamily="18" charset="0"/>
                <a:sym typeface="Symbol"/>
              </a:rPr>
              <a:t></a:t>
            </a:r>
            <a:r>
              <a:rPr lang="en-AU" i="1" dirty="0" err="1" smtClean="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s</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t</a:t>
            </a:r>
            <a:r>
              <a:rPr lang="en-AU" dirty="0" smtClean="0">
                <a:latin typeface="Times New Roman" pitchFamily="18" charset="0"/>
                <a:cs typeface="Times New Roman" pitchFamily="18" charset="0"/>
                <a:sym typeface="Symbol"/>
              </a:rPr>
              <a:t>}	</a:t>
            </a:r>
            <a:r>
              <a:rPr lang="en-AU" sz="2000" b="1" dirty="0" smtClean="0">
                <a:solidFill>
                  <a:srgbClr val="0070C0"/>
                </a:solidFill>
                <a:sym typeface="Symbol"/>
              </a:rPr>
              <a:t>Flow</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-1 for </a:t>
            </a:r>
            <a:r>
              <a:rPr lang="en-AU" i="1"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t		</a:t>
            </a:r>
            <a:r>
              <a:rPr lang="en-AU" sz="2000" b="1" dirty="0" smtClean="0">
                <a:solidFill>
                  <a:srgbClr val="0070C0"/>
                </a:solidFill>
                <a:sym typeface="Symbol"/>
              </a:rPr>
              <a:t>Sink</a:t>
            </a:r>
            <a:br>
              <a:rPr lang="en-AU" sz="2000" b="1" dirty="0" smtClean="0">
                <a:solidFill>
                  <a:srgbClr val="0070C0"/>
                </a:solidFill>
                <a:sym typeface="Symbol"/>
              </a:rPr>
            </a:br>
            <a:r>
              <a:rPr lang="en-AU" sz="2000" b="1" dirty="0" smtClean="0">
                <a:solidFill>
                  <a:srgbClr val="0070C0"/>
                </a:solidFill>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{0, 1}</a:t>
            </a:r>
            <a:endParaRPr lang="en-AU" b="1" dirty="0">
              <a:solidFill>
                <a:srgbClr val="0070C0"/>
              </a:solidFill>
            </a:endParaRPr>
          </a:p>
          <a:p>
            <a:pPr>
              <a:defRPr/>
            </a:pPr>
            <a:endParaRPr lang="en-AU" dirty="0" smtClean="0"/>
          </a:p>
          <a:p>
            <a:pPr>
              <a:defRPr/>
            </a:pPr>
            <a:r>
              <a:rPr lang="en-AU" b="1" dirty="0" smtClean="0">
                <a:solidFill>
                  <a:srgbClr val="0070C0"/>
                </a:solidFill>
              </a:rPr>
              <a:t>Resource constrained shortest path problem</a:t>
            </a:r>
            <a:r>
              <a:rPr lang="en-AU" dirty="0" smtClean="0"/>
              <a:t> </a:t>
            </a:r>
            <a:r>
              <a:rPr lang="en-AU" sz="1800" dirty="0" smtClean="0"/>
              <a:t>(NP-complete)</a:t>
            </a:r>
            <a:r>
              <a:rPr lang="en-AU" dirty="0" smtClean="0"/>
              <a:t/>
            </a:r>
            <a:br>
              <a:rPr lang="en-AU" dirty="0" smtClean="0"/>
            </a:br>
            <a:r>
              <a:rPr lang="en-AU" dirty="0" smtClean="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smtClean="0">
                <a:latin typeface="Times New Roman" pitchFamily="18" charset="0"/>
                <a:cs typeface="Times New Roman" pitchFamily="18" charset="0"/>
                <a:sym typeface="Symbol"/>
              </a:rPr>
              <a:t>				     </a:t>
            </a:r>
            <a:r>
              <a:rPr lang="en-AU" sz="1800"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1 for </a:t>
            </a:r>
            <a:r>
              <a:rPr lang="en-AU" i="1"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s		</a:t>
            </a:r>
            <a:r>
              <a:rPr lang="en-AU" sz="2000" b="1" dirty="0" smtClean="0">
                <a:solidFill>
                  <a:srgbClr val="0070C0"/>
                </a:solidFill>
                <a:sym typeface="Symbol"/>
              </a:rPr>
              <a:t>Source</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ji</a:t>
            </a:r>
            <a:r>
              <a:rPr lang="en-AU" dirty="0" smtClean="0">
                <a:latin typeface="Times New Roman" pitchFamily="18" charset="0"/>
                <a:cs typeface="Times New Roman" pitchFamily="18" charset="0"/>
                <a:sym typeface="Symbol"/>
              </a:rPr>
              <a:t> =     0 for </a:t>
            </a:r>
            <a:r>
              <a:rPr lang="en-AU" i="1" dirty="0" err="1" smtClean="0">
                <a:latin typeface="Times New Roman" pitchFamily="18" charset="0"/>
                <a:cs typeface="Times New Roman" pitchFamily="18" charset="0"/>
                <a:sym typeface="Symbol"/>
              </a:rPr>
              <a:t>i</a:t>
            </a:r>
            <a:r>
              <a:rPr lang="en-AU" dirty="0" err="1" smtClean="0">
                <a:latin typeface="Times New Roman" pitchFamily="18" charset="0"/>
                <a:cs typeface="Times New Roman" pitchFamily="18" charset="0"/>
                <a:sym typeface="Symbol"/>
              </a:rPr>
              <a:t></a:t>
            </a:r>
            <a:r>
              <a:rPr lang="en-AU" i="1" dirty="0" err="1" smtClean="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s</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t</a:t>
            </a:r>
            <a:r>
              <a:rPr lang="en-AU" dirty="0" smtClean="0">
                <a:latin typeface="Times New Roman" pitchFamily="18" charset="0"/>
                <a:cs typeface="Times New Roman" pitchFamily="18" charset="0"/>
                <a:sym typeface="Symbol"/>
              </a:rPr>
              <a:t>}	</a:t>
            </a:r>
            <a:r>
              <a:rPr lang="en-AU" sz="2000" b="1" dirty="0" smtClean="0">
                <a:solidFill>
                  <a:srgbClr val="0070C0"/>
                </a:solidFill>
                <a:sym typeface="Symbol"/>
              </a:rPr>
              <a:t>Flow</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-1 for </a:t>
            </a:r>
            <a:r>
              <a:rPr lang="en-AU" i="1"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t		</a:t>
            </a:r>
            <a:r>
              <a:rPr lang="en-AU" sz="2000" b="1" dirty="0" smtClean="0">
                <a:solidFill>
                  <a:srgbClr val="0070C0"/>
                </a:solidFill>
                <a:sym typeface="Symbol"/>
              </a:rPr>
              <a:t>Sink</a:t>
            </a:r>
            <a:r>
              <a:rPr lang="en-AU" i="1" dirty="0" smtClean="0">
                <a:latin typeface="Times New Roman" pitchFamily="18" charset="0"/>
                <a:cs typeface="Times New Roman" pitchFamily="18" charset="0"/>
                <a:sym typeface="Symbol"/>
              </a:rPr>
              <a:t/>
            </a:r>
            <a:br>
              <a:rPr lang="en-AU" i="1" dirty="0" smtClean="0">
                <a:latin typeface="Times New Roman" pitchFamily="18" charset="0"/>
                <a:cs typeface="Times New Roman" pitchFamily="18" charset="0"/>
                <a:sym typeface="Symbol"/>
              </a:rPr>
            </a:b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ij</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C				</a:t>
            </a:r>
            <a:r>
              <a:rPr lang="en-AU" sz="2000" b="1" dirty="0" smtClean="0">
                <a:solidFill>
                  <a:srgbClr val="0070C0"/>
                </a:solidFill>
                <a:sym typeface="Symbol"/>
              </a:rPr>
              <a:t>Capacity</a:t>
            </a:r>
            <a:br>
              <a:rPr lang="en-AU" sz="2000" b="1" dirty="0" smtClean="0">
                <a:solidFill>
                  <a:srgbClr val="0070C0"/>
                </a:solidFill>
                <a:sym typeface="Symbol"/>
              </a:rPr>
            </a:br>
            <a:r>
              <a:rPr lang="en-AU" sz="2000" b="1" dirty="0" smtClean="0">
                <a:solidFill>
                  <a:srgbClr val="0070C0"/>
                </a:solidFill>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{0, 1}</a:t>
            </a:r>
          </a:p>
          <a:p>
            <a:pPr>
              <a:defRPr/>
            </a:pPr>
            <a:endParaRPr lang="en-AU" b="1" dirty="0" smtClean="0">
              <a:solidFill>
                <a:srgbClr val="0070C0"/>
              </a:solidFill>
            </a:endParaRPr>
          </a:p>
          <a:p>
            <a:pPr marL="0" indent="0">
              <a:buFontTx/>
              <a:buNone/>
              <a:defRPr/>
            </a:pPr>
            <a:endParaRPr lang="en-AU" dirty="0" smtClean="0"/>
          </a:p>
        </p:txBody>
      </p:sp>
      <p:sp>
        <p:nvSpPr>
          <p:cNvPr id="11268" name="Left Brace 3"/>
          <p:cNvSpPr>
            <a:spLocks/>
          </p:cNvSpPr>
          <p:nvPr/>
        </p:nvSpPr>
        <p:spPr bwMode="auto">
          <a:xfrm>
            <a:off x="4471988" y="2227263"/>
            <a:ext cx="155575" cy="914400"/>
          </a:xfrm>
          <a:prstGeom prst="leftBrace">
            <a:avLst>
              <a:gd name="adj1" fmla="val 832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1269" name="Left Brace 4"/>
          <p:cNvSpPr>
            <a:spLocks/>
          </p:cNvSpPr>
          <p:nvPr/>
        </p:nvSpPr>
        <p:spPr bwMode="auto">
          <a:xfrm>
            <a:off x="4470400" y="4933950"/>
            <a:ext cx="155575" cy="914400"/>
          </a:xfrm>
          <a:prstGeom prst="leftBrace">
            <a:avLst>
              <a:gd name="adj1" fmla="val 832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1270" name="TextBox 8"/>
          <p:cNvSpPr txBox="1">
            <a:spLocks noChangeArrowheads="1"/>
          </p:cNvSpPr>
          <p:nvPr/>
        </p:nvSpPr>
        <p:spPr bwMode="auto">
          <a:xfrm>
            <a:off x="5183188" y="1268413"/>
            <a:ext cx="3781425" cy="4619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a:latin typeface="Times New Roman" pitchFamily="18" charset="0"/>
                <a:cs typeface="Times New Roman" pitchFamily="18" charset="0"/>
              </a:rPr>
              <a:t>)</a:t>
            </a:r>
            <a:r>
              <a:rPr lang="en-AU" dirty="0">
                <a:latin typeface="Arial" charset="0"/>
                <a:cs typeface="Arial" charset="0"/>
              </a:rPr>
              <a:t>, source </a:t>
            </a:r>
            <a:r>
              <a:rPr lang="en-AU" i="1" dirty="0">
                <a:latin typeface="Times New Roman" pitchFamily="18" charset="0"/>
                <a:cs typeface="Times New Roman" pitchFamily="18" charset="0"/>
              </a:rPr>
              <a:t>s</a:t>
            </a:r>
            <a:r>
              <a:rPr lang="en-AU" dirty="0">
                <a:latin typeface="Arial" charset="0"/>
                <a:cs typeface="Arial" charset="0"/>
              </a:rPr>
              <a:t>, sink </a:t>
            </a:r>
            <a:r>
              <a:rPr lang="en-AU" i="1" dirty="0">
                <a:latin typeface="Times New Roman" pitchFamily="18" charset="0"/>
                <a:cs typeface="Times New Roman" pitchFamily="18" charset="0"/>
              </a:rPr>
              <a:t>t</a:t>
            </a:r>
            <a:endParaRPr lang="en-US" i="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63500"/>
            <a:ext cx="8353425" cy="989013"/>
          </a:xfrm>
        </p:spPr>
        <p:txBody>
          <a:bodyPr/>
          <a:lstStyle/>
          <a:p>
            <a:r>
              <a:rPr lang="en-AU" smtClean="0">
                <a:latin typeface="Arial" charset="0"/>
                <a:cs typeface="Arial" charset="0"/>
              </a:rPr>
              <a:t>Example</a:t>
            </a:r>
            <a:endParaRPr lang="en-US" smtClean="0">
              <a:latin typeface="Arial" charset="0"/>
              <a:cs typeface="Arial" charset="0"/>
            </a:endParaRPr>
          </a:p>
        </p:txBody>
      </p:sp>
      <p:sp>
        <p:nvSpPr>
          <p:cNvPr id="12291" name="Content Placeholder 2"/>
          <p:cNvSpPr>
            <a:spLocks noGrp="1"/>
          </p:cNvSpPr>
          <p:nvPr>
            <p:ph idx="1"/>
          </p:nvPr>
        </p:nvSpPr>
        <p:spPr>
          <a:xfrm>
            <a:off x="395288" y="1341438"/>
            <a:ext cx="8748712" cy="5372100"/>
          </a:xfrm>
        </p:spPr>
        <p:txBody>
          <a:bodyPr/>
          <a:lstStyle/>
          <a:p>
            <a:r>
              <a:rPr lang="en-AU" b="1" dirty="0" smtClean="0">
                <a:solidFill>
                  <a:srgbClr val="0070C0"/>
                </a:solidFill>
                <a:latin typeface="Arial" charset="0"/>
                <a:cs typeface="Arial" charset="0"/>
              </a:rPr>
              <a:t>Assignment problem</a:t>
            </a:r>
            <a:r>
              <a:rPr lang="en-AU" dirty="0" smtClean="0">
                <a:latin typeface="Arial" charset="0"/>
                <a:cs typeface="Arial" charset="0"/>
              </a:rPr>
              <a:t> </a:t>
            </a:r>
            <a:r>
              <a:rPr lang="en-AU" sz="1800" dirty="0" smtClean="0">
                <a:latin typeface="Arial" charset="0"/>
                <a:cs typeface="Arial" charset="0"/>
              </a:rPr>
              <a:t>(P)</a:t>
            </a:r>
            <a:r>
              <a:rPr lang="en-AU" dirty="0" smtClean="0">
                <a:latin typeface="Arial" charset="0"/>
                <a:cs typeface="Arial" charset="0"/>
              </a:rPr>
              <a:t/>
            </a:r>
            <a:br>
              <a:rPr lang="en-AU" dirty="0" smtClean="0">
                <a:latin typeface="Arial" charset="0"/>
                <a:cs typeface="Arial" charset="0"/>
              </a:rPr>
            </a:br>
            <a:r>
              <a:rPr lang="en-AU" dirty="0" smtClean="0">
                <a:latin typeface="Times New Roman" pitchFamily="18" charset="0"/>
                <a:cs typeface="Times New Roman" pitchFamily="18" charset="0"/>
              </a:rPr>
              <a:t>Max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baseline="-25000" dirty="0">
                <a:latin typeface="Times New Roman" pitchFamily="18" charset="0"/>
                <a:cs typeface="Times New Roman" pitchFamily="18" charset="0"/>
                <a:sym typeface="Symbol" pitchFamily="18" charset="2"/>
              </a:rPr>
              <a:t>,…, </a:t>
            </a:r>
            <a:r>
              <a:rPr lang="en-AU" i="1" baseline="-25000" dirty="0">
                <a:latin typeface="Times New Roman" pitchFamily="18" charset="0"/>
                <a:cs typeface="Times New Roman" pitchFamily="18" charset="0"/>
                <a:sym typeface="Symbol" pitchFamily="18" charset="2"/>
              </a:rPr>
              <a:t>m</a:t>
            </a:r>
            <a:r>
              <a:rPr lang="en-AU" baseline="-25000" dirty="0">
                <a:latin typeface="Times New Roman" pitchFamily="18" charset="0"/>
                <a:cs typeface="Times New Roman" pitchFamily="18" charset="0"/>
                <a:sym typeface="Symbol" pitchFamily="18" charset="2"/>
              </a:rPr>
              <a:t>, </a:t>
            </a:r>
            <a:r>
              <a:rPr lang="en-AU" i="1" baseline="-25000" dirty="0"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,…,n</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c</a:t>
            </a:r>
            <a:r>
              <a:rPr lang="en-AU" i="1" baseline="-25000" dirty="0" err="1" smtClean="0">
                <a:latin typeface="Times New Roman" pitchFamily="18" charset="0"/>
                <a:cs typeface="Times New Roman" pitchFamily="18" charset="0"/>
                <a:sym typeface="Symbol" pitchFamily="18" charset="2"/>
              </a:rPr>
              <a:t>ij</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a:r>
            <a:br>
              <a:rPr lang="en-AU" dirty="0" smtClean="0">
                <a:latin typeface="Times New Roman" pitchFamily="18" charset="0"/>
                <a:cs typeface="Times New Roman" pitchFamily="18" charset="0"/>
                <a:sym typeface="Symbol" pitchFamily="18" charset="2"/>
              </a:rPr>
            </a:br>
            <a:r>
              <a:rPr lang="en-AU" dirty="0" err="1" smtClean="0">
                <a:latin typeface="Times New Roman" pitchFamily="18" charset="0"/>
                <a:cs typeface="Times New Roman" pitchFamily="18" charset="0"/>
                <a:sym typeface="Symbol" pitchFamily="18" charset="2"/>
              </a:rPr>
              <a:t>s.t.</a:t>
            </a:r>
            <a:r>
              <a:rPr lang="en-AU" dirty="0" smtClean="0">
                <a:latin typeface="Times New Roman" pitchFamily="18" charset="0"/>
                <a:cs typeface="Times New Roman" pitchFamily="18" charset="0"/>
                <a:sym typeface="Symbol" pitchFamily="18" charset="2"/>
              </a:rPr>
              <a:t>	</a:t>
            </a:r>
            <a:r>
              <a:rPr lang="en-AU" i="1" baseline="-25000" dirty="0"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,…,n</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 1		for 1 ≤ </a:t>
            </a:r>
            <a:r>
              <a:rPr lang="en-AU" i="1" dirty="0" err="1" smtClean="0">
                <a:latin typeface="Times New Roman" pitchFamily="18" charset="0"/>
                <a:cs typeface="Times New Roman" pitchFamily="18" charset="0"/>
                <a:sym typeface="Symbol" pitchFamily="18" charset="2"/>
              </a:rPr>
              <a:t>i</a:t>
            </a:r>
            <a:r>
              <a:rPr lang="en-AU" dirty="0" smtClean="0">
                <a:latin typeface="Times New Roman" pitchFamily="18" charset="0"/>
                <a:cs typeface="Times New Roman" pitchFamily="18" charset="0"/>
                <a:sym typeface="Symbol" pitchFamily="18" charset="2"/>
              </a:rPr>
              <a:t> ≤ </a:t>
            </a:r>
            <a:r>
              <a:rPr lang="en-AU" i="1" dirty="0" smtClean="0">
                <a:latin typeface="Times New Roman" pitchFamily="18" charset="0"/>
                <a:cs typeface="Times New Roman" pitchFamily="18" charset="0"/>
                <a:sym typeface="Symbol" pitchFamily="18" charset="2"/>
              </a:rPr>
              <a:t>m		</a:t>
            </a:r>
            <a:r>
              <a:rPr lang="en-AU" sz="2000" b="1" dirty="0" smtClean="0">
                <a:solidFill>
                  <a:srgbClr val="0070C0"/>
                </a:solidFill>
                <a:latin typeface="Arial" charset="0"/>
                <a:cs typeface="Arial" charset="0"/>
                <a:sym typeface="Symbol" pitchFamily="18" charset="2"/>
              </a:rPr>
              <a:t>Job</a:t>
            </a:r>
            <a:r>
              <a:rPr lang="en-AU" dirty="0" smtClean="0">
                <a:latin typeface="Times New Roman" pitchFamily="18" charset="0"/>
                <a:cs typeface="Times New Roman" pitchFamily="18" charset="0"/>
                <a:sym typeface="Symbol" pitchFamily="18" charset="2"/>
              </a:rPr>
              <a:t/>
            </a:r>
            <a:br>
              <a:rPr lang="en-AU" dirty="0" smtClean="0">
                <a:latin typeface="Times New Roman" pitchFamily="18" charset="0"/>
                <a:cs typeface="Times New Roman" pitchFamily="18" charset="0"/>
                <a:sym typeface="Symbol" pitchFamily="18" charset="2"/>
              </a:rPr>
            </a:br>
            <a:r>
              <a:rPr lang="en-AU" dirty="0" smtClean="0">
                <a:latin typeface="Times New Roman" pitchFamily="18" charset="0"/>
                <a:cs typeface="Times New Roman" pitchFamily="18" charset="0"/>
                <a:sym typeface="Symbol" pitchFamily="18" charset="2"/>
              </a:rPr>
              <a:t>	</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,…,m</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 1		for 1 ≤ </a:t>
            </a:r>
            <a:r>
              <a:rPr lang="en-AU" i="1" dirty="0" smtClean="0">
                <a:latin typeface="Times New Roman" pitchFamily="18" charset="0"/>
                <a:cs typeface="Times New Roman" pitchFamily="18" charset="0"/>
                <a:sym typeface="Symbol" pitchFamily="18" charset="2"/>
              </a:rPr>
              <a:t>j</a:t>
            </a:r>
            <a:r>
              <a:rPr lang="en-AU" dirty="0" smtClean="0">
                <a:latin typeface="Times New Roman" pitchFamily="18" charset="0"/>
                <a:cs typeface="Times New Roman" pitchFamily="18" charset="0"/>
                <a:sym typeface="Symbol" pitchFamily="18" charset="2"/>
              </a:rPr>
              <a:t> ≤ </a:t>
            </a:r>
            <a:r>
              <a:rPr lang="en-AU" i="1" dirty="0" smtClean="0">
                <a:latin typeface="Times New Roman" pitchFamily="18" charset="0"/>
                <a:cs typeface="Times New Roman" pitchFamily="18" charset="0"/>
                <a:sym typeface="Symbol" pitchFamily="18" charset="2"/>
              </a:rPr>
              <a:t>n		</a:t>
            </a:r>
            <a:r>
              <a:rPr lang="en-AU" sz="2000" b="1" dirty="0" smtClean="0">
                <a:solidFill>
                  <a:srgbClr val="0070C0"/>
                </a:solidFill>
                <a:latin typeface="Arial" charset="0"/>
                <a:cs typeface="Arial" charset="0"/>
                <a:sym typeface="Symbol" pitchFamily="18" charset="2"/>
              </a:rPr>
              <a:t>Machine</a:t>
            </a:r>
            <a:r>
              <a:rPr lang="en-AU" dirty="0" smtClean="0">
                <a:latin typeface="Times New Roman" pitchFamily="18" charset="0"/>
                <a:cs typeface="Times New Roman" pitchFamily="18" charset="0"/>
                <a:sym typeface="Symbol" pitchFamily="18" charset="2"/>
              </a:rPr>
              <a:t/>
            </a:r>
            <a:br>
              <a:rPr lang="en-AU" dirty="0" smtClean="0">
                <a:latin typeface="Times New Roman" pitchFamily="18" charset="0"/>
                <a:cs typeface="Times New Roman" pitchFamily="18" charset="0"/>
                <a:sym typeface="Symbol" pitchFamily="18" charset="2"/>
              </a:rPr>
            </a:b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 {0, 1}</a:t>
            </a:r>
          </a:p>
          <a:p>
            <a:endParaRPr lang="en-AU" dirty="0" smtClean="0">
              <a:latin typeface="Arial" charset="0"/>
              <a:cs typeface="Arial" charset="0"/>
            </a:endParaRPr>
          </a:p>
          <a:p>
            <a:r>
              <a:rPr lang="en-AU" b="1" dirty="0" smtClean="0">
                <a:solidFill>
                  <a:srgbClr val="0070C0"/>
                </a:solidFill>
                <a:latin typeface="Arial" charset="0"/>
                <a:cs typeface="Arial" charset="0"/>
              </a:rPr>
              <a:t>Generalized assignment problem</a:t>
            </a:r>
            <a:r>
              <a:rPr lang="en-AU" dirty="0" smtClean="0">
                <a:latin typeface="Arial" charset="0"/>
                <a:cs typeface="Arial" charset="0"/>
              </a:rPr>
              <a:t> </a:t>
            </a:r>
            <a:r>
              <a:rPr lang="en-AU" sz="1800" dirty="0" smtClean="0">
                <a:latin typeface="Arial" charset="0"/>
                <a:cs typeface="Arial" charset="0"/>
              </a:rPr>
              <a:t>(NP-complete)</a:t>
            </a:r>
            <a:r>
              <a:rPr lang="en-AU" dirty="0" smtClean="0">
                <a:latin typeface="Arial" charset="0"/>
                <a:cs typeface="Arial" charset="0"/>
              </a:rPr>
              <a:t/>
            </a:r>
            <a:br>
              <a:rPr lang="en-AU" dirty="0" smtClean="0">
                <a:latin typeface="Arial" charset="0"/>
                <a:cs typeface="Arial" charset="0"/>
              </a:rPr>
            </a:br>
            <a:r>
              <a:rPr lang="en-AU" dirty="0" smtClean="0">
                <a:latin typeface="Times New Roman" pitchFamily="18" charset="0"/>
                <a:cs typeface="Times New Roman" pitchFamily="18" charset="0"/>
              </a:rPr>
              <a:t>Max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 </a:t>
            </a:r>
            <a:r>
              <a:rPr lang="en-AU" i="1" baseline="-25000" dirty="0" smtClean="0">
                <a:latin typeface="Times New Roman" pitchFamily="18" charset="0"/>
                <a:cs typeface="Times New Roman" pitchFamily="18" charset="0"/>
                <a:sym typeface="Symbol" pitchFamily="18" charset="2"/>
              </a:rPr>
              <a:t>m</a:t>
            </a:r>
            <a:r>
              <a:rPr lang="en-AU" baseline="-25000" dirty="0" smtClean="0">
                <a:latin typeface="Times New Roman" pitchFamily="18" charset="0"/>
                <a:cs typeface="Times New Roman" pitchFamily="18" charset="0"/>
                <a:sym typeface="Symbol" pitchFamily="18" charset="2"/>
              </a:rPr>
              <a:t>, </a:t>
            </a:r>
            <a:r>
              <a:rPr lang="en-AU" i="1" baseline="-25000" dirty="0"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,…,n</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c</a:t>
            </a:r>
            <a:r>
              <a:rPr lang="en-AU" i="1" baseline="-25000" dirty="0" err="1" smtClean="0">
                <a:latin typeface="Times New Roman" pitchFamily="18" charset="0"/>
                <a:cs typeface="Times New Roman" pitchFamily="18" charset="0"/>
                <a:sym typeface="Symbol" pitchFamily="18" charset="2"/>
              </a:rPr>
              <a:t>ij</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a:r>
            <a:br>
              <a:rPr lang="en-AU" dirty="0" smtClean="0">
                <a:latin typeface="Times New Roman" pitchFamily="18" charset="0"/>
                <a:cs typeface="Times New Roman" pitchFamily="18" charset="0"/>
                <a:sym typeface="Symbol" pitchFamily="18" charset="2"/>
              </a:rPr>
            </a:br>
            <a:r>
              <a:rPr lang="en-AU" dirty="0" err="1" smtClean="0">
                <a:latin typeface="Times New Roman" pitchFamily="18" charset="0"/>
                <a:cs typeface="Times New Roman" pitchFamily="18" charset="0"/>
                <a:sym typeface="Symbol" pitchFamily="18" charset="2"/>
              </a:rPr>
              <a:t>s.t.</a:t>
            </a:r>
            <a:r>
              <a:rPr lang="en-AU" dirty="0" smtClean="0">
                <a:latin typeface="Times New Roman" pitchFamily="18" charset="0"/>
                <a:cs typeface="Times New Roman" pitchFamily="18" charset="0"/>
                <a:sym typeface="Symbol" pitchFamily="18" charset="2"/>
              </a:rPr>
              <a:t>	</a:t>
            </a:r>
            <a:r>
              <a:rPr lang="en-AU" i="1" baseline="-25000" dirty="0"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a:t>
            </a:r>
            <a:r>
              <a:rPr lang="en-AU" i="1" baseline="-25000" dirty="0">
                <a:latin typeface="Times New Roman" pitchFamily="18" charset="0"/>
                <a:cs typeface="Times New Roman" pitchFamily="18" charset="0"/>
                <a:sym typeface="Symbol" pitchFamily="18" charset="2"/>
              </a:rPr>
              <a:t>n</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 1		for 1 ≤ </a:t>
            </a:r>
            <a:r>
              <a:rPr lang="en-AU" i="1" dirty="0" err="1" smtClean="0">
                <a:latin typeface="Times New Roman" pitchFamily="18" charset="0"/>
                <a:cs typeface="Times New Roman" pitchFamily="18" charset="0"/>
                <a:sym typeface="Symbol" pitchFamily="18" charset="2"/>
              </a:rPr>
              <a:t>i</a:t>
            </a:r>
            <a:r>
              <a:rPr lang="en-AU" dirty="0" smtClean="0">
                <a:latin typeface="Times New Roman" pitchFamily="18" charset="0"/>
                <a:cs typeface="Times New Roman" pitchFamily="18" charset="0"/>
                <a:sym typeface="Symbol" pitchFamily="18" charset="2"/>
              </a:rPr>
              <a:t> ≤ </a:t>
            </a:r>
            <a:r>
              <a:rPr lang="en-AU" i="1" dirty="0" smtClean="0">
                <a:latin typeface="Times New Roman" pitchFamily="18" charset="0"/>
                <a:cs typeface="Times New Roman" pitchFamily="18" charset="0"/>
                <a:sym typeface="Symbol" pitchFamily="18" charset="2"/>
              </a:rPr>
              <a:t>m		</a:t>
            </a:r>
            <a:r>
              <a:rPr lang="en-AU" sz="2000" b="1" dirty="0" smtClean="0">
                <a:solidFill>
                  <a:srgbClr val="0070C0"/>
                </a:solidFill>
                <a:latin typeface="Arial" charset="0"/>
                <a:cs typeface="Arial" charset="0"/>
                <a:sym typeface="Symbol" pitchFamily="18" charset="2"/>
              </a:rPr>
              <a:t>Job</a:t>
            </a:r>
            <a:r>
              <a:rPr lang="en-AU" dirty="0" smtClean="0">
                <a:latin typeface="Times New Roman" pitchFamily="18" charset="0"/>
                <a:cs typeface="Times New Roman" pitchFamily="18" charset="0"/>
                <a:sym typeface="Symbol" pitchFamily="18" charset="2"/>
              </a:rPr>
              <a:t/>
            </a:r>
            <a:br>
              <a:rPr lang="en-AU" dirty="0" smtClean="0">
                <a:latin typeface="Times New Roman" pitchFamily="18" charset="0"/>
                <a:cs typeface="Times New Roman" pitchFamily="18" charset="0"/>
                <a:sym typeface="Symbol" pitchFamily="18" charset="2"/>
              </a:rPr>
            </a:br>
            <a:r>
              <a:rPr lang="en-AU" dirty="0" smtClean="0">
                <a:latin typeface="Times New Roman" pitchFamily="18" charset="0"/>
                <a:cs typeface="Times New Roman" pitchFamily="18" charset="0"/>
                <a:sym typeface="Symbol" pitchFamily="18" charset="2"/>
              </a:rPr>
              <a:t>	</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,…,m</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d</a:t>
            </a:r>
            <a:r>
              <a:rPr lang="en-AU" i="1" baseline="-25000" dirty="0" err="1" smtClean="0">
                <a:latin typeface="Times New Roman" pitchFamily="18" charset="0"/>
                <a:cs typeface="Times New Roman" pitchFamily="18" charset="0"/>
                <a:sym typeface="Symbol" pitchFamily="18" charset="2"/>
              </a:rPr>
              <a:t>ij</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 </a:t>
            </a:r>
            <a:r>
              <a:rPr lang="en-AU" i="1" dirty="0" err="1" smtClean="0">
                <a:latin typeface="Times New Roman" pitchFamily="18" charset="0"/>
                <a:cs typeface="Times New Roman" pitchFamily="18" charset="0"/>
                <a:sym typeface="Symbol" pitchFamily="18" charset="2"/>
              </a:rPr>
              <a:t>C</a:t>
            </a:r>
            <a:r>
              <a:rPr lang="en-AU" i="1" baseline="-25000" dirty="0" err="1" smtClean="0">
                <a:latin typeface="Times New Roman" pitchFamily="18" charset="0"/>
                <a:cs typeface="Times New Roman" pitchFamily="18" charset="0"/>
                <a:sym typeface="Symbol" pitchFamily="18" charset="2"/>
              </a:rPr>
              <a:t>j</a:t>
            </a:r>
            <a:r>
              <a:rPr lang="en-AU" dirty="0" smtClean="0">
                <a:latin typeface="Times New Roman" pitchFamily="18" charset="0"/>
                <a:cs typeface="Times New Roman" pitchFamily="18" charset="0"/>
                <a:sym typeface="Symbol" pitchFamily="18" charset="2"/>
              </a:rPr>
              <a:t>	for 1 ≤ </a:t>
            </a:r>
            <a:r>
              <a:rPr lang="en-AU" i="1" dirty="0" smtClean="0">
                <a:latin typeface="Times New Roman" pitchFamily="18" charset="0"/>
                <a:cs typeface="Times New Roman" pitchFamily="18" charset="0"/>
                <a:sym typeface="Symbol" pitchFamily="18" charset="2"/>
              </a:rPr>
              <a:t>j</a:t>
            </a:r>
            <a:r>
              <a:rPr lang="en-AU" dirty="0" smtClean="0">
                <a:latin typeface="Times New Roman" pitchFamily="18" charset="0"/>
                <a:cs typeface="Times New Roman" pitchFamily="18" charset="0"/>
                <a:sym typeface="Symbol" pitchFamily="18" charset="2"/>
              </a:rPr>
              <a:t> ≤ </a:t>
            </a:r>
            <a:r>
              <a:rPr lang="en-AU" i="1" dirty="0" smtClean="0">
                <a:latin typeface="Times New Roman" pitchFamily="18" charset="0"/>
                <a:cs typeface="Times New Roman" pitchFamily="18" charset="0"/>
                <a:sym typeface="Symbol" pitchFamily="18" charset="2"/>
              </a:rPr>
              <a:t>n		</a:t>
            </a:r>
            <a:r>
              <a:rPr lang="en-AU" sz="2000" b="1" dirty="0" smtClean="0">
                <a:solidFill>
                  <a:srgbClr val="0070C0"/>
                </a:solidFill>
                <a:latin typeface="Arial" charset="0"/>
                <a:cs typeface="Arial" charset="0"/>
                <a:sym typeface="Symbol" pitchFamily="18" charset="2"/>
              </a:rPr>
              <a:t>Capacity</a:t>
            </a:r>
            <a:r>
              <a:rPr lang="en-AU" dirty="0" smtClean="0">
                <a:latin typeface="Times New Roman" pitchFamily="18" charset="0"/>
                <a:cs typeface="Times New Roman" pitchFamily="18" charset="0"/>
                <a:sym typeface="Symbol" pitchFamily="18" charset="2"/>
              </a:rPr>
              <a:t/>
            </a:r>
            <a:br>
              <a:rPr lang="en-AU" dirty="0" smtClean="0">
                <a:latin typeface="Times New Roman" pitchFamily="18" charset="0"/>
                <a:cs typeface="Times New Roman" pitchFamily="18" charset="0"/>
                <a:sym typeface="Symbol" pitchFamily="18" charset="2"/>
              </a:rPr>
            </a:b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x</a:t>
            </a:r>
            <a:r>
              <a:rPr lang="en-AU" i="1" baseline="-25000" dirty="0" err="1" smtClean="0">
                <a:latin typeface="Times New Roman" pitchFamily="18" charset="0"/>
                <a:cs typeface="Times New Roman" pitchFamily="18" charset="0"/>
                <a:sym typeface="Symbol" pitchFamily="18" charset="2"/>
              </a:rPr>
              <a:t>ij</a:t>
            </a:r>
            <a:r>
              <a:rPr lang="en-AU" dirty="0" smtClean="0">
                <a:latin typeface="Times New Roman" pitchFamily="18" charset="0"/>
                <a:cs typeface="Times New Roman" pitchFamily="18" charset="0"/>
                <a:sym typeface="Symbol" pitchFamily="18" charset="2"/>
              </a:rPr>
              <a:t>  {0, 1}</a:t>
            </a:r>
          </a:p>
          <a:p>
            <a:endParaRPr lang="en-AU" dirty="0" smtClean="0">
              <a:latin typeface="Arial" charset="0"/>
              <a:cs typeface="Arial" charset="0"/>
            </a:endParaRPr>
          </a:p>
        </p:txBody>
      </p:sp>
      <p:sp>
        <p:nvSpPr>
          <p:cNvPr id="12292" name="TextBox 5"/>
          <p:cNvSpPr txBox="1">
            <a:spLocks noChangeArrowheads="1"/>
          </p:cNvSpPr>
          <p:nvPr/>
        </p:nvSpPr>
        <p:spPr bwMode="auto">
          <a:xfrm>
            <a:off x="6126163" y="1268413"/>
            <a:ext cx="2838450" cy="4619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i="1" dirty="0">
                <a:latin typeface="Times New Roman" pitchFamily="18" charset="0"/>
                <a:cs typeface="Times New Roman" pitchFamily="18" charset="0"/>
              </a:rPr>
              <a:t>m</a:t>
            </a:r>
            <a:r>
              <a:rPr lang="en-AU" dirty="0">
                <a:latin typeface="Arial" charset="0"/>
                <a:cs typeface="Arial" charset="0"/>
              </a:rPr>
              <a:t> jobs, </a:t>
            </a:r>
            <a:r>
              <a:rPr lang="en-AU" i="1" dirty="0">
                <a:latin typeface="Times New Roman" pitchFamily="18" charset="0"/>
                <a:cs typeface="Times New Roman" pitchFamily="18" charset="0"/>
              </a:rPr>
              <a:t>n</a:t>
            </a:r>
            <a:r>
              <a:rPr lang="en-AU" dirty="0">
                <a:latin typeface="Arial" charset="0"/>
                <a:cs typeface="Arial" charset="0"/>
              </a:rPr>
              <a:t> machines</a:t>
            </a:r>
            <a:endParaRPr lang="en-US"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3500"/>
            <a:ext cx="8353425" cy="989013"/>
          </a:xfrm>
        </p:spPr>
        <p:txBody>
          <a:bodyPr/>
          <a:lstStyle/>
          <a:p>
            <a:r>
              <a:rPr lang="en-AU" smtClean="0">
                <a:latin typeface="Arial" charset="0"/>
                <a:cs typeface="Arial" charset="0"/>
              </a:rPr>
              <a:t>Example</a:t>
            </a:r>
            <a:endParaRPr lang="en-US" smtClean="0">
              <a:latin typeface="Arial" charset="0"/>
              <a:cs typeface="Arial" charset="0"/>
            </a:endParaRPr>
          </a:p>
        </p:txBody>
      </p:sp>
      <p:sp>
        <p:nvSpPr>
          <p:cNvPr id="13315" name="Content Placeholder 2"/>
          <p:cNvSpPr>
            <a:spLocks noGrp="1"/>
          </p:cNvSpPr>
          <p:nvPr>
            <p:ph idx="1"/>
          </p:nvPr>
        </p:nvSpPr>
        <p:spPr>
          <a:xfrm>
            <a:off x="395288" y="1341438"/>
            <a:ext cx="8353425" cy="5372100"/>
          </a:xfrm>
        </p:spPr>
        <p:txBody>
          <a:bodyPr/>
          <a:lstStyle/>
          <a:p>
            <a:r>
              <a:rPr lang="en-AU" smtClean="0">
                <a:latin typeface="Arial" charset="0"/>
                <a:cs typeface="Arial" charset="0"/>
              </a:rPr>
              <a:t>Consider developing a strategic corporate plan for several production facilities. Each facility has its own capacity and production constraints, but decisions are linked together at the corporate level by budgetary considerations</a:t>
            </a:r>
          </a:p>
        </p:txBody>
      </p:sp>
      <p:sp>
        <p:nvSpPr>
          <p:cNvPr id="6" name="Rectangle 5"/>
          <p:cNvSpPr/>
          <p:nvPr/>
        </p:nvSpPr>
        <p:spPr bwMode="auto">
          <a:xfrm>
            <a:off x="3005138" y="3213100"/>
            <a:ext cx="5454650" cy="458788"/>
          </a:xfrm>
          <a:prstGeom prst="rect">
            <a:avLst/>
          </a:prstGeom>
          <a:solidFill>
            <a:schemeClr val="accent5">
              <a:lumMod val="90000"/>
            </a:schemeClr>
          </a:solidFill>
          <a:ln>
            <a:solidFill>
              <a:srgbClr val="0070C0"/>
            </a:solidFill>
          </a:ln>
          <a:effectLst/>
          <a:extLst/>
        </p:spPr>
        <p:txBody>
          <a:bodyPr anchor="ctr"/>
          <a:lstStyle/>
          <a:p>
            <a:pPr algn="ctr">
              <a:defRPr/>
            </a:pPr>
            <a:r>
              <a:rPr lang="en-AU" dirty="0">
                <a:latin typeface="Arial" pitchFamily="34" charset="0"/>
                <a:cs typeface="Arial" pitchFamily="34" charset="0"/>
              </a:rPr>
              <a:t>Common constraints</a:t>
            </a:r>
            <a:endParaRPr lang="en-US" dirty="0">
              <a:latin typeface="Arial" pitchFamily="34" charset="0"/>
              <a:cs typeface="Arial" pitchFamily="34" charset="0"/>
            </a:endParaRPr>
          </a:p>
        </p:txBody>
      </p:sp>
      <p:sp>
        <p:nvSpPr>
          <p:cNvPr id="7" name="Rectangle 6"/>
          <p:cNvSpPr/>
          <p:nvPr/>
        </p:nvSpPr>
        <p:spPr bwMode="auto">
          <a:xfrm>
            <a:off x="3005138" y="3671888"/>
            <a:ext cx="1674812" cy="647700"/>
          </a:xfrm>
          <a:prstGeom prst="rect">
            <a:avLst/>
          </a:prstGeom>
          <a:solidFill>
            <a:schemeClr val="accent5">
              <a:lumMod val="90000"/>
            </a:schemeClr>
          </a:solidFill>
          <a:ln>
            <a:solidFill>
              <a:srgbClr val="0070C0"/>
            </a:solidFill>
          </a:ln>
          <a:effectLst/>
          <a:extLst/>
        </p:spPr>
        <p:txBody>
          <a:bodyPr anchor="ctr"/>
          <a:lstStyle/>
          <a:p>
            <a:pPr algn="ctr">
              <a:defRPr/>
            </a:pPr>
            <a:r>
              <a:rPr lang="en-AU" dirty="0">
                <a:latin typeface="Arial" pitchFamily="34" charset="0"/>
                <a:cs typeface="Arial" pitchFamily="34" charset="0"/>
              </a:rPr>
              <a:t>Facility 1</a:t>
            </a:r>
            <a:endParaRPr lang="en-US" dirty="0">
              <a:latin typeface="Arial" pitchFamily="34" charset="0"/>
              <a:cs typeface="Arial" pitchFamily="34" charset="0"/>
            </a:endParaRPr>
          </a:p>
        </p:txBody>
      </p:sp>
      <p:sp>
        <p:nvSpPr>
          <p:cNvPr id="8" name="Rectangle 7"/>
          <p:cNvSpPr/>
          <p:nvPr/>
        </p:nvSpPr>
        <p:spPr bwMode="auto">
          <a:xfrm>
            <a:off x="4678363" y="4319588"/>
            <a:ext cx="1674812" cy="649287"/>
          </a:xfrm>
          <a:prstGeom prst="rect">
            <a:avLst/>
          </a:prstGeom>
          <a:solidFill>
            <a:schemeClr val="accent5">
              <a:lumMod val="90000"/>
            </a:schemeClr>
          </a:solidFill>
          <a:ln>
            <a:solidFill>
              <a:srgbClr val="0070C0"/>
            </a:solidFill>
          </a:ln>
          <a:effectLst/>
          <a:extLst/>
        </p:spPr>
        <p:txBody>
          <a:bodyPr anchor="ctr"/>
          <a:lstStyle/>
          <a:p>
            <a:pPr algn="ctr">
              <a:defRPr/>
            </a:pPr>
            <a:r>
              <a:rPr lang="en-AU" dirty="0">
                <a:latin typeface="Arial" pitchFamily="34" charset="0"/>
                <a:cs typeface="Arial" pitchFamily="34" charset="0"/>
              </a:rPr>
              <a:t>Facility 2</a:t>
            </a:r>
            <a:endParaRPr lang="en-US" dirty="0">
              <a:latin typeface="Arial" pitchFamily="34" charset="0"/>
              <a:cs typeface="Arial" pitchFamily="34" charset="0"/>
            </a:endParaRPr>
          </a:p>
        </p:txBody>
      </p:sp>
      <p:sp>
        <p:nvSpPr>
          <p:cNvPr id="9" name="Rectangle 8"/>
          <p:cNvSpPr/>
          <p:nvPr/>
        </p:nvSpPr>
        <p:spPr bwMode="auto">
          <a:xfrm>
            <a:off x="6786563" y="5403850"/>
            <a:ext cx="1673225" cy="647700"/>
          </a:xfrm>
          <a:prstGeom prst="rect">
            <a:avLst/>
          </a:prstGeom>
          <a:solidFill>
            <a:schemeClr val="accent5">
              <a:lumMod val="90000"/>
            </a:schemeClr>
          </a:solidFill>
          <a:ln>
            <a:solidFill>
              <a:srgbClr val="0070C0"/>
            </a:solidFill>
          </a:ln>
          <a:effectLst/>
          <a:extLst/>
        </p:spPr>
        <p:txBody>
          <a:bodyPr anchor="ctr"/>
          <a:lstStyle/>
          <a:p>
            <a:pPr algn="ctr">
              <a:defRPr/>
            </a:pPr>
            <a:r>
              <a:rPr lang="en-AU" dirty="0">
                <a:latin typeface="Arial" pitchFamily="34" charset="0"/>
                <a:cs typeface="Arial" pitchFamily="34" charset="0"/>
              </a:rPr>
              <a:t>Facility n</a:t>
            </a:r>
            <a:endParaRPr lang="en-US" dirty="0">
              <a:latin typeface="Arial" pitchFamily="34" charset="0"/>
              <a:cs typeface="Arial" pitchFamily="34" charset="0"/>
            </a:endParaRPr>
          </a:p>
        </p:txBody>
      </p:sp>
      <p:cxnSp>
        <p:nvCxnSpPr>
          <p:cNvPr id="13320" name="Straight Connector 10"/>
          <p:cNvCxnSpPr>
            <a:cxnSpLocks noChangeShapeType="1"/>
          </p:cNvCxnSpPr>
          <p:nvPr/>
        </p:nvCxnSpPr>
        <p:spPr bwMode="auto">
          <a:xfrm>
            <a:off x="6451600" y="5081588"/>
            <a:ext cx="225425" cy="227012"/>
          </a:xfrm>
          <a:prstGeom prst="line">
            <a:avLst/>
          </a:prstGeom>
          <a:noFill/>
          <a:ln w="2857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1" name="Left Brace 13"/>
          <p:cNvSpPr>
            <a:spLocks/>
          </p:cNvSpPr>
          <p:nvPr/>
        </p:nvSpPr>
        <p:spPr bwMode="auto">
          <a:xfrm>
            <a:off x="2357438" y="3671888"/>
            <a:ext cx="431800" cy="2379662"/>
          </a:xfrm>
          <a:prstGeom prst="leftBrace">
            <a:avLst>
              <a:gd name="adj1" fmla="val 8343"/>
              <a:gd name="adj2" fmla="val 50000"/>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Rectangle 14"/>
          <p:cNvSpPr>
            <a:spLocks noChangeArrowheads="1"/>
          </p:cNvSpPr>
          <p:nvPr/>
        </p:nvSpPr>
        <p:spPr bwMode="auto">
          <a:xfrm>
            <a:off x="255588" y="4452938"/>
            <a:ext cx="21066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AU">
                <a:latin typeface="Arial" charset="0"/>
                <a:cs typeface="Arial" charset="0"/>
              </a:rPr>
              <a:t>Independent</a:t>
            </a:r>
            <a:br>
              <a:rPr lang="en-AU">
                <a:latin typeface="Arial" charset="0"/>
                <a:cs typeface="Arial" charset="0"/>
              </a:rPr>
            </a:br>
            <a:r>
              <a:rPr lang="en-AU">
                <a:latin typeface="Arial" charset="0"/>
                <a:cs typeface="Arial" charset="0"/>
              </a:rPr>
              <a:t>constraints</a:t>
            </a:r>
            <a:endParaRPr lang="en-US">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63500"/>
            <a:ext cx="8353425" cy="989013"/>
          </a:xfrm>
        </p:spPr>
        <p:txBody>
          <a:bodyPr/>
          <a:lstStyle/>
          <a:p>
            <a:r>
              <a:rPr lang="en-AU" dirty="0" smtClean="0">
                <a:latin typeface="Arial" charset="0"/>
                <a:cs typeface="Arial" charset="0"/>
              </a:rPr>
              <a:t>“easy” versus “hard” variables</a:t>
            </a:r>
            <a:endParaRPr lang="en-US" dirty="0" smtClean="0">
              <a:latin typeface="Arial" charset="0"/>
              <a:cs typeface="Arial" charset="0"/>
            </a:endParaRPr>
          </a:p>
        </p:txBody>
      </p:sp>
      <p:sp>
        <p:nvSpPr>
          <p:cNvPr id="10243"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Referring to the variables as “easy” and “hard” may be a bit misleading</a:t>
            </a:r>
          </a:p>
          <a:p>
            <a:pPr lvl="1"/>
            <a:r>
              <a:rPr lang="en-AU" dirty="0" smtClean="0">
                <a:latin typeface="Arial" charset="0"/>
                <a:cs typeface="Arial" charset="0"/>
              </a:rPr>
              <a:t>The “hard” variables need not be very difficult in themselves, but they can </a:t>
            </a:r>
            <a:r>
              <a:rPr lang="en-AU" b="1" dirty="0" smtClean="0">
                <a:solidFill>
                  <a:srgbClr val="0070C0"/>
                </a:solidFill>
                <a:latin typeface="Arial" charset="0"/>
                <a:cs typeface="Arial" charset="0"/>
              </a:rPr>
              <a:t>complicate</a:t>
            </a:r>
            <a:r>
              <a:rPr lang="en-AU" dirty="0" smtClean="0">
                <a:solidFill>
                  <a:srgbClr val="0070C0"/>
                </a:solidFill>
                <a:latin typeface="Arial" charset="0"/>
                <a:cs typeface="Arial" charset="0"/>
              </a:rPr>
              <a:t> </a:t>
            </a:r>
            <a:r>
              <a:rPr lang="en-AU" dirty="0" smtClean="0">
                <a:latin typeface="Arial" charset="0"/>
                <a:cs typeface="Arial" charset="0"/>
              </a:rPr>
              <a:t>the linear program making the overall problem more difficult to solve</a:t>
            </a:r>
          </a:p>
          <a:p>
            <a:pPr lvl="1"/>
            <a:r>
              <a:rPr lang="en-AU" dirty="0" smtClean="0">
                <a:latin typeface="Arial" charset="0"/>
                <a:cs typeface="Arial" charset="0"/>
              </a:rPr>
              <a:t>When the “hard” variables are removed from the problem, then more efficient techniques could be applied to solve the resulting linear program</a:t>
            </a:r>
          </a:p>
        </p:txBody>
      </p:sp>
    </p:spTree>
    <p:extLst>
      <p:ext uri="{BB962C8B-B14F-4D97-AF65-F5344CB8AC3E}">
        <p14:creationId xmlns:p14="http://schemas.microsoft.com/office/powerpoint/2010/main" val="2241844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63500"/>
            <a:ext cx="8353425" cy="989013"/>
          </a:xfrm>
        </p:spPr>
        <p:txBody>
          <a:bodyPr/>
          <a:lstStyle/>
          <a:p>
            <a:r>
              <a:rPr lang="en-AU" smtClean="0">
                <a:latin typeface="Arial" charset="0"/>
                <a:cs typeface="Arial" charset="0"/>
              </a:rPr>
              <a:t>Example</a:t>
            </a:r>
            <a:endParaRPr lang="en-US" smtClean="0">
              <a:latin typeface="Arial" charset="0"/>
              <a:cs typeface="Arial" charset="0"/>
            </a:endParaRPr>
          </a:p>
        </p:txBody>
      </p:sp>
      <p:sp>
        <p:nvSpPr>
          <p:cNvPr id="12291" name="Content Placeholder 2"/>
          <p:cNvSpPr>
            <a:spLocks noGrp="1"/>
          </p:cNvSpPr>
          <p:nvPr>
            <p:ph idx="1"/>
          </p:nvPr>
        </p:nvSpPr>
        <p:spPr>
          <a:xfrm>
            <a:off x="395288" y="1341438"/>
            <a:ext cx="8748712" cy="5372100"/>
          </a:xfrm>
        </p:spPr>
        <p:txBody>
          <a:bodyPr/>
          <a:lstStyle/>
          <a:p>
            <a:r>
              <a:rPr lang="en-AU" b="1" dirty="0" smtClean="0">
                <a:solidFill>
                  <a:srgbClr val="0070C0"/>
                </a:solidFill>
                <a:latin typeface="Arial" charset="0"/>
                <a:cs typeface="Arial" charset="0"/>
              </a:rPr>
              <a:t>Capacitated facility location problem</a:t>
            </a:r>
            <a:r>
              <a:rPr lang="en-AU" dirty="0" smtClean="0">
                <a:latin typeface="Arial" charset="0"/>
                <a:cs typeface="Arial" charset="0"/>
              </a:rPr>
              <a:t> </a:t>
            </a:r>
            <a:r>
              <a:rPr lang="en-AU" sz="1800" dirty="0" smtClean="0">
                <a:latin typeface="Arial" charset="0"/>
                <a:cs typeface="Arial" charset="0"/>
              </a:rPr>
              <a:t>(NP-complete)</a:t>
            </a:r>
            <a:r>
              <a:rPr lang="en-AU" dirty="0" smtClean="0">
                <a:latin typeface="Arial" charset="0"/>
                <a:cs typeface="Arial" charset="0"/>
              </a:rPr>
              <a:t/>
            </a:r>
            <a:br>
              <a:rPr lang="en-AU" dirty="0" smtClean="0">
                <a:latin typeface="Arial" charset="0"/>
                <a:cs typeface="Arial" charset="0"/>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err="1">
                <a:latin typeface="Times New Roman" pitchFamily="18" charset="0"/>
                <a:cs typeface="Times New Roman" pitchFamily="18" charset="0"/>
                <a:sym typeface="Symbol"/>
              </a:rPr>
              <a:t>n,j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i="1" dirty="0">
                <a:latin typeface="Times New Roman" pitchFamily="18" charset="0"/>
                <a:cs typeface="Times New Roman" pitchFamily="18" charset="0"/>
                <a:sym typeface="Symbol"/>
              </a:rPr>
              <a:t> + </a:t>
            </a:r>
            <a:r>
              <a:rPr lang="en-AU"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i="1"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f</a:t>
            </a:r>
            <a:r>
              <a:rPr lang="en-AU" i="1" baseline="-25000" dirty="0" err="1">
                <a:latin typeface="Times New Roman" pitchFamily="18" charset="0"/>
                <a:cs typeface="Times New Roman" pitchFamily="18" charset="0"/>
                <a:sym typeface="Symbol"/>
              </a:rPr>
              <a:t>j</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1 		for </a:t>
            </a:r>
            <a:r>
              <a:rPr lang="en-AU" i="1" dirty="0">
                <a:latin typeface="Times New Roman" pitchFamily="18" charset="0"/>
                <a:cs typeface="Times New Roman" pitchFamily="18" charset="0"/>
                <a:sym typeface="Symbol"/>
              </a:rPr>
              <a:t>j </a:t>
            </a:r>
            <a:r>
              <a:rPr lang="en-AU" dirty="0">
                <a:latin typeface="Times New Roman" pitchFamily="18" charset="0"/>
                <a:cs typeface="Times New Roman" pitchFamily="18" charset="0"/>
                <a:sym typeface="Symbol"/>
              </a:rPr>
              <a:t>= 1,…, </a:t>
            </a:r>
            <a:r>
              <a:rPr lang="en-AU" i="1"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sz="2000" b="1" dirty="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d</a:t>
            </a:r>
            <a:r>
              <a:rPr lang="en-AU" i="1" baseline="-25000" dirty="0" err="1">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1,…, </a:t>
            </a:r>
            <a:r>
              <a:rPr lang="en-AU" i="1" dirty="0">
                <a:latin typeface="Times New Roman" pitchFamily="18" charset="0"/>
                <a:cs typeface="Times New Roman" pitchFamily="18" charset="0"/>
                <a:sym typeface="Symbol"/>
              </a:rPr>
              <a:t>m		</a:t>
            </a:r>
            <a:r>
              <a:rPr lang="en-AU" sz="2000" b="1" dirty="0">
                <a:solidFill>
                  <a:srgbClr val="0070C0"/>
                </a:solidFill>
                <a:sym typeface="Symbol"/>
              </a:rPr>
              <a:t>Roll</a:t>
            </a:r>
            <a:br>
              <a:rPr lang="en-AU" sz="2000" b="1" dirty="0">
                <a:solidFill>
                  <a:srgbClr val="0070C0"/>
                </a:solidFill>
                <a:sym typeface="Symbol"/>
              </a:rPr>
            </a:br>
            <a:r>
              <a:rPr lang="en-AU" sz="2000"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1,…, </a:t>
            </a:r>
            <a:r>
              <a:rPr lang="en-AU" i="1"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 1,…, </a:t>
            </a:r>
            <a:r>
              <a:rPr lang="en-AU" i="1" dirty="0">
                <a:latin typeface="Times New Roman" pitchFamily="18" charset="0"/>
                <a:cs typeface="Times New Roman" pitchFamily="18" charset="0"/>
                <a:sym typeface="Symbol"/>
              </a:rPr>
              <a:t>n	</a:t>
            </a:r>
            <a:r>
              <a:rPr lang="en-AU" sz="2000" b="1" dirty="0" smtClean="0">
                <a:solidFill>
                  <a:srgbClr val="0070C0"/>
                </a:solidFill>
                <a:sym typeface="Symbol"/>
              </a:rPr>
              <a:t>Flow </a:t>
            </a:r>
            <a:r>
              <a:rPr lang="en-AU" sz="2000" b="1" dirty="0" err="1" smtClean="0">
                <a:solidFill>
                  <a:srgbClr val="0070C0"/>
                </a:solidFill>
                <a:sym typeface="Symbol"/>
              </a:rPr>
              <a:t>impl</a:t>
            </a:r>
            <a:r>
              <a:rPr lang="en-AU" sz="2000" b="1" dirty="0" smtClean="0">
                <a:solidFill>
                  <a:srgbClr val="0070C0"/>
                </a:solidFill>
                <a:sym typeface="Symbol"/>
              </a:rPr>
              <a:t>.</a:t>
            </a:r>
            <a:r>
              <a:rPr lang="en-AU" b="1" dirty="0">
                <a:solidFill>
                  <a:srgbClr val="0070C0"/>
                </a:solidFill>
                <a:sym typeface="Symbol"/>
              </a:rPr>
              <a:t>	</a:t>
            </a:r>
            <a:br>
              <a:rPr lang="en-AU" b="1" dirty="0">
                <a:solidFill>
                  <a:srgbClr val="0070C0"/>
                </a:solidFill>
                <a:sym typeface="Symbol"/>
              </a:rPr>
            </a:br>
            <a:r>
              <a:rPr lang="en-AU"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0</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{0, 1</a:t>
            </a:r>
            <a:r>
              <a:rPr lang="en-AU"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endParaRPr lang="en-AU" dirty="0" smtClean="0">
              <a:latin typeface="Arial" charset="0"/>
              <a:cs typeface="Arial" charset="0"/>
            </a:endParaRPr>
          </a:p>
        </p:txBody>
      </p:sp>
      <p:sp>
        <p:nvSpPr>
          <p:cNvPr id="5" name="TextBox 8"/>
          <p:cNvSpPr txBox="1">
            <a:spLocks noChangeArrowheads="1"/>
          </p:cNvSpPr>
          <p:nvPr/>
        </p:nvSpPr>
        <p:spPr bwMode="auto">
          <a:xfrm>
            <a:off x="5633111" y="3399383"/>
            <a:ext cx="3303340" cy="46166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i="1" dirty="0">
                <a:latin typeface="Times New Roman" pitchFamily="18" charset="0"/>
                <a:cs typeface="Times New Roman" pitchFamily="18" charset="0"/>
              </a:rPr>
              <a:t>m</a:t>
            </a:r>
            <a:r>
              <a:rPr lang="en-AU" dirty="0"/>
              <a:t> facilities, </a:t>
            </a:r>
            <a:r>
              <a:rPr lang="en-AU" i="1" dirty="0">
                <a:latin typeface="Times New Roman" pitchFamily="18" charset="0"/>
                <a:cs typeface="Times New Roman" pitchFamily="18" charset="0"/>
              </a:rPr>
              <a:t>n</a:t>
            </a:r>
            <a:r>
              <a:rPr lang="en-AU" dirty="0"/>
              <a:t> customers</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42197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63500"/>
            <a:ext cx="8353425" cy="989013"/>
          </a:xfrm>
        </p:spPr>
        <p:txBody>
          <a:bodyPr/>
          <a:lstStyle/>
          <a:p>
            <a:r>
              <a:rPr lang="en-AU" smtClean="0">
                <a:latin typeface="Arial" charset="0"/>
                <a:cs typeface="Arial" charset="0"/>
              </a:rPr>
              <a:t>CP-based column generation</a:t>
            </a:r>
            <a:endParaRPr lang="en-US"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60912871"/>
              </p:ext>
            </p:extLst>
          </p:nvPr>
        </p:nvGraphicFramePr>
        <p:xfrm>
          <a:off x="395288" y="1268413"/>
          <a:ext cx="8353425" cy="5400923"/>
        </p:xfrm>
        <a:graphic>
          <a:graphicData uri="http://schemas.openxmlformats.org/drawingml/2006/table">
            <a:tbl>
              <a:tblPr firstRow="1" bandRow="1">
                <a:tableStyleId>{073A0DAA-6AF3-43AB-8588-CEC1D06C72B9}</a:tableStyleId>
              </a:tblPr>
              <a:tblGrid>
                <a:gridCol w="1409945"/>
                <a:gridCol w="6943480"/>
              </a:tblGrid>
              <a:tr h="370908">
                <a:tc>
                  <a:txBody>
                    <a:bodyPr/>
                    <a:lstStyle/>
                    <a:p>
                      <a:r>
                        <a:rPr lang="en-AU" sz="1200" dirty="0" smtClean="0">
                          <a:latin typeface="Arial" pitchFamily="34" charset="0"/>
                          <a:cs typeface="Arial" pitchFamily="34" charset="0"/>
                        </a:rPr>
                        <a:t>Application</a:t>
                      </a:r>
                      <a:endParaRPr lang="en-US" sz="1200" dirty="0">
                        <a:latin typeface="Arial" pitchFamily="34" charset="0"/>
                        <a:cs typeface="Arial" pitchFamily="34" charset="0"/>
                      </a:endParaRPr>
                    </a:p>
                  </a:txBody>
                  <a:tcPr marL="91445" marR="91445" marT="45728" marB="45728"/>
                </a:tc>
                <a:tc>
                  <a:txBody>
                    <a:bodyPr/>
                    <a:lstStyle/>
                    <a:p>
                      <a:r>
                        <a:rPr lang="en-AU" sz="1200" dirty="0" smtClean="0">
                          <a:latin typeface="Arial" pitchFamily="34" charset="0"/>
                          <a:cs typeface="Arial" pitchFamily="34" charset="0"/>
                        </a:rPr>
                        <a:t>Reference</a:t>
                      </a:r>
                      <a:endParaRPr lang="en-US" sz="1200" dirty="0">
                        <a:latin typeface="Arial" pitchFamily="34" charset="0"/>
                        <a:cs typeface="Arial" pitchFamily="34" charset="0"/>
                      </a:endParaRPr>
                    </a:p>
                  </a:txBody>
                  <a:tcPr marL="91445" marR="91445" marT="45728" marB="45728"/>
                </a:tc>
              </a:tr>
              <a:tr h="45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Urban transit crew management</a:t>
                      </a:r>
                      <a:endParaRPr lang="en-US" sz="1200" dirty="0">
                        <a:latin typeface="Arial" pitchFamily="34" charset="0"/>
                        <a:cs typeface="Arial" pitchFamily="34" charset="0"/>
                      </a:endParaRPr>
                    </a:p>
                  </a:txBody>
                  <a:tcPr marL="91445" marR="91445" marT="45728" marB="45728"/>
                </a:tc>
                <a:tc>
                  <a:txBody>
                    <a:bodyPr/>
                    <a:lstStyle/>
                    <a:p>
                      <a:r>
                        <a:rPr lang="en-US" sz="1200" dirty="0" smtClean="0">
                          <a:latin typeface="Arial" pitchFamily="34" charset="0"/>
                          <a:cs typeface="Arial" pitchFamily="34" charset="0"/>
                        </a:rPr>
                        <a:t>T.H. </a:t>
                      </a:r>
                      <a:r>
                        <a:rPr lang="en-US" sz="1200" dirty="0" err="1" smtClean="0">
                          <a:latin typeface="Arial" pitchFamily="34" charset="0"/>
                          <a:cs typeface="Arial" pitchFamily="34" charset="0"/>
                        </a:rPr>
                        <a:t>Yunes</a:t>
                      </a:r>
                      <a:r>
                        <a:rPr lang="en-US" sz="1200" dirty="0" smtClean="0">
                          <a:latin typeface="Arial" pitchFamily="34" charset="0"/>
                          <a:cs typeface="Arial" pitchFamily="34" charset="0"/>
                        </a:rPr>
                        <a:t>., A.V. </a:t>
                      </a:r>
                      <a:r>
                        <a:rPr lang="en-US" sz="1200" dirty="0" err="1" smtClean="0">
                          <a:latin typeface="Arial" pitchFamily="34" charset="0"/>
                          <a:cs typeface="Arial" pitchFamily="34" charset="0"/>
                        </a:rPr>
                        <a:t>Moura</a:t>
                      </a:r>
                      <a:r>
                        <a:rPr lang="en-US" sz="1200" dirty="0" smtClean="0">
                          <a:latin typeface="Arial" pitchFamily="34" charset="0"/>
                          <a:cs typeface="Arial" pitchFamily="34" charset="0"/>
                        </a:rPr>
                        <a:t>, C.C. de Souza. Solving very large crew scheduling problems to optimality. Proceedings of ACM symposium on Applied Computing, pages 446-451, 2000.</a:t>
                      </a:r>
                      <a:endParaRPr lang="en-US" sz="1200" dirty="0">
                        <a:latin typeface="Arial" pitchFamily="34" charset="0"/>
                        <a:cs typeface="Arial" pitchFamily="34" charset="0"/>
                      </a:endParaRPr>
                    </a:p>
                  </a:txBody>
                  <a:tcPr marL="91445" marR="91445" marT="45728" marB="45728"/>
                </a:tc>
              </a:tr>
              <a:tr h="457283">
                <a:tc>
                  <a:txBody>
                    <a:bodyPr/>
                    <a:lstStyle/>
                    <a:p>
                      <a:endParaRPr lang="en-US" sz="1200" dirty="0">
                        <a:latin typeface="Arial" pitchFamily="34" charset="0"/>
                        <a:cs typeface="Arial" pitchFamily="34" charset="0"/>
                      </a:endParaRPr>
                    </a:p>
                  </a:txBody>
                  <a:tcPr marL="91445" marR="91445" marT="45728" marB="45728"/>
                </a:tc>
                <a:tc>
                  <a:txBody>
                    <a:bodyPr/>
                    <a:lstStyle/>
                    <a:p>
                      <a:r>
                        <a:rPr lang="en-US" sz="1200" dirty="0" smtClean="0">
                          <a:latin typeface="Arial" pitchFamily="34" charset="0"/>
                          <a:cs typeface="Arial" pitchFamily="34" charset="0"/>
                        </a:rPr>
                        <a:t>T.H. </a:t>
                      </a:r>
                      <a:r>
                        <a:rPr lang="en-US" sz="1200" dirty="0" err="1" smtClean="0">
                          <a:latin typeface="Arial" pitchFamily="34" charset="0"/>
                          <a:cs typeface="Arial" pitchFamily="34" charset="0"/>
                        </a:rPr>
                        <a:t>Yunes</a:t>
                      </a:r>
                      <a:r>
                        <a:rPr lang="en-US" sz="1200" dirty="0" smtClean="0">
                          <a:latin typeface="Arial" pitchFamily="34" charset="0"/>
                          <a:cs typeface="Arial" pitchFamily="34" charset="0"/>
                        </a:rPr>
                        <a:t>., A.V. </a:t>
                      </a:r>
                      <a:r>
                        <a:rPr lang="en-US" sz="1200" dirty="0" err="1" smtClean="0">
                          <a:latin typeface="Arial" pitchFamily="34" charset="0"/>
                          <a:cs typeface="Arial" pitchFamily="34" charset="0"/>
                        </a:rPr>
                        <a:t>Moura</a:t>
                      </a:r>
                      <a:r>
                        <a:rPr lang="en-US" sz="1200" dirty="0" smtClean="0">
                          <a:latin typeface="Arial" pitchFamily="34" charset="0"/>
                          <a:cs typeface="Arial" pitchFamily="34" charset="0"/>
                        </a:rPr>
                        <a:t>, C.C. de Souza. Hybrid column generation approaches for urban transit crew management problems. Transportation Science 39(2):273-288, 2005.</a:t>
                      </a:r>
                      <a:endParaRPr lang="en-US" sz="1200" dirty="0">
                        <a:latin typeface="Arial" pitchFamily="34" charset="0"/>
                        <a:cs typeface="Arial" pitchFamily="34" charset="0"/>
                      </a:endParaRPr>
                    </a:p>
                  </a:txBody>
                  <a:tcPr marL="91445" marR="91445" marT="45728" marB="45728"/>
                </a:tc>
              </a:tr>
              <a:tr h="823110">
                <a:tc>
                  <a:txBody>
                    <a:bodyPr/>
                    <a:lstStyle/>
                    <a:p>
                      <a:r>
                        <a:rPr lang="en-US" sz="1200" dirty="0" smtClean="0">
                          <a:latin typeface="Arial" pitchFamily="34" charset="0"/>
                          <a:cs typeface="Arial" pitchFamily="34" charset="0"/>
                        </a:rPr>
                        <a:t>Travelling tournament</a:t>
                      </a:r>
                    </a:p>
                  </a:txBody>
                  <a:tcPr marL="91445" marR="91445" marT="45728" marB="45728"/>
                </a:tc>
                <a:tc>
                  <a:txBody>
                    <a:bodyPr/>
                    <a:lstStyle/>
                    <a:p>
                      <a:r>
                        <a:rPr lang="en-US" sz="1200" dirty="0" smtClean="0">
                          <a:latin typeface="Arial" pitchFamily="34" charset="0"/>
                          <a:cs typeface="Arial" pitchFamily="34" charset="0"/>
                        </a:rPr>
                        <a:t>K. Easton, G.L. </a:t>
                      </a:r>
                      <a:r>
                        <a:rPr lang="en-US" sz="1200" dirty="0" err="1" smtClean="0">
                          <a:latin typeface="Arial" pitchFamily="34" charset="0"/>
                          <a:cs typeface="Arial" pitchFamily="34" charset="0"/>
                        </a:rPr>
                        <a:t>Nemhauser</a:t>
                      </a:r>
                      <a:r>
                        <a:rPr lang="en-US" sz="1200" dirty="0" smtClean="0">
                          <a:latin typeface="Arial" pitchFamily="34" charset="0"/>
                          <a:cs typeface="Arial" pitchFamily="34" charset="0"/>
                        </a:rPr>
                        <a:t>, and M.A. Trick. Solving the travelling tournament problem: A combined integer programming and constraint programming approach. Proceedings of Practice and Theory of Automated Timetabling, volume 2740 of Lecture Notes in Computer Science, pages 100-112. Springer, 2002.</a:t>
                      </a:r>
                      <a:endParaRPr lang="en-US" sz="1200" dirty="0">
                        <a:latin typeface="Arial" pitchFamily="34" charset="0"/>
                        <a:cs typeface="Arial" pitchFamily="34" charset="0"/>
                      </a:endParaRPr>
                    </a:p>
                  </a:txBody>
                  <a:tcPr marL="91445" marR="91445" marT="45728" marB="45728"/>
                </a:tc>
              </a:tr>
              <a:tr h="45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Two-dimensional bin packing</a:t>
                      </a:r>
                    </a:p>
                  </a:txBody>
                  <a:tcPr marL="91445" marR="91445" marT="45728" marB="45728"/>
                </a:tc>
                <a:tc>
                  <a:txBody>
                    <a:bodyPr/>
                    <a:lstStyle/>
                    <a:p>
                      <a:r>
                        <a:rPr lang="en-US" sz="1200" dirty="0" smtClean="0">
                          <a:latin typeface="Arial" pitchFamily="34" charset="0"/>
                          <a:cs typeface="Arial" pitchFamily="34" charset="0"/>
                        </a:rPr>
                        <a:t>D. </a:t>
                      </a:r>
                      <a:r>
                        <a:rPr lang="en-US" sz="1200" dirty="0" err="1" smtClean="0">
                          <a:latin typeface="Arial" pitchFamily="34" charset="0"/>
                          <a:cs typeface="Arial" pitchFamily="34" charset="0"/>
                        </a:rPr>
                        <a:t>Pisinger</a:t>
                      </a:r>
                      <a:r>
                        <a:rPr lang="en-US" sz="1200" dirty="0" smtClean="0">
                          <a:latin typeface="Arial" pitchFamily="34" charset="0"/>
                          <a:cs typeface="Arial" pitchFamily="34" charset="0"/>
                        </a:rPr>
                        <a:t>, M. </a:t>
                      </a:r>
                      <a:r>
                        <a:rPr lang="en-US" sz="1200" dirty="0" err="1" smtClean="0">
                          <a:latin typeface="Arial" pitchFamily="34" charset="0"/>
                          <a:cs typeface="Arial" pitchFamily="34" charset="0"/>
                        </a:rPr>
                        <a:t>Sigurd</a:t>
                      </a:r>
                      <a:r>
                        <a:rPr lang="en-US" sz="1200" dirty="0" smtClean="0">
                          <a:latin typeface="Arial" pitchFamily="34" charset="0"/>
                          <a:cs typeface="Arial" pitchFamily="34" charset="0"/>
                        </a:rPr>
                        <a:t>. Using decomposition techniques and constraint programming for solving the two-dimensional bin-packing problem. Journal on Computing 19(1):36-51, 2007.</a:t>
                      </a:r>
                      <a:endParaRPr lang="en-US" sz="1200" dirty="0">
                        <a:latin typeface="Arial" pitchFamily="34" charset="0"/>
                        <a:cs typeface="Arial" pitchFamily="34" charset="0"/>
                      </a:endParaRPr>
                    </a:p>
                  </a:txBody>
                  <a:tcPr marL="91445" marR="91445" marT="45728" marB="45728"/>
                </a:tc>
              </a:tr>
              <a:tr h="45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Graph coloring</a:t>
                      </a:r>
                    </a:p>
                  </a:txBody>
                  <a:tcPr marL="91445" marR="91445" marT="45728" marB="45728"/>
                </a:tc>
                <a:tc>
                  <a:txBody>
                    <a:bodyPr/>
                    <a:lstStyle/>
                    <a:p>
                      <a:r>
                        <a:rPr lang="en-US" sz="1200" dirty="0" smtClean="0">
                          <a:latin typeface="Arial" pitchFamily="34" charset="0"/>
                          <a:cs typeface="Arial" pitchFamily="34" charset="0"/>
                        </a:rPr>
                        <a:t>S. </a:t>
                      </a:r>
                      <a:r>
                        <a:rPr lang="en-US" sz="1200" dirty="0" err="1" smtClean="0">
                          <a:latin typeface="Arial" pitchFamily="34" charset="0"/>
                          <a:cs typeface="Arial" pitchFamily="34" charset="0"/>
                        </a:rPr>
                        <a:t>Gualandi</a:t>
                      </a:r>
                      <a:r>
                        <a:rPr lang="en-US" sz="1200" dirty="0" smtClean="0">
                          <a:latin typeface="Arial" pitchFamily="34" charset="0"/>
                          <a:cs typeface="Arial" pitchFamily="34" charset="0"/>
                        </a:rPr>
                        <a:t>. Enhancing constraint programming-based column generation for integer programs. PhD thesis, </a:t>
                      </a:r>
                      <a:r>
                        <a:rPr lang="en-US" sz="1200" dirty="0" err="1" smtClean="0">
                          <a:latin typeface="Arial" pitchFamily="34" charset="0"/>
                          <a:cs typeface="Arial" pitchFamily="34" charset="0"/>
                        </a:rPr>
                        <a:t>Politechnico</a:t>
                      </a:r>
                      <a:r>
                        <a:rPr lang="en-US" sz="1200" dirty="0" smtClean="0">
                          <a:latin typeface="Arial" pitchFamily="34" charset="0"/>
                          <a:cs typeface="Arial" pitchFamily="34" charset="0"/>
                        </a:rPr>
                        <a:t> di Milano, 2008.</a:t>
                      </a:r>
                      <a:endParaRPr lang="en-US" sz="1200" dirty="0">
                        <a:latin typeface="Arial" pitchFamily="34" charset="0"/>
                        <a:cs typeface="Arial" pitchFamily="34" charset="0"/>
                      </a:endParaRPr>
                    </a:p>
                  </a:txBody>
                  <a:tcPr marL="91445" marR="91445" marT="45728" marB="45728"/>
                </a:tc>
              </a:tr>
              <a:tr h="457283">
                <a:tc>
                  <a:txBody>
                    <a:bodyPr/>
                    <a:lstStyle/>
                    <a:p>
                      <a:r>
                        <a:rPr lang="en-US" sz="1200" dirty="0" smtClean="0">
                          <a:latin typeface="Arial" pitchFamily="34" charset="0"/>
                          <a:cs typeface="Arial" pitchFamily="34" charset="0"/>
                        </a:rPr>
                        <a:t>Constrained cutting stock</a:t>
                      </a:r>
                    </a:p>
                  </a:txBody>
                  <a:tcPr marL="91445" marR="91445" marT="45728" marB="45728"/>
                </a:tc>
                <a:tc>
                  <a:txBody>
                    <a:bodyPr/>
                    <a:lstStyle/>
                    <a:p>
                      <a:r>
                        <a:rPr lang="en-US" sz="1200" smtClean="0">
                          <a:latin typeface="Arial" pitchFamily="34" charset="0"/>
                          <a:cs typeface="Arial" pitchFamily="34" charset="0"/>
                        </a:rPr>
                        <a:t>T. Fahle, M. Sellmann. Cost based filtering for the constrained knapsack problem. Annals of Operations Research 115(1):73-93, 2002.</a:t>
                      </a:r>
                      <a:endParaRPr lang="en-US" sz="1200" dirty="0">
                        <a:latin typeface="Arial" pitchFamily="34" charset="0"/>
                        <a:cs typeface="Arial" pitchFamily="34" charset="0"/>
                      </a:endParaRPr>
                    </a:p>
                  </a:txBody>
                  <a:tcPr marL="91445" marR="91445" marT="45728" marB="45728"/>
                </a:tc>
              </a:tr>
              <a:tr h="45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latin typeface="Arial" pitchFamily="34" charset="0"/>
                          <a:cs typeface="Arial" pitchFamily="34" charset="0"/>
                        </a:rPr>
                        <a:t>Employee timetabling</a:t>
                      </a:r>
                      <a:endParaRPr lang="en-US" sz="1200" dirty="0" smtClean="0">
                        <a:latin typeface="Arial" pitchFamily="34" charset="0"/>
                        <a:cs typeface="Arial" pitchFamily="34" charset="0"/>
                      </a:endParaRPr>
                    </a:p>
                  </a:txBody>
                  <a:tcPr marL="91445" marR="91445" marT="45728" marB="45728"/>
                </a:tc>
                <a:tc>
                  <a:txBody>
                    <a:bodyPr/>
                    <a:lstStyle/>
                    <a:p>
                      <a:r>
                        <a:rPr lang="en-US" sz="1200" smtClean="0">
                          <a:latin typeface="Arial" pitchFamily="34" charset="0"/>
                          <a:cs typeface="Arial" pitchFamily="34" charset="0"/>
                        </a:rPr>
                        <a:t>S. Demassey, G. Pesant, L.M. Rousseau. A cost-regular based hybrid column generation approach. Constraints 11(4):315-333, 2006.</a:t>
                      </a:r>
                      <a:endParaRPr lang="en-US" sz="1200" dirty="0">
                        <a:latin typeface="Arial" pitchFamily="34" charset="0"/>
                        <a:cs typeface="Arial" pitchFamily="34" charset="0"/>
                      </a:endParaRPr>
                    </a:p>
                  </a:txBody>
                  <a:tcPr marL="91445" marR="91445" marT="45728" marB="45728"/>
                </a:tc>
              </a:tr>
              <a:tr h="640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latin typeface="Arial" pitchFamily="34" charset="0"/>
                          <a:cs typeface="Arial" pitchFamily="34" charset="0"/>
                        </a:rPr>
                        <a:t>Wireless mesh networks</a:t>
                      </a:r>
                      <a:endParaRPr lang="en-US" sz="1200" dirty="0" smtClean="0">
                        <a:latin typeface="Arial" pitchFamily="34" charset="0"/>
                        <a:cs typeface="Arial" pitchFamily="34" charset="0"/>
                      </a:endParaRPr>
                    </a:p>
                  </a:txBody>
                  <a:tcPr marL="91445" marR="91445" marT="45728" marB="45728"/>
                </a:tc>
                <a:tc>
                  <a:txBody>
                    <a:bodyPr/>
                    <a:lstStyle/>
                    <a:p>
                      <a:r>
                        <a:rPr lang="en-US" sz="1200" dirty="0" smtClean="0">
                          <a:latin typeface="Arial" pitchFamily="34" charset="0"/>
                          <a:cs typeface="Arial" pitchFamily="34" charset="0"/>
                        </a:rPr>
                        <a:t>A. Capone, G. </a:t>
                      </a:r>
                      <a:r>
                        <a:rPr lang="en-US" sz="1200" dirty="0" err="1" smtClean="0">
                          <a:latin typeface="Arial" pitchFamily="34" charset="0"/>
                          <a:cs typeface="Arial" pitchFamily="34" charset="0"/>
                        </a:rPr>
                        <a:t>Carello</a:t>
                      </a:r>
                      <a:r>
                        <a:rPr lang="en-US" sz="1200" dirty="0" smtClean="0">
                          <a:latin typeface="Arial" pitchFamily="34" charset="0"/>
                          <a:cs typeface="Arial" pitchFamily="34" charset="0"/>
                        </a:rPr>
                        <a:t>, I. </a:t>
                      </a:r>
                      <a:r>
                        <a:rPr lang="en-US" sz="1200" dirty="0" err="1" smtClean="0">
                          <a:latin typeface="Arial" pitchFamily="34" charset="0"/>
                          <a:cs typeface="Arial" pitchFamily="34" charset="0"/>
                        </a:rPr>
                        <a:t>Filippini</a:t>
                      </a:r>
                      <a:r>
                        <a:rPr lang="en-US" sz="1200" dirty="0" smtClean="0">
                          <a:latin typeface="Arial" pitchFamily="34" charset="0"/>
                          <a:cs typeface="Arial" pitchFamily="34" charset="0"/>
                        </a:rPr>
                        <a:t>, S. </a:t>
                      </a:r>
                      <a:r>
                        <a:rPr lang="en-US" sz="1200" dirty="0" err="1" smtClean="0">
                          <a:latin typeface="Arial" pitchFamily="34" charset="0"/>
                          <a:cs typeface="Arial" pitchFamily="34" charset="0"/>
                        </a:rPr>
                        <a:t>Gualandi</a:t>
                      </a:r>
                      <a:r>
                        <a:rPr lang="en-US" sz="1200" dirty="0" smtClean="0">
                          <a:latin typeface="Arial" pitchFamily="34" charset="0"/>
                          <a:cs typeface="Arial" pitchFamily="34" charset="0"/>
                        </a:rPr>
                        <a:t>, F. </a:t>
                      </a:r>
                      <a:r>
                        <a:rPr lang="en-US" sz="1200" dirty="0" err="1" smtClean="0">
                          <a:latin typeface="Arial" pitchFamily="34" charset="0"/>
                          <a:cs typeface="Arial" pitchFamily="34" charset="0"/>
                        </a:rPr>
                        <a:t>Malucelli</a:t>
                      </a:r>
                      <a:r>
                        <a:rPr lang="en-US" sz="1200" dirty="0" smtClean="0">
                          <a:latin typeface="Arial" pitchFamily="34" charset="0"/>
                          <a:cs typeface="Arial" pitchFamily="34" charset="0"/>
                        </a:rPr>
                        <a:t>. Solving a resource allocation problem in wireless mess networks: A comparison between a CP-based and a classical column generation. Networks 55(3):221-233, 2010.</a:t>
                      </a:r>
                      <a:endParaRPr lang="en-US" sz="1200" dirty="0">
                        <a:latin typeface="Arial" pitchFamily="34" charset="0"/>
                        <a:cs typeface="Arial" pitchFamily="34" charset="0"/>
                      </a:endParaRPr>
                    </a:p>
                  </a:txBody>
                  <a:tcPr marL="91445" marR="91445" marT="45728" marB="45728"/>
                </a:tc>
              </a:tr>
              <a:tr h="640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Multi-machine scheduling</a:t>
                      </a:r>
                    </a:p>
                  </a:txBody>
                  <a:tcPr marL="91445" marR="91445" marT="45728" marB="45728"/>
                </a:tc>
                <a:tc>
                  <a:txBody>
                    <a:bodyPr/>
                    <a:lstStyle/>
                    <a:p>
                      <a:r>
                        <a:rPr lang="en-US" sz="1200" dirty="0" smtClean="0">
                          <a:latin typeface="Arial" pitchFamily="34" charset="0"/>
                          <a:cs typeface="Arial" pitchFamily="34" charset="0"/>
                        </a:rPr>
                        <a:t>R. </a:t>
                      </a:r>
                      <a:r>
                        <a:rPr lang="en-US" sz="1200" dirty="0" err="1" smtClean="0">
                          <a:latin typeface="Arial" pitchFamily="34" charset="0"/>
                          <a:cs typeface="Arial" pitchFamily="34" charset="0"/>
                        </a:rPr>
                        <a:t>Sadykov</a:t>
                      </a:r>
                      <a:r>
                        <a:rPr lang="en-US" sz="1200" dirty="0" smtClean="0">
                          <a:latin typeface="Arial" pitchFamily="34" charset="0"/>
                          <a:cs typeface="Arial" pitchFamily="34" charset="0"/>
                        </a:rPr>
                        <a:t>, L.A. Wolsey. Integer programming and constraint programming in solving a </a:t>
                      </a:r>
                      <a:r>
                        <a:rPr lang="en-US" sz="1200" dirty="0" err="1" smtClean="0">
                          <a:latin typeface="Arial" pitchFamily="34" charset="0"/>
                          <a:cs typeface="Arial" pitchFamily="34" charset="0"/>
                        </a:rPr>
                        <a:t>multimachine</a:t>
                      </a:r>
                      <a:r>
                        <a:rPr lang="en-US" sz="1200" dirty="0" smtClean="0">
                          <a:latin typeface="Arial" pitchFamily="34" charset="0"/>
                          <a:cs typeface="Arial" pitchFamily="34" charset="0"/>
                        </a:rPr>
                        <a:t> assignment scheduling problem with deadlines and release dates. Journal on Computing 18(2):209-217, 2006.</a:t>
                      </a:r>
                      <a:endParaRPr lang="en-US" sz="1200" dirty="0">
                        <a:latin typeface="Arial" pitchFamily="34" charset="0"/>
                        <a:cs typeface="Arial" pitchFamily="34" charset="0"/>
                      </a:endParaRPr>
                    </a:p>
                  </a:txBody>
                  <a:tcPr marL="91445" marR="91445" marT="45728" marB="45728"/>
                </a:tc>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3500"/>
            <a:ext cx="8353425" cy="989013"/>
          </a:xfrm>
        </p:spPr>
        <p:txBody>
          <a:bodyPr/>
          <a:lstStyle/>
          <a:p>
            <a:r>
              <a:rPr lang="en-AU" smtClean="0">
                <a:latin typeface="Arial" charset="0"/>
                <a:cs typeface="Arial" charset="0"/>
              </a:rPr>
              <a:t>Example</a:t>
            </a:r>
            <a:endParaRPr lang="en-US" smtClean="0">
              <a:latin typeface="Arial" charset="0"/>
              <a:cs typeface="Arial" charset="0"/>
            </a:endParaRPr>
          </a:p>
        </p:txBody>
      </p:sp>
      <p:sp>
        <p:nvSpPr>
          <p:cNvPr id="13315"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Consider solving a multi period scheduling problem. Each period has its own set of variables but is linked together through resource consumption variables</a:t>
            </a:r>
          </a:p>
        </p:txBody>
      </p:sp>
      <p:sp>
        <p:nvSpPr>
          <p:cNvPr id="13321" name="Left Brace 13"/>
          <p:cNvSpPr>
            <a:spLocks/>
          </p:cNvSpPr>
          <p:nvPr/>
        </p:nvSpPr>
        <p:spPr bwMode="auto">
          <a:xfrm rot="16200000">
            <a:off x="5612425" y="3638496"/>
            <a:ext cx="431800" cy="4816906"/>
          </a:xfrm>
          <a:prstGeom prst="leftBrace">
            <a:avLst>
              <a:gd name="adj1" fmla="val 8343"/>
              <a:gd name="adj2" fmla="val 50000"/>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Rectangle 14"/>
          <p:cNvSpPr>
            <a:spLocks noChangeArrowheads="1"/>
          </p:cNvSpPr>
          <p:nvPr/>
        </p:nvSpPr>
        <p:spPr bwMode="auto">
          <a:xfrm>
            <a:off x="3706123" y="6066234"/>
            <a:ext cx="4244404"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AU" dirty="0" smtClean="0">
                <a:latin typeface="Arial" charset="0"/>
                <a:cs typeface="Arial" charset="0"/>
              </a:rPr>
              <a:t>Independent variables</a:t>
            </a:r>
            <a:endParaRPr lang="en-US" dirty="0">
              <a:latin typeface="Arial" charset="0"/>
              <a:cs typeface="Arial" charset="0"/>
            </a:endParaRPr>
          </a:p>
        </p:txBody>
      </p:sp>
      <p:sp>
        <p:nvSpPr>
          <p:cNvPr id="12" name="Rectangle 11"/>
          <p:cNvSpPr/>
          <p:nvPr/>
        </p:nvSpPr>
        <p:spPr bwMode="auto">
          <a:xfrm>
            <a:off x="2800491" y="2825874"/>
            <a:ext cx="604867" cy="2849157"/>
          </a:xfrm>
          <a:prstGeom prst="rect">
            <a:avLst/>
          </a:prstGeom>
          <a:solidFill>
            <a:schemeClr val="accent5">
              <a:lumMod val="90000"/>
            </a:schemeClr>
          </a:solidFill>
          <a:ln>
            <a:solidFill>
              <a:srgbClr val="0070C0"/>
            </a:solidFill>
          </a:ln>
          <a:effectLst/>
          <a:extLst/>
        </p:spPr>
        <p:txBody>
          <a:bodyPr vert="vert270" anchor="ctr"/>
          <a:lstStyle/>
          <a:p>
            <a:pPr algn="ctr">
              <a:defRPr/>
            </a:pPr>
            <a:r>
              <a:rPr lang="en-AU" dirty="0" smtClean="0">
                <a:latin typeface="Arial" pitchFamily="34" charset="0"/>
                <a:cs typeface="Arial" pitchFamily="34" charset="0"/>
              </a:rPr>
              <a:t>Common variables</a:t>
            </a:r>
            <a:endParaRPr lang="en-US" dirty="0">
              <a:latin typeface="Arial" pitchFamily="34" charset="0"/>
              <a:cs typeface="Arial" pitchFamily="34" charset="0"/>
            </a:endParaRPr>
          </a:p>
        </p:txBody>
      </p:sp>
      <p:sp>
        <p:nvSpPr>
          <p:cNvPr id="13" name="Rectangle 12"/>
          <p:cNvSpPr/>
          <p:nvPr/>
        </p:nvSpPr>
        <p:spPr bwMode="auto">
          <a:xfrm>
            <a:off x="3405358" y="2825874"/>
            <a:ext cx="1451503" cy="788899"/>
          </a:xfrm>
          <a:prstGeom prst="rect">
            <a:avLst/>
          </a:prstGeom>
          <a:solidFill>
            <a:schemeClr val="accent5">
              <a:lumMod val="90000"/>
            </a:schemeClr>
          </a:solidFill>
          <a:ln>
            <a:solidFill>
              <a:srgbClr val="0070C0"/>
            </a:solidFill>
          </a:ln>
          <a:effectLst/>
          <a:extLst/>
        </p:spPr>
        <p:txBody>
          <a:bodyPr anchor="ctr"/>
          <a:lstStyle/>
          <a:p>
            <a:pPr algn="ctr">
              <a:defRPr/>
            </a:pPr>
            <a:r>
              <a:rPr lang="en-AU" dirty="0" smtClean="0">
                <a:latin typeface="Arial" pitchFamily="34" charset="0"/>
                <a:cs typeface="Arial" pitchFamily="34" charset="0"/>
              </a:rPr>
              <a:t>Period 1</a:t>
            </a:r>
            <a:endParaRPr lang="en-US" dirty="0">
              <a:latin typeface="Arial" pitchFamily="34" charset="0"/>
              <a:cs typeface="Arial" pitchFamily="34" charset="0"/>
            </a:endParaRPr>
          </a:p>
        </p:txBody>
      </p:sp>
      <p:sp>
        <p:nvSpPr>
          <p:cNvPr id="14" name="Rectangle 13"/>
          <p:cNvSpPr/>
          <p:nvPr/>
        </p:nvSpPr>
        <p:spPr bwMode="auto">
          <a:xfrm>
            <a:off x="4860032" y="3614774"/>
            <a:ext cx="1451503" cy="790832"/>
          </a:xfrm>
          <a:prstGeom prst="rect">
            <a:avLst/>
          </a:prstGeom>
          <a:solidFill>
            <a:schemeClr val="accent5">
              <a:lumMod val="90000"/>
            </a:schemeClr>
          </a:solidFill>
          <a:ln>
            <a:solidFill>
              <a:srgbClr val="0070C0"/>
            </a:solidFill>
          </a:ln>
          <a:effectLst/>
          <a:extLst/>
        </p:spPr>
        <p:txBody>
          <a:bodyPr anchor="ctr"/>
          <a:lstStyle/>
          <a:p>
            <a:pPr algn="ctr">
              <a:defRPr/>
            </a:pPr>
            <a:r>
              <a:rPr lang="en-AU" dirty="0" smtClean="0">
                <a:latin typeface="Arial" pitchFamily="34" charset="0"/>
                <a:cs typeface="Arial" pitchFamily="34" charset="0"/>
              </a:rPr>
              <a:t>Period 2</a:t>
            </a:r>
            <a:endParaRPr lang="en-US" dirty="0">
              <a:latin typeface="Arial" pitchFamily="34" charset="0"/>
              <a:cs typeface="Arial" pitchFamily="34" charset="0"/>
            </a:endParaRPr>
          </a:p>
        </p:txBody>
      </p:sp>
      <p:sp>
        <p:nvSpPr>
          <p:cNvPr id="15" name="Rectangle 14"/>
          <p:cNvSpPr/>
          <p:nvPr/>
        </p:nvSpPr>
        <p:spPr bwMode="auto">
          <a:xfrm>
            <a:off x="6786649" y="4898134"/>
            <a:ext cx="1450129" cy="788899"/>
          </a:xfrm>
          <a:prstGeom prst="rect">
            <a:avLst/>
          </a:prstGeom>
          <a:solidFill>
            <a:schemeClr val="accent5">
              <a:lumMod val="90000"/>
            </a:schemeClr>
          </a:solidFill>
          <a:ln>
            <a:solidFill>
              <a:srgbClr val="0070C0"/>
            </a:solidFill>
          </a:ln>
          <a:effectLst/>
          <a:extLst/>
        </p:spPr>
        <p:txBody>
          <a:bodyPr anchor="ctr"/>
          <a:lstStyle/>
          <a:p>
            <a:pPr algn="ctr">
              <a:defRPr/>
            </a:pPr>
            <a:r>
              <a:rPr lang="en-AU" dirty="0" smtClean="0">
                <a:latin typeface="Arial" pitchFamily="34" charset="0"/>
                <a:cs typeface="Arial" pitchFamily="34" charset="0"/>
              </a:rPr>
              <a:t>Period n</a:t>
            </a:r>
            <a:endParaRPr lang="en-US" dirty="0">
              <a:latin typeface="Arial" pitchFamily="34" charset="0"/>
              <a:cs typeface="Arial" pitchFamily="34" charset="0"/>
            </a:endParaRPr>
          </a:p>
        </p:txBody>
      </p:sp>
      <p:cxnSp>
        <p:nvCxnSpPr>
          <p:cNvPr id="16" name="Straight Connector 10"/>
          <p:cNvCxnSpPr>
            <a:cxnSpLocks noChangeShapeType="1"/>
          </p:cNvCxnSpPr>
          <p:nvPr/>
        </p:nvCxnSpPr>
        <p:spPr bwMode="auto">
          <a:xfrm>
            <a:off x="6444208" y="4571075"/>
            <a:ext cx="227228" cy="228829"/>
          </a:xfrm>
          <a:prstGeom prst="line">
            <a:avLst/>
          </a:prstGeom>
          <a:noFill/>
          <a:ln w="2857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2802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63500"/>
            <a:ext cx="8353425" cy="989013"/>
          </a:xfrm>
        </p:spPr>
        <p:txBody>
          <a:bodyPr/>
          <a:lstStyle/>
          <a:p>
            <a:r>
              <a:rPr lang="en-AU" smtClean="0">
                <a:latin typeface="Arial" charset="0"/>
                <a:cs typeface="Arial" charset="0"/>
              </a:rPr>
              <a:t>Outline</a:t>
            </a:r>
          </a:p>
        </p:txBody>
      </p:sp>
      <p:sp>
        <p:nvSpPr>
          <p:cNvPr id="14339" name="Content Placeholder 2"/>
          <p:cNvSpPr>
            <a:spLocks noGrp="1"/>
          </p:cNvSpPr>
          <p:nvPr>
            <p:ph idx="1"/>
          </p:nvPr>
        </p:nvSpPr>
        <p:spPr>
          <a:xfrm>
            <a:off x="395288" y="1341438"/>
            <a:ext cx="8353425" cy="5372100"/>
          </a:xfrm>
        </p:spPr>
        <p:txBody>
          <a:bodyPr/>
          <a:lstStyle/>
          <a:p>
            <a:pPr>
              <a:defRPr/>
            </a:pPr>
            <a:r>
              <a:rPr lang="en-AU" dirty="0" smtClean="0">
                <a:latin typeface="Arial" charset="0"/>
                <a:cs typeface="Arial" charset="0"/>
              </a:rPr>
              <a:t>Background</a:t>
            </a:r>
          </a:p>
          <a:p>
            <a:pPr>
              <a:defRPr/>
            </a:pPr>
            <a:r>
              <a:rPr lang="en-AU" dirty="0" smtClean="0">
                <a:latin typeface="Arial" charset="0"/>
                <a:cs typeface="Arial" charset="0"/>
              </a:rPr>
              <a:t>Introduction</a:t>
            </a:r>
          </a:p>
          <a:p>
            <a:pPr>
              <a:defRPr/>
            </a:pPr>
            <a:r>
              <a:rPr lang="en-AU" b="1" dirty="0" err="1" smtClean="0">
                <a:solidFill>
                  <a:srgbClr val="0070C0"/>
                </a:solidFill>
                <a:latin typeface="Arial" charset="0"/>
                <a:cs typeface="Arial" charset="0"/>
              </a:rPr>
              <a:t>Dantzig</a:t>
            </a:r>
            <a:r>
              <a:rPr lang="en-AU" b="1" dirty="0" smtClean="0">
                <a:solidFill>
                  <a:srgbClr val="0070C0"/>
                </a:solidFill>
                <a:latin typeface="Arial" charset="0"/>
                <a:cs typeface="Arial" charset="0"/>
              </a:rPr>
              <a:t> Wolfe decomposition</a:t>
            </a:r>
          </a:p>
          <a:p>
            <a:pPr>
              <a:defRPr/>
            </a:pPr>
            <a:r>
              <a:rPr lang="en-AU" dirty="0" smtClean="0">
                <a:latin typeface="Arial" charset="0"/>
                <a:cs typeface="Arial" charset="0"/>
              </a:rPr>
              <a:t>Benders decomposition</a:t>
            </a:r>
          </a:p>
          <a:p>
            <a:pPr>
              <a:defRPr/>
            </a:pPr>
            <a:r>
              <a:rPr lang="en-AU" dirty="0" smtClean="0">
                <a:latin typeface="Arial" charset="0"/>
                <a:cs typeface="Arial" charset="0"/>
              </a:rPr>
              <a:t>Conclusions</a:t>
            </a:r>
          </a:p>
          <a:p>
            <a:pPr marL="0" indent="0">
              <a:buFontTx/>
              <a:buNone/>
              <a:defRPr/>
            </a:pPr>
            <a:endParaRPr lang="en-AU"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smtClean="0">
                <a:solidFill>
                  <a:srgbClr val="0070C0"/>
                </a:solidFill>
              </a:rPr>
              <a:t>Primal</a:t>
            </a:r>
            <a:r>
              <a:rPr lang="en-AU" dirty="0" smtClean="0"/>
              <a:t/>
            </a:r>
            <a:br>
              <a:rPr lang="en-AU" dirty="0" smtClean="0"/>
            </a:br>
            <a:r>
              <a:rPr lang="en-AU" dirty="0" smtClean="0">
                <a:latin typeface="Times New Roman" pitchFamily="18" charset="0"/>
                <a:cs typeface="Times New Roman" pitchFamily="18" charset="0"/>
              </a:rPr>
              <a:t>Min </a:t>
            </a:r>
            <a:r>
              <a:rPr lang="en-AU" i="1" dirty="0" smtClean="0">
                <a:latin typeface="Times New Roman" pitchFamily="18" charset="0"/>
                <a:cs typeface="Times New Roman" pitchFamily="18" charset="0"/>
              </a:rPr>
              <a:t>cx</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err="1" smtClean="0">
                <a:latin typeface="Times New Roman" pitchFamily="18" charset="0"/>
                <a:cs typeface="Times New Roman" pitchFamily="18" charset="0"/>
              </a:rPr>
              <a:t>s.t.</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Ax</a:t>
            </a:r>
            <a:r>
              <a:rPr lang="en-AU" dirty="0" smtClean="0">
                <a:latin typeface="Times New Roman" pitchFamily="18" charset="0"/>
                <a:cs typeface="Times New Roman" pitchFamily="18" charset="0"/>
              </a:rPr>
              <a:t> ≥ </a:t>
            </a:r>
            <a:r>
              <a:rPr lang="en-AU" i="1" dirty="0" smtClean="0">
                <a:latin typeface="Times New Roman" pitchFamily="18" charset="0"/>
                <a:cs typeface="Times New Roman" pitchFamily="18" charset="0"/>
              </a:rPr>
              <a:t>b</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y</a:t>
            </a:r>
            <a:r>
              <a:rPr lang="en-AU" dirty="0" smtClean="0">
                <a:latin typeface="Times New Roman" pitchFamily="18" charset="0"/>
                <a:cs typeface="Times New Roman" pitchFamily="18" charset="0"/>
              </a:rPr>
              <a:t>]</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x</a:t>
            </a:r>
            <a:r>
              <a:rPr lang="en-AU" dirty="0" smtClean="0">
                <a:latin typeface="Times New Roman" pitchFamily="18" charset="0"/>
                <a:cs typeface="Times New Roman" pitchFamily="18" charset="0"/>
              </a:rPr>
              <a:t> ≥ 0</a:t>
            </a:r>
            <a:endParaRPr lang="en-US" dirty="0">
              <a:latin typeface="Times New Roman" pitchFamily="18" charset="0"/>
              <a:cs typeface="Times New Roman" pitchFamily="18" charset="0"/>
            </a:endParaRPr>
          </a:p>
        </p:txBody>
      </p:sp>
      <p:sp>
        <p:nvSpPr>
          <p:cNvPr id="3" name="Content Placeholder 2"/>
          <p:cNvSpPr>
            <a:spLocks noGrp="1"/>
          </p:cNvSpPr>
          <p:nvPr>
            <p:ph sz="half" idx="2"/>
          </p:nvPr>
        </p:nvSpPr>
        <p:spPr/>
        <p:txBody>
          <a:bodyPr/>
          <a:lstStyle/>
          <a:p>
            <a:r>
              <a:rPr lang="en-AU" b="1" dirty="0" smtClean="0">
                <a:solidFill>
                  <a:srgbClr val="0070C0"/>
                </a:solidFill>
              </a:rPr>
              <a:t>Dual</a:t>
            </a:r>
            <a:r>
              <a:rPr lang="en-AU" dirty="0" smtClean="0"/>
              <a:t/>
            </a:r>
            <a:br>
              <a:rPr lang="en-AU" dirty="0" smtClean="0"/>
            </a:br>
            <a:r>
              <a:rPr lang="en-AU" dirty="0" smtClean="0">
                <a:latin typeface="Times New Roman" pitchFamily="18" charset="0"/>
                <a:cs typeface="Times New Roman" pitchFamily="18" charset="0"/>
              </a:rPr>
              <a:t>Max </a:t>
            </a:r>
            <a:r>
              <a:rPr lang="en-AU" i="1" dirty="0" err="1">
                <a:latin typeface="Times New Roman" pitchFamily="18" charset="0"/>
                <a:cs typeface="Times New Roman" pitchFamily="18" charset="0"/>
              </a:rPr>
              <a:t>y</a:t>
            </a:r>
            <a:r>
              <a:rPr lang="en-AU" i="1" baseline="30000" dirty="0" err="1" smtClean="0">
                <a:latin typeface="Times New Roman" pitchFamily="18" charset="0"/>
                <a:cs typeface="Times New Roman" pitchFamily="18" charset="0"/>
              </a:rPr>
              <a:t>T</a:t>
            </a:r>
            <a:r>
              <a:rPr lang="en-AU" i="1" dirty="0" err="1" smtClean="0">
                <a:latin typeface="Times New Roman" pitchFamily="18" charset="0"/>
                <a:cs typeface="Times New Roman" pitchFamily="18" charset="0"/>
              </a:rPr>
              <a:t>b</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err="1" smtClean="0">
                <a:latin typeface="Times New Roman" pitchFamily="18" charset="0"/>
                <a:cs typeface="Times New Roman" pitchFamily="18" charset="0"/>
              </a:rPr>
              <a:t>s.t.</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y</a:t>
            </a:r>
            <a:r>
              <a:rPr lang="en-AU" i="1" baseline="30000" dirty="0" err="1" smtClean="0">
                <a:latin typeface="Times New Roman" pitchFamily="18" charset="0"/>
                <a:cs typeface="Times New Roman" pitchFamily="18" charset="0"/>
              </a:rPr>
              <a:t>T</a:t>
            </a:r>
            <a:r>
              <a:rPr lang="en-AU" i="1" dirty="0" err="1" smtClean="0">
                <a:latin typeface="Times New Roman" pitchFamily="18" charset="0"/>
                <a:cs typeface="Times New Roman" pitchFamily="18" charset="0"/>
              </a:rPr>
              <a:t>A</a:t>
            </a:r>
            <a:r>
              <a:rPr lang="en-AU" dirty="0" smtClean="0">
                <a:latin typeface="Times New Roman" pitchFamily="18" charset="0"/>
                <a:cs typeface="Times New Roman" pitchFamily="18" charset="0"/>
              </a:rPr>
              <a:t> ≤ </a:t>
            </a:r>
            <a:r>
              <a:rPr lang="en-AU" i="1" dirty="0" smtClean="0">
                <a:latin typeface="Times New Roman" pitchFamily="18" charset="0"/>
                <a:cs typeface="Times New Roman" pitchFamily="18" charset="0"/>
              </a:rPr>
              <a:t>c</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x</a:t>
            </a:r>
            <a:r>
              <a:rPr lang="en-AU" dirty="0" smtClean="0">
                <a:latin typeface="Times New Roman" pitchFamily="18" charset="0"/>
                <a:cs typeface="Times New Roman" pitchFamily="18" charset="0"/>
              </a:rPr>
              <a:t>]</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y</a:t>
            </a:r>
            <a:r>
              <a:rPr lang="en-AU" dirty="0" smtClean="0">
                <a:latin typeface="Times New Roman" pitchFamily="18" charset="0"/>
                <a:cs typeface="Times New Roman" pitchFamily="18" charset="0"/>
              </a:rPr>
              <a:t> ≥ 0</a:t>
            </a:r>
            <a:endParaRPr lang="en-US" dirty="0">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AU" dirty="0" smtClean="0"/>
              <a:t>Background</a:t>
            </a:r>
            <a:endParaRPr lang="en-US" dirty="0"/>
          </a:p>
        </p:txBody>
      </p:sp>
    </p:spTree>
    <p:extLst>
      <p:ext uri="{BB962C8B-B14F-4D97-AF65-F5344CB8AC3E}">
        <p14:creationId xmlns:p14="http://schemas.microsoft.com/office/powerpoint/2010/main" val="1050011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smtClean="0">
                <a:solidFill>
                  <a:srgbClr val="0070C0"/>
                </a:solidFill>
              </a:rPr>
              <a:t>Primal</a:t>
            </a:r>
            <a:r>
              <a:rPr lang="en-AU" dirty="0" smtClean="0"/>
              <a:t/>
            </a:r>
            <a:br>
              <a:rPr lang="en-AU" dirty="0" smtClean="0"/>
            </a:br>
            <a:r>
              <a:rPr lang="en-AU" dirty="0" smtClean="0">
                <a:latin typeface="Times New Roman" pitchFamily="18" charset="0"/>
                <a:cs typeface="Times New Roman" pitchFamily="18" charset="0"/>
              </a:rPr>
              <a:t>Min </a:t>
            </a:r>
            <a:r>
              <a:rPr lang="en-AU" i="1" dirty="0" smtClean="0">
                <a:latin typeface="Times New Roman" pitchFamily="18" charset="0"/>
                <a:cs typeface="Times New Roman" pitchFamily="18" charset="0"/>
              </a:rPr>
              <a:t>cx</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err="1" smtClean="0">
                <a:latin typeface="Times New Roman" pitchFamily="18" charset="0"/>
                <a:cs typeface="Times New Roman" pitchFamily="18" charset="0"/>
              </a:rPr>
              <a:t>s.t.</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Ax</a:t>
            </a:r>
            <a:r>
              <a:rPr lang="en-AU" dirty="0" smtClean="0">
                <a:latin typeface="Times New Roman" pitchFamily="18" charset="0"/>
                <a:cs typeface="Times New Roman" pitchFamily="18" charset="0"/>
              </a:rPr>
              <a:t> ≥ </a:t>
            </a:r>
            <a:r>
              <a:rPr lang="en-AU" i="1" dirty="0" smtClean="0">
                <a:latin typeface="Times New Roman" pitchFamily="18" charset="0"/>
                <a:cs typeface="Times New Roman" pitchFamily="18" charset="0"/>
              </a:rPr>
              <a:t>b</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y</a:t>
            </a:r>
            <a:r>
              <a:rPr lang="en-AU" dirty="0" smtClean="0">
                <a:latin typeface="Times New Roman" pitchFamily="18" charset="0"/>
                <a:cs typeface="Times New Roman" pitchFamily="18" charset="0"/>
              </a:rPr>
              <a:t>]</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x</a:t>
            </a:r>
            <a:r>
              <a:rPr lang="en-AU" dirty="0" smtClean="0">
                <a:latin typeface="Times New Roman" pitchFamily="18" charset="0"/>
                <a:cs typeface="Times New Roman" pitchFamily="18" charset="0"/>
              </a:rPr>
              <a:t> ≥ 0</a:t>
            </a:r>
            <a:endParaRPr lang="en-US" dirty="0">
              <a:latin typeface="Times New Roman" pitchFamily="18" charset="0"/>
              <a:cs typeface="Times New Roman" pitchFamily="18" charset="0"/>
            </a:endParaRPr>
          </a:p>
        </p:txBody>
      </p:sp>
      <p:sp>
        <p:nvSpPr>
          <p:cNvPr id="3" name="Content Placeholder 2"/>
          <p:cNvSpPr>
            <a:spLocks noGrp="1"/>
          </p:cNvSpPr>
          <p:nvPr>
            <p:ph sz="half" idx="2"/>
          </p:nvPr>
        </p:nvSpPr>
        <p:spPr/>
        <p:txBody>
          <a:bodyPr/>
          <a:lstStyle/>
          <a:p>
            <a:r>
              <a:rPr lang="en-AU" b="1" dirty="0" smtClean="0">
                <a:solidFill>
                  <a:srgbClr val="0070C0"/>
                </a:solidFill>
              </a:rPr>
              <a:t>Dual</a:t>
            </a:r>
            <a:r>
              <a:rPr lang="en-AU" dirty="0" smtClean="0"/>
              <a:t/>
            </a:r>
            <a:br>
              <a:rPr lang="en-AU" dirty="0" smtClean="0"/>
            </a:br>
            <a:r>
              <a:rPr lang="en-AU" dirty="0" smtClean="0">
                <a:latin typeface="Times New Roman" pitchFamily="18" charset="0"/>
                <a:cs typeface="Times New Roman" pitchFamily="18" charset="0"/>
              </a:rPr>
              <a:t>Max </a:t>
            </a:r>
            <a:r>
              <a:rPr lang="en-AU" i="1" dirty="0" err="1" smtClean="0">
                <a:latin typeface="Times New Roman" pitchFamily="18" charset="0"/>
                <a:cs typeface="Times New Roman" pitchFamily="18" charset="0"/>
              </a:rPr>
              <a:t>b</a:t>
            </a:r>
            <a:r>
              <a:rPr lang="en-AU" i="1" baseline="30000" dirty="0" err="1" smtClean="0">
                <a:latin typeface="Times New Roman" pitchFamily="18" charset="0"/>
                <a:cs typeface="Times New Roman" pitchFamily="18" charset="0"/>
              </a:rPr>
              <a:t>T</a:t>
            </a:r>
            <a:r>
              <a:rPr lang="en-AU" i="1" dirty="0" err="1" smtClean="0">
                <a:latin typeface="Times New Roman" pitchFamily="18" charset="0"/>
                <a:cs typeface="Times New Roman" pitchFamily="18" charset="0"/>
              </a:rPr>
              <a:t>y</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err="1" smtClean="0">
                <a:latin typeface="Times New Roman" pitchFamily="18" charset="0"/>
                <a:cs typeface="Times New Roman" pitchFamily="18" charset="0"/>
              </a:rPr>
              <a:t>s.t.</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A</a:t>
            </a:r>
            <a:r>
              <a:rPr lang="en-AU" i="1" baseline="30000" dirty="0" err="1" smtClean="0">
                <a:latin typeface="Times New Roman" pitchFamily="18" charset="0"/>
                <a:cs typeface="Times New Roman" pitchFamily="18" charset="0"/>
              </a:rPr>
              <a:t>T</a:t>
            </a:r>
            <a:r>
              <a:rPr lang="en-AU" i="1" dirty="0" err="1" smtClean="0">
                <a:latin typeface="Times New Roman" pitchFamily="18" charset="0"/>
                <a:cs typeface="Times New Roman" pitchFamily="18" charset="0"/>
              </a:rPr>
              <a:t>y</a:t>
            </a:r>
            <a:r>
              <a:rPr lang="en-AU" dirty="0" smtClean="0">
                <a:latin typeface="Times New Roman" pitchFamily="18" charset="0"/>
                <a:cs typeface="Times New Roman" pitchFamily="18" charset="0"/>
              </a:rPr>
              <a:t> ≤ </a:t>
            </a:r>
            <a:r>
              <a:rPr lang="en-AU" i="1" dirty="0" err="1" smtClean="0">
                <a:latin typeface="Times New Roman" pitchFamily="18" charset="0"/>
                <a:cs typeface="Times New Roman" pitchFamily="18" charset="0"/>
              </a:rPr>
              <a:t>c</a:t>
            </a:r>
            <a:r>
              <a:rPr lang="en-AU" i="1" baseline="30000" dirty="0" err="1" smtClean="0">
                <a:latin typeface="Times New Roman" pitchFamily="18" charset="0"/>
                <a:cs typeface="Times New Roman" pitchFamily="18" charset="0"/>
              </a:rPr>
              <a:t>T</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x</a:t>
            </a:r>
            <a:r>
              <a:rPr lang="en-AU" dirty="0" smtClean="0">
                <a:latin typeface="Times New Roman" pitchFamily="18" charset="0"/>
                <a:cs typeface="Times New Roman" pitchFamily="18" charset="0"/>
              </a:rPr>
              <a:t>]</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y</a:t>
            </a:r>
            <a:r>
              <a:rPr lang="en-AU" dirty="0" smtClean="0">
                <a:latin typeface="Times New Roman" pitchFamily="18" charset="0"/>
                <a:cs typeface="Times New Roman" pitchFamily="18" charset="0"/>
              </a:rPr>
              <a:t> ≥ 0</a:t>
            </a:r>
            <a:endParaRPr lang="en-US" dirty="0">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AU" dirty="0" smtClean="0"/>
              <a:t>Background</a:t>
            </a:r>
            <a:endParaRPr lang="en-US" dirty="0"/>
          </a:p>
        </p:txBody>
      </p:sp>
      <p:sp>
        <p:nvSpPr>
          <p:cNvPr id="17" name="Rectangle 16"/>
          <p:cNvSpPr/>
          <p:nvPr/>
        </p:nvSpPr>
        <p:spPr bwMode="auto">
          <a:xfrm>
            <a:off x="2929205" y="4521483"/>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cx</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17"/>
          <p:cNvSpPr/>
          <p:nvPr/>
        </p:nvSpPr>
        <p:spPr bwMode="auto">
          <a:xfrm>
            <a:off x="1259632" y="4521483"/>
            <a:ext cx="1524294"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c</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18"/>
          <p:cNvSpPr/>
          <p:nvPr/>
        </p:nvSpPr>
        <p:spPr bwMode="auto">
          <a:xfrm>
            <a:off x="1259632" y="5218568"/>
            <a:ext cx="1524294"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Rectangle 19"/>
          <p:cNvSpPr/>
          <p:nvPr/>
        </p:nvSpPr>
        <p:spPr bwMode="auto">
          <a:xfrm>
            <a:off x="2927942" y="2854667"/>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x</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Rectangle 20"/>
          <p:cNvSpPr/>
          <p:nvPr/>
        </p:nvSpPr>
        <p:spPr bwMode="auto">
          <a:xfrm>
            <a:off x="2927942" y="52185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Ax</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Rectangle 21"/>
          <p:cNvSpPr/>
          <p:nvPr/>
        </p:nvSpPr>
        <p:spPr bwMode="auto">
          <a:xfrm>
            <a:off x="3646760" y="52185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Rectangle 22"/>
          <p:cNvSpPr/>
          <p:nvPr/>
        </p:nvSpPr>
        <p:spPr bwMode="auto">
          <a:xfrm>
            <a:off x="6821304" y="4521483"/>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b</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4" name="Rectangle 23"/>
          <p:cNvSpPr/>
          <p:nvPr/>
        </p:nvSpPr>
        <p:spPr bwMode="auto">
          <a:xfrm>
            <a:off x="5611688" y="4521483"/>
            <a:ext cx="1065600"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b</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endParaRPr kumimoji="0" lang="en-US" sz="20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25" name="Rectangle 24"/>
          <p:cNvSpPr/>
          <p:nvPr/>
        </p:nvSpPr>
        <p:spPr bwMode="auto">
          <a:xfrm>
            <a:off x="5611688" y="5218568"/>
            <a:ext cx="10656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A</a:t>
            </a:r>
            <a:r>
              <a:rPr lang="en-AU" sz="2000" i="1" baseline="30000" dirty="0">
                <a:latin typeface="Times New Roman" pitchFamily="18" charset="0"/>
                <a:cs typeface="Times New Roman" pitchFamily="18" charset="0"/>
              </a:rPr>
              <a:t>T</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Rectangle 25"/>
          <p:cNvSpPr/>
          <p:nvPr/>
        </p:nvSpPr>
        <p:spPr bwMode="auto">
          <a:xfrm>
            <a:off x="7535192" y="5218568"/>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c</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endParaRPr kumimoji="0" lang="en-US" sz="20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27" name="Rectangle 26"/>
          <p:cNvSpPr/>
          <p:nvPr/>
        </p:nvSpPr>
        <p:spPr bwMode="auto">
          <a:xfrm>
            <a:off x="6821304" y="5218568"/>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A</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 name="Rectangle 27"/>
          <p:cNvSpPr/>
          <p:nvPr/>
        </p:nvSpPr>
        <p:spPr bwMode="auto">
          <a:xfrm>
            <a:off x="6820041" y="3311867"/>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y</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11007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sp>
        <p:nvSpPr>
          <p:cNvPr id="16" name="Oval 15"/>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Oval 17"/>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Oval 18"/>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Oval 19"/>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Oval 20"/>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Oval 21"/>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22"/>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Oval 23"/>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Oval 24"/>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Oval 25"/>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064784196"/>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p>
                  </a:txBody>
                  <a:tcPr/>
                </a:tc>
                <a:tc>
                  <a:txBody>
                    <a:bodyPr/>
                    <a:lstStyle/>
                    <a:p>
                      <a:pPr algn="ctr"/>
                      <a:r>
                        <a:rPr lang="en-AU" dirty="0" smtClean="0"/>
                        <a:t>x</a:t>
                      </a:r>
                      <a:endParaRPr lang="en-US" dirty="0"/>
                    </a:p>
                  </a:txBody>
                  <a:tcPr/>
                </a:tc>
                <a:tc>
                  <a:txBody>
                    <a:bodyPr/>
                    <a:lstStyle/>
                    <a:p>
                      <a:pPr algn="ctr"/>
                      <a:r>
                        <a:rPr lang="en-AU" dirty="0" smtClean="0"/>
                        <a:t>y</a:t>
                      </a:r>
                      <a:endParaRPr lang="en-US" dirty="0"/>
                    </a:p>
                  </a:txBody>
                  <a:tcPr/>
                </a:tc>
              </a:tr>
              <a:tr h="212085">
                <a:tc>
                  <a:txBody>
                    <a:bodyPr/>
                    <a:lstStyle/>
                    <a:p>
                      <a:pPr algn="r"/>
                      <a:r>
                        <a:rPr lang="en-AU" dirty="0" smtClean="0"/>
                        <a:t>0</a:t>
                      </a:r>
                      <a:endParaRPr lang="en-US" dirty="0"/>
                    </a:p>
                  </a:txBody>
                  <a:tcPr/>
                </a:tc>
                <a:tc>
                  <a:txBody>
                    <a:bodyPr/>
                    <a:lstStyle/>
                    <a:p>
                      <a:pPr algn="r"/>
                      <a:r>
                        <a:rPr lang="en-AU" dirty="0" smtClean="0"/>
                        <a:t>20</a:t>
                      </a:r>
                      <a:endParaRPr lang="en-US" dirty="0"/>
                    </a:p>
                  </a:txBody>
                  <a:tcPr/>
                </a:tc>
                <a:tc>
                  <a:txBody>
                    <a:bodyPr/>
                    <a:lstStyle/>
                    <a:p>
                      <a:pPr algn="r"/>
                      <a:r>
                        <a:rPr lang="en-AU" dirty="0" smtClean="0"/>
                        <a:t>19</a:t>
                      </a:r>
                      <a:endParaRPr lang="en-US" dirty="0"/>
                    </a:p>
                  </a:txBody>
                  <a:tcPr/>
                </a:tc>
              </a:tr>
              <a:tr h="212085">
                <a:tc>
                  <a:txBody>
                    <a:bodyPr/>
                    <a:lstStyle/>
                    <a:p>
                      <a:pPr algn="r"/>
                      <a:r>
                        <a:rPr lang="en-AU" dirty="0" smtClean="0"/>
                        <a:t>1</a:t>
                      </a:r>
                      <a:endParaRPr lang="en-US" dirty="0"/>
                    </a:p>
                  </a:txBody>
                  <a:tcPr/>
                </a:tc>
                <a:tc>
                  <a:txBody>
                    <a:bodyPr/>
                    <a:lstStyle/>
                    <a:p>
                      <a:pPr algn="r"/>
                      <a:r>
                        <a:rPr lang="en-AU" dirty="0" smtClean="0"/>
                        <a:t>1</a:t>
                      </a:r>
                      <a:endParaRPr lang="en-US" dirty="0"/>
                    </a:p>
                  </a:txBody>
                  <a:tcPr/>
                </a:tc>
                <a:tc>
                  <a:txBody>
                    <a:bodyPr/>
                    <a:lstStyle/>
                    <a:p>
                      <a:pPr algn="r"/>
                      <a:r>
                        <a:rPr lang="en-AU" dirty="0" smtClean="0"/>
                        <a:t>1</a:t>
                      </a:r>
                      <a:endParaRPr lang="en-US" dirty="0"/>
                    </a:p>
                  </a:txBody>
                  <a:tcPr/>
                </a:tc>
              </a:tr>
              <a:tr h="212085">
                <a:tc>
                  <a:txBody>
                    <a:bodyPr/>
                    <a:lstStyle/>
                    <a:p>
                      <a:pPr algn="r"/>
                      <a:r>
                        <a:rPr lang="en-AU" dirty="0" smtClean="0"/>
                        <a:t>2</a:t>
                      </a:r>
                      <a:endParaRPr lang="en-US" dirty="0"/>
                    </a:p>
                  </a:txBody>
                  <a:tcPr/>
                </a:tc>
                <a:tc>
                  <a:txBody>
                    <a:bodyPr/>
                    <a:lstStyle/>
                    <a:p>
                      <a:pPr algn="r"/>
                      <a:r>
                        <a:rPr lang="en-AU" dirty="0" smtClean="0"/>
                        <a:t>17</a:t>
                      </a:r>
                      <a:endParaRPr lang="en-US" dirty="0"/>
                    </a:p>
                  </a:txBody>
                  <a:tcPr/>
                </a:tc>
                <a:tc>
                  <a:txBody>
                    <a:bodyPr/>
                    <a:lstStyle/>
                    <a:p>
                      <a:pPr algn="r"/>
                      <a:r>
                        <a:rPr lang="en-AU" dirty="0" smtClean="0"/>
                        <a:t>15</a:t>
                      </a:r>
                      <a:endParaRPr lang="en-US" dirty="0"/>
                    </a:p>
                  </a:txBody>
                  <a:tcPr/>
                </a:tc>
              </a:tr>
              <a:tr h="212085">
                <a:tc>
                  <a:txBody>
                    <a:bodyPr/>
                    <a:lstStyle/>
                    <a:p>
                      <a:pPr algn="r"/>
                      <a:r>
                        <a:rPr lang="en-AU" dirty="0" smtClean="0"/>
                        <a:t>3</a:t>
                      </a:r>
                      <a:endParaRPr lang="en-US" dirty="0"/>
                    </a:p>
                  </a:txBody>
                  <a:tcPr/>
                </a:tc>
                <a:tc>
                  <a:txBody>
                    <a:bodyPr/>
                    <a:lstStyle/>
                    <a:p>
                      <a:pPr algn="r"/>
                      <a:r>
                        <a:rPr lang="en-AU" dirty="0" smtClean="0"/>
                        <a:t>14</a:t>
                      </a:r>
                      <a:endParaRPr lang="en-US" dirty="0"/>
                    </a:p>
                  </a:txBody>
                  <a:tcPr/>
                </a:tc>
                <a:tc>
                  <a:txBody>
                    <a:bodyPr/>
                    <a:lstStyle/>
                    <a:p>
                      <a:pPr algn="r"/>
                      <a:r>
                        <a:rPr lang="en-AU" dirty="0" smtClean="0"/>
                        <a:t>6</a:t>
                      </a:r>
                      <a:endParaRPr lang="en-US" dirty="0"/>
                    </a:p>
                  </a:txBody>
                  <a:tcPr/>
                </a:tc>
              </a:tr>
              <a:tr h="212085">
                <a:tc>
                  <a:txBody>
                    <a:bodyPr/>
                    <a:lstStyle/>
                    <a:p>
                      <a:pPr algn="r"/>
                      <a:r>
                        <a:rPr lang="en-AU" dirty="0" smtClean="0"/>
                        <a:t>4</a:t>
                      </a:r>
                      <a:endParaRPr lang="en-US" dirty="0"/>
                    </a:p>
                  </a:txBody>
                  <a:tcPr/>
                </a:tc>
                <a:tc>
                  <a:txBody>
                    <a:bodyPr/>
                    <a:lstStyle/>
                    <a:p>
                      <a:pPr algn="r"/>
                      <a:r>
                        <a:rPr lang="en-AU" dirty="0" smtClean="0"/>
                        <a:t>12</a:t>
                      </a:r>
                      <a:endParaRPr lang="en-US" dirty="0"/>
                    </a:p>
                  </a:txBody>
                  <a:tcPr/>
                </a:tc>
                <a:tc>
                  <a:txBody>
                    <a:bodyPr/>
                    <a:lstStyle/>
                    <a:p>
                      <a:pPr algn="r"/>
                      <a:r>
                        <a:rPr lang="en-AU" dirty="0" smtClean="0"/>
                        <a:t>12</a:t>
                      </a:r>
                      <a:endParaRPr lang="en-US" dirty="0"/>
                    </a:p>
                  </a:txBody>
                  <a:tcPr/>
                </a:tc>
              </a:tr>
              <a:tr h="212085">
                <a:tc>
                  <a:txBody>
                    <a:bodyPr/>
                    <a:lstStyle/>
                    <a:p>
                      <a:pPr algn="r"/>
                      <a:r>
                        <a:rPr lang="en-AU" dirty="0" smtClean="0"/>
                        <a:t>5</a:t>
                      </a:r>
                      <a:endParaRPr lang="en-US" dirty="0"/>
                    </a:p>
                  </a:txBody>
                  <a:tcPr/>
                </a:tc>
                <a:tc>
                  <a:txBody>
                    <a:bodyPr/>
                    <a:lstStyle/>
                    <a:p>
                      <a:pPr algn="r"/>
                      <a:r>
                        <a:rPr lang="en-AU" dirty="0" smtClean="0"/>
                        <a:t>12</a:t>
                      </a:r>
                      <a:endParaRPr lang="en-US" dirty="0"/>
                    </a:p>
                  </a:txBody>
                  <a:tcPr/>
                </a:tc>
                <a:tc>
                  <a:txBody>
                    <a:bodyPr/>
                    <a:lstStyle/>
                    <a:p>
                      <a:pPr algn="r"/>
                      <a:r>
                        <a:rPr lang="en-AU" dirty="0" smtClean="0"/>
                        <a:t>3</a:t>
                      </a:r>
                      <a:endParaRPr lang="en-US" dirty="0"/>
                    </a:p>
                  </a:txBody>
                  <a:tcPr/>
                </a:tc>
              </a:tr>
              <a:tr h="212085">
                <a:tc>
                  <a:txBody>
                    <a:bodyPr/>
                    <a:lstStyle/>
                    <a:p>
                      <a:pPr algn="r"/>
                      <a:r>
                        <a:rPr lang="en-AU" dirty="0" smtClean="0"/>
                        <a:t>6</a:t>
                      </a:r>
                      <a:endParaRPr lang="en-US" dirty="0"/>
                    </a:p>
                  </a:txBody>
                  <a:tcPr/>
                </a:tc>
                <a:tc>
                  <a:txBody>
                    <a:bodyPr/>
                    <a:lstStyle/>
                    <a:p>
                      <a:pPr algn="r"/>
                      <a:r>
                        <a:rPr lang="en-AU" dirty="0" smtClean="0"/>
                        <a:t>9</a:t>
                      </a:r>
                      <a:endParaRPr lang="en-US" dirty="0"/>
                    </a:p>
                  </a:txBody>
                  <a:tcPr/>
                </a:tc>
                <a:tc>
                  <a:txBody>
                    <a:bodyPr/>
                    <a:lstStyle/>
                    <a:p>
                      <a:pPr algn="r"/>
                      <a:r>
                        <a:rPr lang="en-AU" dirty="0" smtClean="0"/>
                        <a:t>8</a:t>
                      </a:r>
                      <a:endParaRPr lang="en-US" dirty="0"/>
                    </a:p>
                  </a:txBody>
                  <a:tcPr/>
                </a:tc>
              </a:tr>
              <a:tr h="212085">
                <a:tc>
                  <a:txBody>
                    <a:bodyPr/>
                    <a:lstStyle/>
                    <a:p>
                      <a:pPr algn="r"/>
                      <a:r>
                        <a:rPr lang="en-AU" dirty="0" smtClean="0"/>
                        <a:t>7</a:t>
                      </a:r>
                      <a:endParaRPr lang="en-US" dirty="0"/>
                    </a:p>
                  </a:txBody>
                  <a:tcPr/>
                </a:tc>
                <a:tc>
                  <a:txBody>
                    <a:bodyPr/>
                    <a:lstStyle/>
                    <a:p>
                      <a:pPr algn="r"/>
                      <a:r>
                        <a:rPr lang="en-AU" dirty="0" smtClean="0"/>
                        <a:t>15</a:t>
                      </a:r>
                      <a:endParaRPr lang="en-US" dirty="0"/>
                    </a:p>
                  </a:txBody>
                  <a:tcPr/>
                </a:tc>
                <a:tc>
                  <a:txBody>
                    <a:bodyPr/>
                    <a:lstStyle/>
                    <a:p>
                      <a:pPr algn="r"/>
                      <a:r>
                        <a:rPr lang="en-AU" dirty="0" smtClean="0"/>
                        <a:t>20</a:t>
                      </a:r>
                      <a:endParaRPr lang="en-US" dirty="0"/>
                    </a:p>
                  </a:txBody>
                  <a:tcPr/>
                </a:tc>
              </a:tr>
              <a:tr h="212085">
                <a:tc>
                  <a:txBody>
                    <a:bodyPr/>
                    <a:lstStyle/>
                    <a:p>
                      <a:pPr algn="r"/>
                      <a:r>
                        <a:rPr lang="en-AU" dirty="0" smtClean="0"/>
                        <a:t>8</a:t>
                      </a:r>
                      <a:endParaRPr lang="en-US" dirty="0"/>
                    </a:p>
                  </a:txBody>
                  <a:tcPr/>
                </a:tc>
                <a:tc>
                  <a:txBody>
                    <a:bodyPr/>
                    <a:lstStyle/>
                    <a:p>
                      <a:pPr algn="r"/>
                      <a:r>
                        <a:rPr lang="en-AU" dirty="0" smtClean="0"/>
                        <a:t>19</a:t>
                      </a:r>
                      <a:endParaRPr lang="en-US" dirty="0"/>
                    </a:p>
                  </a:txBody>
                  <a:tcPr/>
                </a:tc>
                <a:tc>
                  <a:txBody>
                    <a:bodyPr/>
                    <a:lstStyle/>
                    <a:p>
                      <a:pPr algn="r"/>
                      <a:r>
                        <a:rPr lang="en-AU" dirty="0" smtClean="0"/>
                        <a:t>11</a:t>
                      </a:r>
                      <a:endParaRPr lang="en-US" dirty="0"/>
                    </a:p>
                  </a:txBody>
                  <a:tcPr/>
                </a:tc>
              </a:tr>
              <a:tr h="212085">
                <a:tc>
                  <a:txBody>
                    <a:bodyPr/>
                    <a:lstStyle/>
                    <a:p>
                      <a:pPr algn="r"/>
                      <a:r>
                        <a:rPr lang="en-AU" dirty="0" smtClean="0"/>
                        <a:t>9</a:t>
                      </a:r>
                      <a:endParaRPr lang="en-US" dirty="0"/>
                    </a:p>
                  </a:txBody>
                  <a:tcPr/>
                </a:tc>
                <a:tc>
                  <a:txBody>
                    <a:bodyPr/>
                    <a:lstStyle/>
                    <a:p>
                      <a:pPr algn="r"/>
                      <a:r>
                        <a:rPr lang="en-AU" dirty="0" smtClean="0"/>
                        <a:t>7</a:t>
                      </a:r>
                      <a:endParaRPr lang="en-US" dirty="0"/>
                    </a:p>
                  </a:txBody>
                  <a:tcPr/>
                </a:tc>
                <a:tc>
                  <a:txBody>
                    <a:bodyPr/>
                    <a:lstStyle/>
                    <a:p>
                      <a:pPr algn="r"/>
                      <a:r>
                        <a:rPr lang="en-AU" dirty="0" smtClean="0"/>
                        <a:t>5</a:t>
                      </a:r>
                      <a:endParaRPr lang="en-US" dirty="0"/>
                    </a:p>
                  </a:txBody>
                  <a:tcPr/>
                </a:tc>
              </a:tr>
            </a:tbl>
          </a:graphicData>
        </a:graphic>
      </p:graphicFrame>
    </p:spTree>
    <p:extLst>
      <p:ext uri="{BB962C8B-B14F-4D97-AF65-F5344CB8AC3E}">
        <p14:creationId xmlns:p14="http://schemas.microsoft.com/office/powerpoint/2010/main" val="234731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175975150"/>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p>
                  </a:txBody>
                  <a:tcPr/>
                </a:tc>
                <a:tc>
                  <a:txBody>
                    <a:bodyPr/>
                    <a:lstStyle/>
                    <a:p>
                      <a:pPr algn="ctr"/>
                      <a:r>
                        <a:rPr lang="en-AU" dirty="0" smtClean="0"/>
                        <a:t>x</a:t>
                      </a:r>
                      <a:endParaRPr lang="en-US" dirty="0"/>
                    </a:p>
                  </a:txBody>
                  <a:tcPr/>
                </a:tc>
                <a:tc>
                  <a:txBody>
                    <a:bodyPr/>
                    <a:lstStyle/>
                    <a:p>
                      <a:pPr algn="ctr"/>
                      <a:r>
                        <a:rPr lang="en-AU" dirty="0" smtClean="0"/>
                        <a:t>y</a:t>
                      </a:r>
                      <a:endParaRPr lang="en-US" dirty="0"/>
                    </a:p>
                  </a:txBody>
                  <a:tcPr/>
                </a:tc>
              </a:tr>
              <a:tr h="212085">
                <a:tc>
                  <a:txBody>
                    <a:bodyPr/>
                    <a:lstStyle/>
                    <a:p>
                      <a:pPr algn="r"/>
                      <a:r>
                        <a:rPr lang="en-AU" dirty="0" smtClean="0"/>
                        <a:t>0</a:t>
                      </a:r>
                      <a:endParaRPr lang="en-US" dirty="0"/>
                    </a:p>
                  </a:txBody>
                  <a:tcPr/>
                </a:tc>
                <a:tc>
                  <a:txBody>
                    <a:bodyPr/>
                    <a:lstStyle/>
                    <a:p>
                      <a:pPr algn="r"/>
                      <a:r>
                        <a:rPr lang="en-AU" dirty="0" smtClean="0"/>
                        <a:t>20</a:t>
                      </a:r>
                      <a:endParaRPr lang="en-US" dirty="0"/>
                    </a:p>
                  </a:txBody>
                  <a:tcPr/>
                </a:tc>
                <a:tc>
                  <a:txBody>
                    <a:bodyPr/>
                    <a:lstStyle/>
                    <a:p>
                      <a:pPr algn="r"/>
                      <a:r>
                        <a:rPr lang="en-AU" dirty="0" smtClean="0"/>
                        <a:t>19</a:t>
                      </a:r>
                      <a:endParaRPr lang="en-US" dirty="0"/>
                    </a:p>
                  </a:txBody>
                  <a:tcPr/>
                </a:tc>
              </a:tr>
              <a:tr h="212085">
                <a:tc>
                  <a:txBody>
                    <a:bodyPr/>
                    <a:lstStyle/>
                    <a:p>
                      <a:pPr algn="r"/>
                      <a:r>
                        <a:rPr lang="en-AU" dirty="0" smtClean="0"/>
                        <a:t>1</a:t>
                      </a:r>
                      <a:endParaRPr lang="en-US" dirty="0"/>
                    </a:p>
                  </a:txBody>
                  <a:tcPr/>
                </a:tc>
                <a:tc>
                  <a:txBody>
                    <a:bodyPr/>
                    <a:lstStyle/>
                    <a:p>
                      <a:pPr algn="r"/>
                      <a:r>
                        <a:rPr lang="en-AU" dirty="0" smtClean="0"/>
                        <a:t>1</a:t>
                      </a:r>
                      <a:endParaRPr lang="en-US" dirty="0"/>
                    </a:p>
                  </a:txBody>
                  <a:tcPr/>
                </a:tc>
                <a:tc>
                  <a:txBody>
                    <a:bodyPr/>
                    <a:lstStyle/>
                    <a:p>
                      <a:pPr algn="r"/>
                      <a:r>
                        <a:rPr lang="en-AU" dirty="0" smtClean="0"/>
                        <a:t>1</a:t>
                      </a:r>
                      <a:endParaRPr lang="en-US" dirty="0"/>
                    </a:p>
                  </a:txBody>
                  <a:tcPr/>
                </a:tc>
              </a:tr>
              <a:tr h="212085">
                <a:tc>
                  <a:txBody>
                    <a:bodyPr/>
                    <a:lstStyle/>
                    <a:p>
                      <a:pPr algn="r"/>
                      <a:r>
                        <a:rPr lang="en-AU" dirty="0" smtClean="0"/>
                        <a:t>2</a:t>
                      </a:r>
                      <a:endParaRPr lang="en-US" dirty="0"/>
                    </a:p>
                  </a:txBody>
                  <a:tcPr/>
                </a:tc>
                <a:tc>
                  <a:txBody>
                    <a:bodyPr/>
                    <a:lstStyle/>
                    <a:p>
                      <a:pPr algn="r"/>
                      <a:r>
                        <a:rPr lang="en-AU" dirty="0" smtClean="0"/>
                        <a:t>17</a:t>
                      </a:r>
                      <a:endParaRPr lang="en-US" dirty="0"/>
                    </a:p>
                  </a:txBody>
                  <a:tcPr/>
                </a:tc>
                <a:tc>
                  <a:txBody>
                    <a:bodyPr/>
                    <a:lstStyle/>
                    <a:p>
                      <a:pPr algn="r"/>
                      <a:r>
                        <a:rPr lang="en-AU" dirty="0" smtClean="0"/>
                        <a:t>15</a:t>
                      </a:r>
                      <a:endParaRPr lang="en-US" dirty="0"/>
                    </a:p>
                  </a:txBody>
                  <a:tcPr/>
                </a:tc>
              </a:tr>
              <a:tr h="212085">
                <a:tc>
                  <a:txBody>
                    <a:bodyPr/>
                    <a:lstStyle/>
                    <a:p>
                      <a:pPr algn="r"/>
                      <a:r>
                        <a:rPr lang="en-AU" dirty="0" smtClean="0"/>
                        <a:t>3</a:t>
                      </a:r>
                      <a:endParaRPr lang="en-US" dirty="0"/>
                    </a:p>
                  </a:txBody>
                  <a:tcPr/>
                </a:tc>
                <a:tc>
                  <a:txBody>
                    <a:bodyPr/>
                    <a:lstStyle/>
                    <a:p>
                      <a:pPr algn="r"/>
                      <a:r>
                        <a:rPr lang="en-AU" dirty="0" smtClean="0"/>
                        <a:t>14</a:t>
                      </a:r>
                      <a:endParaRPr lang="en-US" dirty="0"/>
                    </a:p>
                  </a:txBody>
                  <a:tcPr/>
                </a:tc>
                <a:tc>
                  <a:txBody>
                    <a:bodyPr/>
                    <a:lstStyle/>
                    <a:p>
                      <a:pPr algn="r"/>
                      <a:r>
                        <a:rPr lang="en-AU" dirty="0" smtClean="0"/>
                        <a:t>6</a:t>
                      </a:r>
                      <a:endParaRPr lang="en-US" dirty="0"/>
                    </a:p>
                  </a:txBody>
                  <a:tcPr/>
                </a:tc>
              </a:tr>
              <a:tr h="212085">
                <a:tc>
                  <a:txBody>
                    <a:bodyPr/>
                    <a:lstStyle/>
                    <a:p>
                      <a:pPr algn="r"/>
                      <a:r>
                        <a:rPr lang="en-AU" dirty="0" smtClean="0"/>
                        <a:t>4</a:t>
                      </a:r>
                      <a:endParaRPr lang="en-US" dirty="0"/>
                    </a:p>
                  </a:txBody>
                  <a:tcPr/>
                </a:tc>
                <a:tc>
                  <a:txBody>
                    <a:bodyPr/>
                    <a:lstStyle/>
                    <a:p>
                      <a:pPr algn="r"/>
                      <a:r>
                        <a:rPr lang="en-AU" dirty="0" smtClean="0"/>
                        <a:t>12</a:t>
                      </a:r>
                      <a:endParaRPr lang="en-US" dirty="0"/>
                    </a:p>
                  </a:txBody>
                  <a:tcPr/>
                </a:tc>
                <a:tc>
                  <a:txBody>
                    <a:bodyPr/>
                    <a:lstStyle/>
                    <a:p>
                      <a:pPr algn="r"/>
                      <a:r>
                        <a:rPr lang="en-AU" dirty="0" smtClean="0"/>
                        <a:t>12</a:t>
                      </a:r>
                      <a:endParaRPr lang="en-US" dirty="0"/>
                    </a:p>
                  </a:txBody>
                  <a:tcPr/>
                </a:tc>
              </a:tr>
              <a:tr h="212085">
                <a:tc>
                  <a:txBody>
                    <a:bodyPr/>
                    <a:lstStyle/>
                    <a:p>
                      <a:pPr algn="r"/>
                      <a:r>
                        <a:rPr lang="en-AU" dirty="0" smtClean="0"/>
                        <a:t>5</a:t>
                      </a:r>
                      <a:endParaRPr lang="en-US" dirty="0"/>
                    </a:p>
                  </a:txBody>
                  <a:tcPr/>
                </a:tc>
                <a:tc>
                  <a:txBody>
                    <a:bodyPr/>
                    <a:lstStyle/>
                    <a:p>
                      <a:pPr algn="r"/>
                      <a:r>
                        <a:rPr lang="en-AU" dirty="0" smtClean="0"/>
                        <a:t>12</a:t>
                      </a:r>
                      <a:endParaRPr lang="en-US" dirty="0"/>
                    </a:p>
                  </a:txBody>
                  <a:tcPr/>
                </a:tc>
                <a:tc>
                  <a:txBody>
                    <a:bodyPr/>
                    <a:lstStyle/>
                    <a:p>
                      <a:pPr algn="r"/>
                      <a:r>
                        <a:rPr lang="en-AU" dirty="0" smtClean="0"/>
                        <a:t>3</a:t>
                      </a:r>
                      <a:endParaRPr lang="en-US" dirty="0"/>
                    </a:p>
                  </a:txBody>
                  <a:tcPr/>
                </a:tc>
              </a:tr>
              <a:tr h="212085">
                <a:tc>
                  <a:txBody>
                    <a:bodyPr/>
                    <a:lstStyle/>
                    <a:p>
                      <a:pPr algn="r"/>
                      <a:r>
                        <a:rPr lang="en-AU" dirty="0" smtClean="0"/>
                        <a:t>6</a:t>
                      </a:r>
                      <a:endParaRPr lang="en-US" dirty="0"/>
                    </a:p>
                  </a:txBody>
                  <a:tcPr/>
                </a:tc>
                <a:tc>
                  <a:txBody>
                    <a:bodyPr/>
                    <a:lstStyle/>
                    <a:p>
                      <a:pPr algn="r"/>
                      <a:r>
                        <a:rPr lang="en-AU" dirty="0" smtClean="0"/>
                        <a:t>9</a:t>
                      </a:r>
                      <a:endParaRPr lang="en-US" dirty="0"/>
                    </a:p>
                  </a:txBody>
                  <a:tcPr/>
                </a:tc>
                <a:tc>
                  <a:txBody>
                    <a:bodyPr/>
                    <a:lstStyle/>
                    <a:p>
                      <a:pPr algn="r"/>
                      <a:r>
                        <a:rPr lang="en-AU" dirty="0" smtClean="0"/>
                        <a:t>8</a:t>
                      </a:r>
                      <a:endParaRPr lang="en-US" dirty="0"/>
                    </a:p>
                  </a:txBody>
                  <a:tcPr/>
                </a:tc>
              </a:tr>
              <a:tr h="212085">
                <a:tc>
                  <a:txBody>
                    <a:bodyPr/>
                    <a:lstStyle/>
                    <a:p>
                      <a:pPr algn="r"/>
                      <a:r>
                        <a:rPr lang="en-AU" dirty="0" smtClean="0"/>
                        <a:t>7</a:t>
                      </a:r>
                      <a:endParaRPr lang="en-US" dirty="0"/>
                    </a:p>
                  </a:txBody>
                  <a:tcPr/>
                </a:tc>
                <a:tc>
                  <a:txBody>
                    <a:bodyPr/>
                    <a:lstStyle/>
                    <a:p>
                      <a:pPr algn="r"/>
                      <a:r>
                        <a:rPr lang="en-AU" dirty="0" smtClean="0"/>
                        <a:t>15</a:t>
                      </a:r>
                      <a:endParaRPr lang="en-US" dirty="0"/>
                    </a:p>
                  </a:txBody>
                  <a:tcPr/>
                </a:tc>
                <a:tc>
                  <a:txBody>
                    <a:bodyPr/>
                    <a:lstStyle/>
                    <a:p>
                      <a:pPr algn="r"/>
                      <a:r>
                        <a:rPr lang="en-AU" dirty="0" smtClean="0"/>
                        <a:t>20</a:t>
                      </a:r>
                      <a:endParaRPr lang="en-US" dirty="0"/>
                    </a:p>
                  </a:txBody>
                  <a:tcPr/>
                </a:tc>
              </a:tr>
              <a:tr h="212085">
                <a:tc>
                  <a:txBody>
                    <a:bodyPr/>
                    <a:lstStyle/>
                    <a:p>
                      <a:pPr algn="r"/>
                      <a:r>
                        <a:rPr lang="en-AU" dirty="0" smtClean="0"/>
                        <a:t>8</a:t>
                      </a:r>
                      <a:endParaRPr lang="en-US" dirty="0"/>
                    </a:p>
                  </a:txBody>
                  <a:tcPr/>
                </a:tc>
                <a:tc>
                  <a:txBody>
                    <a:bodyPr/>
                    <a:lstStyle/>
                    <a:p>
                      <a:pPr algn="r"/>
                      <a:r>
                        <a:rPr lang="en-AU" dirty="0" smtClean="0"/>
                        <a:t>19</a:t>
                      </a:r>
                      <a:endParaRPr lang="en-US" dirty="0"/>
                    </a:p>
                  </a:txBody>
                  <a:tcPr/>
                </a:tc>
                <a:tc>
                  <a:txBody>
                    <a:bodyPr/>
                    <a:lstStyle/>
                    <a:p>
                      <a:pPr algn="r"/>
                      <a:r>
                        <a:rPr lang="en-AU" dirty="0" smtClean="0"/>
                        <a:t>11</a:t>
                      </a:r>
                      <a:endParaRPr lang="en-US" dirty="0"/>
                    </a:p>
                  </a:txBody>
                  <a:tcPr/>
                </a:tc>
              </a:tr>
              <a:tr h="212085">
                <a:tc>
                  <a:txBody>
                    <a:bodyPr/>
                    <a:lstStyle/>
                    <a:p>
                      <a:pPr algn="r"/>
                      <a:r>
                        <a:rPr lang="en-AU" dirty="0" smtClean="0"/>
                        <a:t>9</a:t>
                      </a:r>
                      <a:endParaRPr lang="en-US" dirty="0"/>
                    </a:p>
                  </a:txBody>
                  <a:tcPr/>
                </a:tc>
                <a:tc>
                  <a:txBody>
                    <a:bodyPr/>
                    <a:lstStyle/>
                    <a:p>
                      <a:pPr algn="r"/>
                      <a:r>
                        <a:rPr lang="en-AU" dirty="0" smtClean="0"/>
                        <a:t>7</a:t>
                      </a:r>
                      <a:endParaRPr lang="en-US" dirty="0"/>
                    </a:p>
                  </a:txBody>
                  <a:tcPr/>
                </a:tc>
                <a:tc>
                  <a:txBody>
                    <a:bodyPr/>
                    <a:lstStyle/>
                    <a:p>
                      <a:pPr algn="r"/>
                      <a:r>
                        <a:rPr lang="en-AU" dirty="0" smtClean="0"/>
                        <a:t>5</a:t>
                      </a:r>
                      <a:endParaRPr lang="en-US" dirty="0"/>
                    </a:p>
                  </a:txBody>
                  <a:tcPr/>
                </a:tc>
              </a:tr>
            </a:tbl>
          </a:graphicData>
        </a:graphic>
      </p:graphicFrame>
      <p:sp>
        <p:nvSpPr>
          <p:cNvPr id="30" name="Oval 29"/>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Oval 30"/>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Oval 31"/>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Oval 32"/>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Oval 33"/>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Oval 34"/>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Oval 35"/>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Oval 36"/>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Oval 37"/>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Oval 38"/>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Freeform 39"/>
          <p:cNvSpPr/>
          <p:nvPr/>
        </p:nvSpPr>
        <p:spPr>
          <a:xfrm>
            <a:off x="3393185" y="2307117"/>
            <a:ext cx="3889829" cy="3918857"/>
          </a:xfrm>
          <a:custGeom>
            <a:avLst/>
            <a:gdLst>
              <a:gd name="connsiteX0" fmla="*/ 3889829 w 3889829"/>
              <a:gd name="connsiteY0" fmla="*/ 203200 h 3918857"/>
              <a:gd name="connsiteX1" fmla="*/ 3236686 w 3889829"/>
              <a:gd name="connsiteY1" fmla="*/ 1088571 h 3918857"/>
              <a:gd name="connsiteX2" fmla="*/ 3672114 w 3889829"/>
              <a:gd name="connsiteY2" fmla="*/ 1959428 h 3918857"/>
              <a:gd name="connsiteX3" fmla="*/ 2598057 w 3889829"/>
              <a:gd name="connsiteY3" fmla="*/ 2815771 h 3918857"/>
              <a:gd name="connsiteX4" fmla="*/ 2148114 w 3889829"/>
              <a:gd name="connsiteY4" fmla="*/ 3686628 h 3918857"/>
              <a:gd name="connsiteX5" fmla="*/ 0 w 3889829"/>
              <a:gd name="connsiteY5" fmla="*/ 3918857 h 3918857"/>
              <a:gd name="connsiteX6" fmla="*/ 1074057 w 3889829"/>
              <a:gd name="connsiteY6" fmla="*/ 3251200 h 3918857"/>
              <a:gd name="connsiteX7" fmla="*/ 1509486 w 3889829"/>
              <a:gd name="connsiteY7" fmla="*/ 2598057 h 3918857"/>
              <a:gd name="connsiteX8" fmla="*/ 2162629 w 3889829"/>
              <a:gd name="connsiteY8" fmla="*/ 1741714 h 3918857"/>
              <a:gd name="connsiteX9" fmla="*/ 2815772 w 3889829"/>
              <a:gd name="connsiteY9" fmla="*/ 0 h 3918857"/>
              <a:gd name="connsiteX10" fmla="*/ 3889829 w 3889829"/>
              <a:gd name="connsiteY10" fmla="*/ 203200 h 39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9829" h="3918857">
                <a:moveTo>
                  <a:pt x="3889829" y="203200"/>
                </a:moveTo>
                <a:lnTo>
                  <a:pt x="3236686" y="1088571"/>
                </a:lnTo>
                <a:lnTo>
                  <a:pt x="3672114" y="1959428"/>
                </a:lnTo>
                <a:lnTo>
                  <a:pt x="2598057" y="2815771"/>
                </a:lnTo>
                <a:lnTo>
                  <a:pt x="2148114" y="3686628"/>
                </a:lnTo>
                <a:lnTo>
                  <a:pt x="0" y="3918857"/>
                </a:lnTo>
                <a:lnTo>
                  <a:pt x="1074057" y="3251200"/>
                </a:lnTo>
                <a:lnTo>
                  <a:pt x="1509486" y="2598057"/>
                </a:lnTo>
                <a:lnTo>
                  <a:pt x="2162629" y="1741714"/>
                </a:lnTo>
                <a:lnTo>
                  <a:pt x="2815772" y="0"/>
                </a:lnTo>
                <a:lnTo>
                  <a:pt x="3889829" y="203200"/>
                </a:lnTo>
                <a:close/>
              </a:path>
            </a:pathLst>
          </a:custGeom>
          <a:ln w="28575">
            <a:solidFill>
              <a:srgbClr val="00206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41" name="TextBox 40"/>
          <p:cNvSpPr txBox="1"/>
          <p:nvPr/>
        </p:nvSpPr>
        <p:spPr>
          <a:xfrm>
            <a:off x="6807288" y="4941168"/>
            <a:ext cx="1725152"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Cost 60.78</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2264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b="1" dirty="0">
                <a:solidFill>
                  <a:srgbClr val="0070C0"/>
                </a:solidFill>
              </a:rPr>
              <a:t>Variables</a:t>
            </a:r>
            <a:r>
              <a:rPr lang="en-AU" dirty="0"/>
              <a:t/>
            </a:r>
            <a:br>
              <a:rPr lang="en-AU" dirty="0"/>
            </a:br>
            <a:r>
              <a:rPr lang="en-AU" dirty="0"/>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t>is </a:t>
            </a:r>
            <a:r>
              <a:rPr lang="en-AU" dirty="0">
                <a:latin typeface="Times New Roman" pitchFamily="18" charset="0"/>
                <a:cs typeface="Times New Roman" pitchFamily="18" charset="0"/>
              </a:rPr>
              <a:t>1</a:t>
            </a:r>
            <a:r>
              <a:rPr lang="en-AU" dirty="0"/>
              <a:t> if </a:t>
            </a:r>
            <a:r>
              <a:rPr lang="en-AU" b="1" dirty="0" smtClean="0">
                <a:solidFill>
                  <a:srgbClr val="0070C0"/>
                </a:solidFill>
              </a:rPr>
              <a:t>arc </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i</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j</a:t>
            </a:r>
            <a:r>
              <a:rPr lang="en-AU" dirty="0">
                <a:latin typeface="Times New Roman" pitchFamily="18" charset="0"/>
                <a:cs typeface="Times New Roman" pitchFamily="18" charset="0"/>
              </a:rPr>
              <a:t>)</a:t>
            </a:r>
            <a:r>
              <a:rPr lang="en-AU" dirty="0"/>
              <a:t> is on the shortest </a:t>
            </a:r>
            <a:r>
              <a:rPr lang="en-AU" dirty="0" smtClean="0"/>
              <a:t>tour, </a:t>
            </a:r>
            <a:r>
              <a:rPr lang="en-AU" dirty="0">
                <a:latin typeface="Times New Roman" pitchFamily="18" charset="0"/>
                <a:cs typeface="Times New Roman" pitchFamily="18" charset="0"/>
              </a:rPr>
              <a:t>0</a:t>
            </a:r>
            <a:r>
              <a:rPr lang="en-AU" dirty="0"/>
              <a:t> otherwise</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endParaRPr lang="en-AU" dirty="0">
              <a:latin typeface="Times New Roman" pitchFamily="18" charset="0"/>
              <a:cs typeface="Times New Roman" pitchFamily="18" charset="0"/>
            </a:endParaRPr>
          </a:p>
          <a:p>
            <a:r>
              <a:rPr lang="en-AU" b="1" dirty="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for </a:t>
            </a:r>
            <a:r>
              <a:rPr lang="en-AU" i="1" dirty="0"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sz="2000" b="1" dirty="0" smtClean="0">
                <a:solidFill>
                  <a:srgbClr val="0070C0"/>
                </a:solidFill>
                <a:sym typeface="Symbol"/>
              </a:rPr>
              <a:t>Inflow</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1		for </a:t>
            </a:r>
            <a:r>
              <a:rPr lang="en-AU" i="1" dirty="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N </a:t>
            </a:r>
            <a:r>
              <a:rPr lang="en-AU" dirty="0" smtClean="0">
                <a:latin typeface="Times New Roman" pitchFamily="18" charset="0"/>
                <a:cs typeface="Times New Roman" pitchFamily="18" charset="0"/>
                <a:sym typeface="Symbol"/>
              </a:rPr>
              <a:t>		</a:t>
            </a:r>
            <a:r>
              <a:rPr lang="en-AU" sz="2000" b="1" dirty="0" smtClean="0">
                <a:solidFill>
                  <a:srgbClr val="0070C0"/>
                </a:solidFill>
                <a:sym typeface="Symbol"/>
              </a:rPr>
              <a:t>Outflow</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S</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dirty="0" smtClean="0">
                <a:latin typeface="Times New Roman" pitchFamily="18" charset="0"/>
                <a:cs typeface="Times New Roman" pitchFamily="18" charset="0"/>
                <a:sym typeface="Symbol"/>
              </a:rPr>
              <a:t>S</a:t>
            </a:r>
            <a:r>
              <a:rPr lang="en-AU" dirty="0" smtClean="0">
                <a:latin typeface="Times New Roman" pitchFamily="18" charset="0"/>
                <a:cs typeface="Times New Roman" pitchFamily="18" charset="0"/>
                <a:sym typeface="Symbol"/>
              </a:rPr>
              <a:t>| – 1</a:t>
            </a:r>
            <a:r>
              <a:rPr lang="en-AU" i="1"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for </a:t>
            </a:r>
            <a:r>
              <a:rPr lang="en-AU" i="1" dirty="0" smtClean="0">
                <a:latin typeface="Times New Roman" pitchFamily="18" charset="0"/>
                <a:cs typeface="Times New Roman" pitchFamily="18" charset="0"/>
                <a:sym typeface="Symbol"/>
              </a:rPr>
              <a:t>S</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N</a:t>
            </a:r>
            <a:r>
              <a:rPr lang="en-AU" i="1" dirty="0">
                <a:latin typeface="Times New Roman" pitchFamily="18" charset="0"/>
                <a:cs typeface="Times New Roman" pitchFamily="18" charset="0"/>
                <a:sym typeface="Symbol"/>
              </a:rPr>
              <a:t>		</a:t>
            </a:r>
            <a:r>
              <a:rPr lang="en-AU" sz="2000" b="1" dirty="0" err="1" smtClean="0">
                <a:solidFill>
                  <a:srgbClr val="0070C0"/>
                </a:solidFill>
                <a:sym typeface="Symbol"/>
              </a:rPr>
              <a:t>Subtour</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{0, 1}</a:t>
            </a:r>
          </a:p>
        </p:txBody>
      </p:sp>
    </p:spTree>
    <p:extLst>
      <p:ext uri="{BB962C8B-B14F-4D97-AF65-F5344CB8AC3E}">
        <p14:creationId xmlns:p14="http://schemas.microsoft.com/office/powerpoint/2010/main" val="3441853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b="1" dirty="0">
                <a:solidFill>
                  <a:srgbClr val="0070C0"/>
                </a:solidFill>
              </a:rPr>
              <a:t>Variables</a:t>
            </a:r>
            <a:r>
              <a:rPr lang="en-AU" dirty="0"/>
              <a:t/>
            </a:r>
            <a:br>
              <a:rPr lang="en-AU" dirty="0"/>
            </a:br>
            <a:r>
              <a:rPr lang="en-AU" dirty="0"/>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t>
            </a:r>
            <a:r>
              <a:rPr lang="en-AU" dirty="0"/>
              <a:t>is </a:t>
            </a:r>
            <a:r>
              <a:rPr lang="en-AU" dirty="0">
                <a:latin typeface="Times New Roman" pitchFamily="18" charset="0"/>
                <a:cs typeface="Times New Roman" pitchFamily="18" charset="0"/>
              </a:rPr>
              <a:t>1</a:t>
            </a:r>
            <a:r>
              <a:rPr lang="en-AU" dirty="0"/>
              <a:t> if </a:t>
            </a:r>
            <a:r>
              <a:rPr lang="en-AU" b="1" dirty="0" smtClean="0">
                <a:solidFill>
                  <a:srgbClr val="0070C0"/>
                </a:solidFill>
              </a:rPr>
              <a:t>arc </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i</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j</a:t>
            </a:r>
            <a:r>
              <a:rPr lang="en-AU" dirty="0">
                <a:latin typeface="Times New Roman" pitchFamily="18" charset="0"/>
                <a:cs typeface="Times New Roman" pitchFamily="18" charset="0"/>
              </a:rPr>
              <a:t>)</a:t>
            </a:r>
            <a:r>
              <a:rPr lang="en-AU" dirty="0"/>
              <a:t> is on the shortest </a:t>
            </a:r>
            <a:r>
              <a:rPr lang="en-AU" dirty="0" smtClean="0"/>
              <a:t>tour, </a:t>
            </a:r>
            <a:r>
              <a:rPr lang="en-AU" dirty="0">
                <a:latin typeface="Times New Roman" pitchFamily="18" charset="0"/>
                <a:cs typeface="Times New Roman" pitchFamily="18" charset="0"/>
              </a:rPr>
              <a:t>0</a:t>
            </a:r>
            <a:r>
              <a:rPr lang="en-AU" dirty="0"/>
              <a:t> otherwise</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endParaRPr lang="en-AU" dirty="0">
              <a:latin typeface="Times New Roman" pitchFamily="18" charset="0"/>
              <a:cs typeface="Times New Roman" pitchFamily="18" charset="0"/>
            </a:endParaRPr>
          </a:p>
          <a:p>
            <a:r>
              <a:rPr lang="en-AU" b="1" dirty="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1		for </a:t>
            </a:r>
            <a:r>
              <a:rPr lang="en-AU" i="1" dirty="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sz="2000" b="1" dirty="0">
                <a:solidFill>
                  <a:srgbClr val="0070C0"/>
                </a:solidFill>
                <a:sym typeface="Symbol"/>
              </a:rPr>
              <a:t>Inflow</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1		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N </a:t>
            </a:r>
            <a:r>
              <a:rPr lang="en-AU" dirty="0">
                <a:latin typeface="Times New Roman" pitchFamily="18" charset="0"/>
                <a:cs typeface="Times New Roman" pitchFamily="18" charset="0"/>
                <a:sym typeface="Symbol"/>
              </a:rPr>
              <a:t>		</a:t>
            </a:r>
            <a:r>
              <a:rPr lang="en-AU" sz="2000" b="1" dirty="0">
                <a:solidFill>
                  <a:srgbClr val="0070C0"/>
                </a:solidFill>
                <a:sym typeface="Symbol"/>
              </a:rPr>
              <a:t>Outflow</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i="1"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1}</a:t>
            </a:r>
          </a:p>
        </p:txBody>
      </p:sp>
    </p:spTree>
    <p:extLst>
      <p:ext uri="{BB962C8B-B14F-4D97-AF65-F5344CB8AC3E}">
        <p14:creationId xmlns:p14="http://schemas.microsoft.com/office/powerpoint/2010/main" val="81528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code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71874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63115097"/>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x</a:t>
                      </a:r>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y</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bl>
          </a:graphicData>
        </a:graphic>
      </p:graphicFrame>
      <p:sp>
        <p:nvSpPr>
          <p:cNvPr id="39" name="Oval 38"/>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Oval 39"/>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Oval 40"/>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Oval 41"/>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Oval 42"/>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Oval 43"/>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Oval 44"/>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Oval 45"/>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Oval 46"/>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Oval 47"/>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Freeform 48"/>
          <p:cNvSpPr/>
          <p:nvPr/>
        </p:nvSpPr>
        <p:spPr>
          <a:xfrm>
            <a:off x="6191402" y="2307117"/>
            <a:ext cx="1088572" cy="1088571"/>
          </a:xfrm>
          <a:custGeom>
            <a:avLst/>
            <a:gdLst>
              <a:gd name="connsiteX0" fmla="*/ 1088572 w 1088572"/>
              <a:gd name="connsiteY0" fmla="*/ 203200 h 1088571"/>
              <a:gd name="connsiteX1" fmla="*/ 435429 w 1088572"/>
              <a:gd name="connsiteY1" fmla="*/ 1088571 h 1088571"/>
              <a:gd name="connsiteX2" fmla="*/ 0 w 1088572"/>
              <a:gd name="connsiteY2" fmla="*/ 0 h 1088571"/>
              <a:gd name="connsiteX3" fmla="*/ 1088572 w 1088572"/>
              <a:gd name="connsiteY3" fmla="*/ 203200 h 1088571"/>
            </a:gdLst>
            <a:ahLst/>
            <a:cxnLst>
              <a:cxn ang="0">
                <a:pos x="connsiteX0" y="connsiteY0"/>
              </a:cxn>
              <a:cxn ang="0">
                <a:pos x="connsiteX1" y="connsiteY1"/>
              </a:cxn>
              <a:cxn ang="0">
                <a:pos x="connsiteX2" y="connsiteY2"/>
              </a:cxn>
              <a:cxn ang="0">
                <a:pos x="connsiteX3" y="connsiteY3"/>
              </a:cxn>
            </a:cxnLst>
            <a:rect l="l" t="t" r="r" b="b"/>
            <a:pathLst>
              <a:path w="1088572" h="1088571">
                <a:moveTo>
                  <a:pt x="1088572" y="203200"/>
                </a:moveTo>
                <a:lnTo>
                  <a:pt x="435429" y="1088571"/>
                </a:lnTo>
                <a:lnTo>
                  <a:pt x="0" y="0"/>
                </a:lnTo>
                <a:lnTo>
                  <a:pt x="1088572" y="203200"/>
                </a:lnTo>
                <a:close/>
              </a:path>
            </a:pathLst>
          </a:custGeom>
          <a:ln w="28575">
            <a:solidFill>
              <a:srgbClr val="00206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0" name="TextBox 49"/>
          <p:cNvSpPr txBox="1"/>
          <p:nvPr/>
        </p:nvSpPr>
        <p:spPr>
          <a:xfrm>
            <a:off x="6807288" y="4941168"/>
            <a:ext cx="1362874" cy="830997"/>
          </a:xfrm>
          <a:prstGeom prst="rect">
            <a:avLst/>
          </a:prstGeom>
          <a:noFill/>
        </p:spPr>
        <p:txBody>
          <a:bodyPr wrap="none" rtlCol="0">
            <a:spAutoFit/>
          </a:bodyPr>
          <a:lstStyle/>
          <a:p>
            <a:r>
              <a:rPr lang="en-AU" b="1" dirty="0" err="1" smtClean="0">
                <a:solidFill>
                  <a:srgbClr val="0070C0"/>
                </a:solidFill>
                <a:latin typeface="Arial" pitchFamily="34" charset="0"/>
                <a:cs typeface="Arial" pitchFamily="34" charset="0"/>
              </a:rPr>
              <a:t>Subtour</a:t>
            </a:r>
            <a:r>
              <a:rPr lang="en-AU" b="1" dirty="0" smtClean="0">
                <a:solidFill>
                  <a:srgbClr val="0070C0"/>
                </a:solidFill>
                <a:latin typeface="Arial" pitchFamily="34" charset="0"/>
                <a:cs typeface="Arial" pitchFamily="34" charset="0"/>
              </a:rPr>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0, 2, 7</a:t>
            </a:r>
            <a:endParaRPr lang="en-US" b="1" dirty="0">
              <a:solidFill>
                <a:srgbClr val="0070C0"/>
              </a:solidFill>
              <a:latin typeface="Arial" pitchFamily="34" charset="0"/>
              <a:cs typeface="Arial" pitchFamily="34" charset="0"/>
            </a:endParaRPr>
          </a:p>
        </p:txBody>
      </p:sp>
      <p:sp>
        <p:nvSpPr>
          <p:cNvPr id="5" name="Freeform 4"/>
          <p:cNvSpPr/>
          <p:nvPr/>
        </p:nvSpPr>
        <p:spPr>
          <a:xfrm>
            <a:off x="3396343" y="4049486"/>
            <a:ext cx="3672114" cy="2162628"/>
          </a:xfrm>
          <a:custGeom>
            <a:avLst/>
            <a:gdLst>
              <a:gd name="connsiteX0" fmla="*/ 0 w 3672114"/>
              <a:gd name="connsiteY0" fmla="*/ 2162628 h 2162628"/>
              <a:gd name="connsiteX1" fmla="*/ 1088571 w 3672114"/>
              <a:gd name="connsiteY1" fmla="*/ 1524000 h 2162628"/>
              <a:gd name="connsiteX2" fmla="*/ 2162628 w 3672114"/>
              <a:gd name="connsiteY2" fmla="*/ 1959428 h 2162628"/>
              <a:gd name="connsiteX3" fmla="*/ 2583543 w 3672114"/>
              <a:gd name="connsiteY3" fmla="*/ 1088571 h 2162628"/>
              <a:gd name="connsiteX4" fmla="*/ 3672114 w 3672114"/>
              <a:gd name="connsiteY4" fmla="*/ 217714 h 2162628"/>
              <a:gd name="connsiteX5" fmla="*/ 2162628 w 3672114"/>
              <a:gd name="connsiteY5" fmla="*/ 0 h 2162628"/>
              <a:gd name="connsiteX6" fmla="*/ 1494971 w 3672114"/>
              <a:gd name="connsiteY6" fmla="*/ 885371 h 2162628"/>
              <a:gd name="connsiteX7" fmla="*/ 0 w 3672114"/>
              <a:gd name="connsiteY7" fmla="*/ 2162628 h 216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114" h="2162628">
                <a:moveTo>
                  <a:pt x="0" y="2162628"/>
                </a:moveTo>
                <a:lnTo>
                  <a:pt x="1088571" y="1524000"/>
                </a:lnTo>
                <a:lnTo>
                  <a:pt x="2162628" y="1959428"/>
                </a:lnTo>
                <a:lnTo>
                  <a:pt x="2583543" y="1088571"/>
                </a:lnTo>
                <a:lnTo>
                  <a:pt x="3672114" y="217714"/>
                </a:lnTo>
                <a:lnTo>
                  <a:pt x="2162628" y="0"/>
                </a:lnTo>
                <a:lnTo>
                  <a:pt x="1494971" y="885371"/>
                </a:lnTo>
                <a:lnTo>
                  <a:pt x="0" y="2162628"/>
                </a:lnTo>
                <a:close/>
              </a:path>
            </a:pathLst>
          </a:custGeom>
          <a:ln w="28575">
            <a:solidFill>
              <a:schemeClr val="bg1">
                <a:lumMod val="8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4076523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63500"/>
            <a:ext cx="8353425" cy="989013"/>
          </a:xfrm>
        </p:spPr>
        <p:txBody>
          <a:bodyPr/>
          <a:lstStyle/>
          <a:p>
            <a:r>
              <a:rPr lang="en-AU" smtClean="0">
                <a:latin typeface="Arial" charset="0"/>
                <a:cs typeface="Arial" charset="0"/>
              </a:rPr>
              <a:t>CP-based column generation</a:t>
            </a:r>
            <a:endParaRPr lang="en-US"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1162933"/>
              </p:ext>
            </p:extLst>
          </p:nvPr>
        </p:nvGraphicFramePr>
        <p:xfrm>
          <a:off x="395288" y="1268413"/>
          <a:ext cx="8353425" cy="3205346"/>
        </p:xfrm>
        <a:graphic>
          <a:graphicData uri="http://schemas.openxmlformats.org/drawingml/2006/table">
            <a:tbl>
              <a:tblPr firstRow="1" bandRow="1">
                <a:tableStyleId>{073A0DAA-6AF3-43AB-8588-CEC1D06C72B9}</a:tableStyleId>
              </a:tblPr>
              <a:tblGrid>
                <a:gridCol w="1409945"/>
                <a:gridCol w="6943480"/>
              </a:tblGrid>
              <a:tr h="370776">
                <a:tc>
                  <a:txBody>
                    <a:bodyPr/>
                    <a:lstStyle/>
                    <a:p>
                      <a:r>
                        <a:rPr lang="en-AU" sz="1200" dirty="0" smtClean="0">
                          <a:latin typeface="Arial" pitchFamily="34" charset="0"/>
                          <a:cs typeface="Arial" pitchFamily="34" charset="0"/>
                        </a:rPr>
                        <a:t>Application</a:t>
                      </a:r>
                      <a:endParaRPr lang="en-US" sz="1200" dirty="0">
                        <a:latin typeface="Arial" pitchFamily="34" charset="0"/>
                        <a:cs typeface="Arial" pitchFamily="34" charset="0"/>
                      </a:endParaRPr>
                    </a:p>
                  </a:txBody>
                  <a:tcPr marL="91445" marR="91445" marT="45713" marB="45713"/>
                </a:tc>
                <a:tc>
                  <a:txBody>
                    <a:bodyPr/>
                    <a:lstStyle/>
                    <a:p>
                      <a:r>
                        <a:rPr lang="en-AU" sz="1200" dirty="0" smtClean="0">
                          <a:latin typeface="Arial" pitchFamily="34" charset="0"/>
                          <a:cs typeface="Arial" pitchFamily="34" charset="0"/>
                        </a:rPr>
                        <a:t>Reference</a:t>
                      </a:r>
                      <a:endParaRPr lang="en-US" sz="1200" dirty="0">
                        <a:latin typeface="Arial" pitchFamily="34" charset="0"/>
                        <a:cs typeface="Arial" pitchFamily="34" charset="0"/>
                      </a:endParaRPr>
                    </a:p>
                  </a:txBody>
                  <a:tcPr marL="91445" marR="91445" marT="45713" marB="45713"/>
                </a:tc>
              </a:tr>
              <a:tr h="640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Airline crew assignment</a:t>
                      </a:r>
                    </a:p>
                  </a:txBody>
                  <a:tcPr marL="91445" marR="91445"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U. Junker, S.E. </a:t>
                      </a:r>
                      <a:r>
                        <a:rPr lang="en-US" sz="1200" dirty="0" err="1" smtClean="0">
                          <a:latin typeface="Arial" pitchFamily="34" charset="0"/>
                          <a:cs typeface="Arial" pitchFamily="34" charset="0"/>
                        </a:rPr>
                        <a:t>Karisch</a:t>
                      </a:r>
                      <a:r>
                        <a:rPr lang="en-US" sz="1200" dirty="0" smtClean="0">
                          <a:latin typeface="Arial" pitchFamily="34" charset="0"/>
                          <a:cs typeface="Arial" pitchFamily="34" charset="0"/>
                        </a:rPr>
                        <a:t>, N. Kohl, B. </a:t>
                      </a:r>
                      <a:r>
                        <a:rPr lang="en-US" sz="1200" dirty="0" err="1" smtClean="0">
                          <a:latin typeface="Arial" pitchFamily="34" charset="0"/>
                          <a:cs typeface="Arial" pitchFamily="34" charset="0"/>
                        </a:rPr>
                        <a:t>Vaaben</a:t>
                      </a:r>
                      <a:r>
                        <a:rPr lang="en-US" sz="1200" dirty="0" smtClean="0">
                          <a:latin typeface="Arial" pitchFamily="34" charset="0"/>
                          <a:cs typeface="Arial" pitchFamily="34" charset="0"/>
                        </a:rPr>
                        <a:t>, T. </a:t>
                      </a:r>
                      <a:r>
                        <a:rPr lang="en-US" sz="1200" dirty="0" err="1" smtClean="0">
                          <a:latin typeface="Arial" pitchFamily="34" charset="0"/>
                          <a:cs typeface="Arial" pitchFamily="34" charset="0"/>
                        </a:rPr>
                        <a:t>Fahle</a:t>
                      </a:r>
                      <a:r>
                        <a:rPr lang="en-US" sz="1200" dirty="0" smtClean="0">
                          <a:latin typeface="Arial" pitchFamily="34" charset="0"/>
                          <a:cs typeface="Arial" pitchFamily="34" charset="0"/>
                        </a:rPr>
                        <a:t>, M. </a:t>
                      </a:r>
                      <a:r>
                        <a:rPr lang="en-US" sz="1200" dirty="0" err="1" smtClean="0">
                          <a:latin typeface="Arial" pitchFamily="34" charset="0"/>
                          <a:cs typeface="Arial" pitchFamily="34" charset="0"/>
                        </a:rPr>
                        <a:t>Sellmann</a:t>
                      </a:r>
                      <a:r>
                        <a:rPr lang="en-US" sz="1200" dirty="0" smtClean="0">
                          <a:latin typeface="Arial" pitchFamily="34" charset="0"/>
                          <a:cs typeface="Arial" pitchFamily="34" charset="0"/>
                        </a:rPr>
                        <a:t>. A framework for constraint programming based column generation. Proceedings of Principles and Practice of Constraint Programming, volume 1713 of Lecture Notes in Computer Science, pages 261-274, 1999.</a:t>
                      </a:r>
                    </a:p>
                  </a:txBody>
                  <a:tcPr marL="91445" marR="91445" marT="45713" marB="45713"/>
                </a:tc>
              </a:tr>
              <a:tr h="457157">
                <a:tc>
                  <a:txBody>
                    <a:bodyPr/>
                    <a:lstStyle/>
                    <a:p>
                      <a:endParaRPr lang="en-US" sz="1200" dirty="0">
                        <a:latin typeface="Arial" pitchFamily="34" charset="0"/>
                        <a:cs typeface="Arial" pitchFamily="34" charset="0"/>
                      </a:endParaRPr>
                    </a:p>
                  </a:txBody>
                  <a:tcPr marL="91445" marR="91445" marT="45713" marB="45713"/>
                </a:tc>
                <a:tc>
                  <a:txBody>
                    <a:bodyPr/>
                    <a:lstStyle/>
                    <a:p>
                      <a:r>
                        <a:rPr lang="en-US" sz="1200" dirty="0" smtClean="0">
                          <a:latin typeface="Arial" pitchFamily="34" charset="0"/>
                          <a:cs typeface="Arial" pitchFamily="34" charset="0"/>
                        </a:rPr>
                        <a:t>T. </a:t>
                      </a:r>
                      <a:r>
                        <a:rPr lang="en-US" sz="1200" dirty="0" err="1" smtClean="0">
                          <a:latin typeface="Arial" pitchFamily="34" charset="0"/>
                          <a:cs typeface="Arial" pitchFamily="34" charset="0"/>
                        </a:rPr>
                        <a:t>Fahle</a:t>
                      </a:r>
                      <a:r>
                        <a:rPr lang="en-US" sz="1200" dirty="0" smtClean="0">
                          <a:latin typeface="Arial" pitchFamily="34" charset="0"/>
                          <a:cs typeface="Arial" pitchFamily="34" charset="0"/>
                        </a:rPr>
                        <a:t>, U. Junker, S.E. </a:t>
                      </a:r>
                      <a:r>
                        <a:rPr lang="en-US" sz="1200" dirty="0" err="1" smtClean="0">
                          <a:latin typeface="Arial" pitchFamily="34" charset="0"/>
                          <a:cs typeface="Arial" pitchFamily="34" charset="0"/>
                        </a:rPr>
                        <a:t>Karisch</a:t>
                      </a:r>
                      <a:r>
                        <a:rPr lang="en-US" sz="1200" dirty="0" smtClean="0">
                          <a:latin typeface="Arial" pitchFamily="34" charset="0"/>
                          <a:cs typeface="Arial" pitchFamily="34" charset="0"/>
                        </a:rPr>
                        <a:t>, N. Kohl, M. </a:t>
                      </a:r>
                      <a:r>
                        <a:rPr lang="en-US" sz="1200" dirty="0" err="1" smtClean="0">
                          <a:latin typeface="Arial" pitchFamily="34" charset="0"/>
                          <a:cs typeface="Arial" pitchFamily="34" charset="0"/>
                        </a:rPr>
                        <a:t>Sellmann</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Vaaben</a:t>
                      </a:r>
                      <a:r>
                        <a:rPr lang="en-US" sz="1200" dirty="0" smtClean="0">
                          <a:latin typeface="Arial" pitchFamily="34" charset="0"/>
                          <a:cs typeface="Arial" pitchFamily="34" charset="0"/>
                        </a:rPr>
                        <a:t>. Constraint programming based column generation for crew assignment. Journal of </a:t>
                      </a:r>
                      <a:r>
                        <a:rPr lang="en-US" sz="1200" dirty="0" err="1" smtClean="0">
                          <a:latin typeface="Arial" pitchFamily="34" charset="0"/>
                          <a:cs typeface="Arial" pitchFamily="34" charset="0"/>
                        </a:rPr>
                        <a:t>Hueristics</a:t>
                      </a:r>
                      <a:r>
                        <a:rPr lang="en-US" sz="1200" dirty="0" smtClean="0">
                          <a:latin typeface="Arial" pitchFamily="34" charset="0"/>
                          <a:cs typeface="Arial" pitchFamily="34" charset="0"/>
                        </a:rPr>
                        <a:t> 8(1):59-81, 2002.</a:t>
                      </a:r>
                      <a:endParaRPr lang="en-US" sz="1200" dirty="0">
                        <a:latin typeface="Arial" pitchFamily="34" charset="0"/>
                        <a:cs typeface="Arial" pitchFamily="34" charset="0"/>
                      </a:endParaRPr>
                    </a:p>
                  </a:txBody>
                  <a:tcPr marL="91445" marR="91445" marT="45713" marB="45713"/>
                </a:tc>
              </a:tr>
              <a:tr h="640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txBody>
                  <a:tcPr marL="91445" marR="91445"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M. </a:t>
                      </a:r>
                      <a:r>
                        <a:rPr lang="en-US" sz="1200" dirty="0" err="1" smtClean="0">
                          <a:latin typeface="Arial" pitchFamily="34" charset="0"/>
                          <a:cs typeface="Arial" pitchFamily="34" charset="0"/>
                        </a:rPr>
                        <a:t>Sellmann</a:t>
                      </a:r>
                      <a:r>
                        <a:rPr lang="en-US" sz="1200" dirty="0" smtClean="0">
                          <a:latin typeface="Arial" pitchFamily="34" charset="0"/>
                          <a:cs typeface="Arial" pitchFamily="34" charset="0"/>
                        </a:rPr>
                        <a:t>, K. </a:t>
                      </a:r>
                      <a:r>
                        <a:rPr lang="en-US" sz="1200" dirty="0" err="1" smtClean="0">
                          <a:latin typeface="Arial" pitchFamily="34" charset="0"/>
                          <a:cs typeface="Arial" pitchFamily="34" charset="0"/>
                        </a:rPr>
                        <a:t>Zervoudakis</a:t>
                      </a:r>
                      <a:r>
                        <a:rPr lang="en-US" sz="1200" dirty="0" smtClean="0">
                          <a:latin typeface="Arial" pitchFamily="34" charset="0"/>
                          <a:cs typeface="Arial" pitchFamily="34" charset="0"/>
                        </a:rPr>
                        <a:t>, P. </a:t>
                      </a:r>
                      <a:r>
                        <a:rPr lang="en-US" sz="1200" dirty="0" err="1" smtClean="0">
                          <a:latin typeface="Arial" pitchFamily="34" charset="0"/>
                          <a:cs typeface="Arial" pitchFamily="34" charset="0"/>
                        </a:rPr>
                        <a:t>Stamatopoulos</a:t>
                      </a:r>
                      <a:r>
                        <a:rPr lang="en-US" sz="1200" dirty="0" smtClean="0">
                          <a:latin typeface="Arial" pitchFamily="34" charset="0"/>
                          <a:cs typeface="Arial" pitchFamily="34" charset="0"/>
                        </a:rPr>
                        <a:t>, T. </a:t>
                      </a:r>
                      <a:r>
                        <a:rPr lang="en-US" sz="1200" dirty="0" err="1" smtClean="0">
                          <a:latin typeface="Arial" pitchFamily="34" charset="0"/>
                          <a:cs typeface="Arial" pitchFamily="34" charset="0"/>
                        </a:rPr>
                        <a:t>Fahle</a:t>
                      </a:r>
                      <a:r>
                        <a:rPr lang="en-US" sz="1200" dirty="0" smtClean="0">
                          <a:latin typeface="Arial" pitchFamily="34" charset="0"/>
                          <a:cs typeface="Arial" pitchFamily="34" charset="0"/>
                        </a:rPr>
                        <a:t>. Crew assignment via constraint programming: integrating column generation and heuristic tree search. Annals of Operations Research 115(1):207-225, 2002.</a:t>
                      </a:r>
                    </a:p>
                  </a:txBody>
                  <a:tcPr marL="91445" marR="91445" marT="45713" marB="45713"/>
                </a:tc>
              </a:tr>
              <a:tr h="640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Vehicle routing with time windows</a:t>
                      </a:r>
                    </a:p>
                  </a:txBody>
                  <a:tcPr marL="91445" marR="91445" marT="45713" marB="45713"/>
                </a:tc>
                <a:tc>
                  <a:txBody>
                    <a:bodyPr/>
                    <a:lstStyle/>
                    <a:p>
                      <a:r>
                        <a:rPr lang="en-US" sz="1200" dirty="0" smtClean="0">
                          <a:latin typeface="Arial" pitchFamily="34" charset="0"/>
                          <a:cs typeface="Arial" pitchFamily="34" charset="0"/>
                        </a:rPr>
                        <a:t>L.M. Rousseau. Stabilization issues for constraint programming based column generation. Proceedings of Integration of AI and OR techniques in CP for Combinatorial Optimization, volume 3011 of Lecture notes in Computer Science, pages 402-408. Springer, 2004.</a:t>
                      </a:r>
                      <a:endParaRPr lang="en-US" sz="1200" dirty="0">
                        <a:latin typeface="Arial" pitchFamily="34" charset="0"/>
                        <a:cs typeface="Arial" pitchFamily="34" charset="0"/>
                      </a:endParaRPr>
                    </a:p>
                  </a:txBody>
                  <a:tcPr marL="91445" marR="91445" marT="45713" marB="45713"/>
                </a:tc>
              </a:tr>
              <a:tr h="457157">
                <a:tc>
                  <a:txBody>
                    <a:bodyPr/>
                    <a:lstStyle/>
                    <a:p>
                      <a:endParaRPr lang="en-US" sz="1200" dirty="0">
                        <a:latin typeface="Arial" pitchFamily="34" charset="0"/>
                        <a:cs typeface="Arial" pitchFamily="34" charset="0"/>
                      </a:endParaRPr>
                    </a:p>
                  </a:txBody>
                  <a:tcPr marL="91445" marR="91445"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L.M. Rousseau, M. </a:t>
                      </a:r>
                      <a:r>
                        <a:rPr lang="en-US" sz="1200" dirty="0" err="1" smtClean="0">
                          <a:latin typeface="Arial" pitchFamily="34" charset="0"/>
                          <a:cs typeface="Arial" pitchFamily="34" charset="0"/>
                        </a:rPr>
                        <a:t>Gendreau</a:t>
                      </a:r>
                      <a:r>
                        <a:rPr lang="en-US" sz="1200" dirty="0" smtClean="0">
                          <a:latin typeface="Arial" pitchFamily="34" charset="0"/>
                          <a:cs typeface="Arial" pitchFamily="34" charset="0"/>
                        </a:rPr>
                        <a:t>, G. </a:t>
                      </a:r>
                      <a:r>
                        <a:rPr lang="en-US" sz="1200" dirty="0" err="1" smtClean="0">
                          <a:latin typeface="Arial" pitchFamily="34" charset="0"/>
                          <a:cs typeface="Arial" pitchFamily="34" charset="0"/>
                        </a:rPr>
                        <a:t>Pesant</a:t>
                      </a:r>
                      <a:r>
                        <a:rPr lang="en-US" sz="1200" dirty="0" smtClean="0">
                          <a:latin typeface="Arial" pitchFamily="34" charset="0"/>
                          <a:cs typeface="Arial" pitchFamily="34" charset="0"/>
                        </a:rPr>
                        <a:t>, F. </a:t>
                      </a:r>
                      <a:r>
                        <a:rPr lang="en-US" sz="1200" dirty="0" err="1" smtClean="0">
                          <a:latin typeface="Arial" pitchFamily="34" charset="0"/>
                          <a:cs typeface="Arial" pitchFamily="34" charset="0"/>
                        </a:rPr>
                        <a:t>Focacci</a:t>
                      </a:r>
                      <a:r>
                        <a:rPr lang="en-US" sz="1200" dirty="0" smtClean="0">
                          <a:latin typeface="Arial" pitchFamily="34" charset="0"/>
                          <a:cs typeface="Arial" pitchFamily="34" charset="0"/>
                        </a:rPr>
                        <a:t>. Solving VRPTWs with constraint programming based column generation. Annals of Operations Research 130(1):199-216, 2004.</a:t>
                      </a:r>
                    </a:p>
                  </a:txBody>
                  <a:tcPr marL="91445" marR="91445" marT="45713" marB="45713"/>
                </a:tc>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9949553"/>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x</a:t>
                      </a:r>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y</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bl>
          </a:graphicData>
        </a:graphic>
      </p:graphicFrame>
      <p:sp>
        <p:nvSpPr>
          <p:cNvPr id="49" name="Oval 48"/>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Oval 49"/>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Oval 50"/>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Oval 51"/>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2"/>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Oval 53"/>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Oval 54"/>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Oval 55"/>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Oval 56"/>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Oval 57"/>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TextBox 59"/>
          <p:cNvSpPr txBox="1"/>
          <p:nvPr/>
        </p:nvSpPr>
        <p:spPr>
          <a:xfrm>
            <a:off x="6807288" y="4941168"/>
            <a:ext cx="1380506" cy="830997"/>
          </a:xfrm>
          <a:prstGeom prst="rect">
            <a:avLst/>
          </a:prstGeom>
          <a:noFill/>
        </p:spPr>
        <p:txBody>
          <a:bodyPr wrap="none" rtlCol="0">
            <a:spAutoFit/>
          </a:bodyPr>
          <a:lstStyle/>
          <a:p>
            <a:r>
              <a:rPr lang="en-AU" b="1" dirty="0" err="1" smtClean="0">
                <a:solidFill>
                  <a:srgbClr val="0070C0"/>
                </a:solidFill>
                <a:latin typeface="Arial" pitchFamily="34" charset="0"/>
                <a:cs typeface="Arial" pitchFamily="34" charset="0"/>
              </a:rPr>
              <a:t>Subtour</a:t>
            </a:r>
            <a:r>
              <a:rPr lang="en-AU" b="1" dirty="0" smtClean="0">
                <a:solidFill>
                  <a:srgbClr val="0070C0"/>
                </a:solidFill>
                <a:latin typeface="Arial" pitchFamily="34" charset="0"/>
                <a:cs typeface="Arial" pitchFamily="34" charset="0"/>
              </a:rPr>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0, 8, 1, 9</a:t>
            </a:r>
            <a:endParaRPr lang="en-US" b="1" dirty="0">
              <a:solidFill>
                <a:srgbClr val="0070C0"/>
              </a:solidFill>
              <a:latin typeface="Arial" pitchFamily="34" charset="0"/>
              <a:cs typeface="Arial" pitchFamily="34" charset="0"/>
            </a:endParaRPr>
          </a:p>
        </p:txBody>
      </p:sp>
      <p:sp>
        <p:nvSpPr>
          <p:cNvPr id="5" name="Freeform 4"/>
          <p:cNvSpPr/>
          <p:nvPr/>
        </p:nvSpPr>
        <p:spPr>
          <a:xfrm>
            <a:off x="4905829" y="2293257"/>
            <a:ext cx="1712685" cy="3701143"/>
          </a:xfrm>
          <a:custGeom>
            <a:avLst/>
            <a:gdLst>
              <a:gd name="connsiteX0" fmla="*/ 1291771 w 1712685"/>
              <a:gd name="connsiteY0" fmla="*/ 0 h 3701143"/>
              <a:gd name="connsiteX1" fmla="*/ 1712685 w 1712685"/>
              <a:gd name="connsiteY1" fmla="*/ 1103086 h 3701143"/>
              <a:gd name="connsiteX2" fmla="*/ 0 w 1712685"/>
              <a:gd name="connsiteY2" fmla="*/ 2627086 h 3701143"/>
              <a:gd name="connsiteX3" fmla="*/ 653142 w 1712685"/>
              <a:gd name="connsiteY3" fmla="*/ 1770743 h 3701143"/>
              <a:gd name="connsiteX4" fmla="*/ 638628 w 1712685"/>
              <a:gd name="connsiteY4" fmla="*/ 3701143 h 3701143"/>
              <a:gd name="connsiteX5" fmla="*/ 1074057 w 1712685"/>
              <a:gd name="connsiteY5" fmla="*/ 2844800 h 3701143"/>
              <a:gd name="connsiteX6" fmla="*/ 1291771 w 1712685"/>
              <a:gd name="connsiteY6" fmla="*/ 0 h 370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685" h="3701143">
                <a:moveTo>
                  <a:pt x="1291771" y="0"/>
                </a:moveTo>
                <a:lnTo>
                  <a:pt x="1712685" y="1103086"/>
                </a:lnTo>
                <a:lnTo>
                  <a:pt x="0" y="2627086"/>
                </a:lnTo>
                <a:lnTo>
                  <a:pt x="653142" y="1770743"/>
                </a:lnTo>
                <a:lnTo>
                  <a:pt x="638628" y="3701143"/>
                </a:lnTo>
                <a:lnTo>
                  <a:pt x="1074057" y="2844800"/>
                </a:lnTo>
                <a:lnTo>
                  <a:pt x="1291771" y="0"/>
                </a:lnTo>
                <a:close/>
              </a:path>
            </a:pathLst>
          </a:custGeom>
          <a:ln w="28575">
            <a:solidFill>
              <a:schemeClr val="bg1">
                <a:lumMod val="8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9" name="Freeform 58"/>
          <p:cNvSpPr/>
          <p:nvPr/>
        </p:nvSpPr>
        <p:spPr>
          <a:xfrm>
            <a:off x="3390145" y="2510317"/>
            <a:ext cx="3889829" cy="3701142"/>
          </a:xfrm>
          <a:custGeom>
            <a:avLst/>
            <a:gdLst>
              <a:gd name="connsiteX0" fmla="*/ 3889829 w 3889829"/>
              <a:gd name="connsiteY0" fmla="*/ 0 h 3701142"/>
              <a:gd name="connsiteX1" fmla="*/ 3672114 w 3889829"/>
              <a:gd name="connsiteY1" fmla="*/ 1756228 h 3701142"/>
              <a:gd name="connsiteX2" fmla="*/ 0 w 3889829"/>
              <a:gd name="connsiteY2" fmla="*/ 3701142 h 3701142"/>
              <a:gd name="connsiteX3" fmla="*/ 1074057 w 3889829"/>
              <a:gd name="connsiteY3" fmla="*/ 3062514 h 3701142"/>
              <a:gd name="connsiteX4" fmla="*/ 3889829 w 3889829"/>
              <a:gd name="connsiteY4" fmla="*/ 0 h 370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829" h="3701142">
                <a:moveTo>
                  <a:pt x="3889829" y="0"/>
                </a:moveTo>
                <a:lnTo>
                  <a:pt x="3672114" y="1756228"/>
                </a:lnTo>
                <a:lnTo>
                  <a:pt x="0" y="3701142"/>
                </a:lnTo>
                <a:lnTo>
                  <a:pt x="1074057" y="3062514"/>
                </a:lnTo>
                <a:lnTo>
                  <a:pt x="3889829" y="0"/>
                </a:lnTo>
                <a:close/>
              </a:path>
            </a:pathLst>
          </a:custGeom>
          <a:ln w="28575">
            <a:solidFill>
              <a:srgbClr val="00206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815204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442540"/>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x</a:t>
                      </a:r>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y</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bl>
          </a:graphicData>
        </a:graphic>
      </p:graphicFrame>
      <p:sp>
        <p:nvSpPr>
          <p:cNvPr id="38" name="Oval 37"/>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Oval 38"/>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Oval 39"/>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Oval 40"/>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Oval 41"/>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Oval 42"/>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Oval 43"/>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Oval 44"/>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Oval 45"/>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Oval 46"/>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Freeform 47"/>
          <p:cNvSpPr/>
          <p:nvPr/>
        </p:nvSpPr>
        <p:spPr>
          <a:xfrm>
            <a:off x="6191402" y="2307117"/>
            <a:ext cx="1088572" cy="1944914"/>
          </a:xfrm>
          <a:custGeom>
            <a:avLst/>
            <a:gdLst>
              <a:gd name="connsiteX0" fmla="*/ 1088572 w 1088572"/>
              <a:gd name="connsiteY0" fmla="*/ 203200 h 1944914"/>
              <a:gd name="connsiteX1" fmla="*/ 0 w 1088572"/>
              <a:gd name="connsiteY1" fmla="*/ 0 h 1944914"/>
              <a:gd name="connsiteX2" fmla="*/ 435429 w 1088572"/>
              <a:gd name="connsiteY2" fmla="*/ 1088571 h 1944914"/>
              <a:gd name="connsiteX3" fmla="*/ 870857 w 1088572"/>
              <a:gd name="connsiteY3" fmla="*/ 1944914 h 1944914"/>
              <a:gd name="connsiteX4" fmla="*/ 1088572 w 1088572"/>
              <a:gd name="connsiteY4" fmla="*/ 203200 h 194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72" h="1944914">
                <a:moveTo>
                  <a:pt x="1088572" y="203200"/>
                </a:moveTo>
                <a:lnTo>
                  <a:pt x="0" y="0"/>
                </a:lnTo>
                <a:lnTo>
                  <a:pt x="435429" y="1088571"/>
                </a:lnTo>
                <a:lnTo>
                  <a:pt x="870857" y="1944914"/>
                </a:lnTo>
                <a:lnTo>
                  <a:pt x="1088572" y="203200"/>
                </a:lnTo>
                <a:close/>
              </a:path>
            </a:pathLst>
          </a:custGeom>
          <a:ln w="28575">
            <a:solidFill>
              <a:srgbClr val="00206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49" name="TextBox 48"/>
          <p:cNvSpPr txBox="1"/>
          <p:nvPr/>
        </p:nvSpPr>
        <p:spPr>
          <a:xfrm>
            <a:off x="6807288" y="4941168"/>
            <a:ext cx="1380506" cy="830997"/>
          </a:xfrm>
          <a:prstGeom prst="rect">
            <a:avLst/>
          </a:prstGeom>
          <a:noFill/>
        </p:spPr>
        <p:txBody>
          <a:bodyPr wrap="none" rtlCol="0">
            <a:spAutoFit/>
          </a:bodyPr>
          <a:lstStyle/>
          <a:p>
            <a:r>
              <a:rPr lang="en-AU" b="1" dirty="0" err="1" smtClean="0">
                <a:solidFill>
                  <a:srgbClr val="0070C0"/>
                </a:solidFill>
                <a:latin typeface="Arial" pitchFamily="34" charset="0"/>
                <a:cs typeface="Arial" pitchFamily="34" charset="0"/>
              </a:rPr>
              <a:t>Subtour</a:t>
            </a:r>
            <a:r>
              <a:rPr lang="en-AU" b="1" dirty="0" smtClean="0">
                <a:solidFill>
                  <a:srgbClr val="0070C0"/>
                </a:solidFill>
                <a:latin typeface="Arial" pitchFamily="34" charset="0"/>
                <a:cs typeface="Arial" pitchFamily="34" charset="0"/>
              </a:rPr>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0, 8, 2, 7</a:t>
            </a:r>
            <a:endParaRPr lang="en-US" b="1" dirty="0">
              <a:solidFill>
                <a:srgbClr val="0070C0"/>
              </a:solidFill>
              <a:latin typeface="Arial" pitchFamily="34" charset="0"/>
              <a:cs typeface="Arial" pitchFamily="34" charset="0"/>
            </a:endParaRPr>
          </a:p>
        </p:txBody>
      </p:sp>
      <p:sp>
        <p:nvSpPr>
          <p:cNvPr id="5" name="Freeform 4"/>
          <p:cNvSpPr/>
          <p:nvPr/>
        </p:nvSpPr>
        <p:spPr>
          <a:xfrm>
            <a:off x="3396343" y="4034971"/>
            <a:ext cx="2583543" cy="2162629"/>
          </a:xfrm>
          <a:custGeom>
            <a:avLst/>
            <a:gdLst>
              <a:gd name="connsiteX0" fmla="*/ 2148114 w 2583543"/>
              <a:gd name="connsiteY0" fmla="*/ 0 h 2162629"/>
              <a:gd name="connsiteX1" fmla="*/ 2583543 w 2583543"/>
              <a:gd name="connsiteY1" fmla="*/ 1103086 h 2162629"/>
              <a:gd name="connsiteX2" fmla="*/ 2162628 w 2583543"/>
              <a:gd name="connsiteY2" fmla="*/ 1959429 h 2162629"/>
              <a:gd name="connsiteX3" fmla="*/ 0 w 2583543"/>
              <a:gd name="connsiteY3" fmla="*/ 2162629 h 2162629"/>
              <a:gd name="connsiteX4" fmla="*/ 1074057 w 2583543"/>
              <a:gd name="connsiteY4" fmla="*/ 1538515 h 2162629"/>
              <a:gd name="connsiteX5" fmla="*/ 1509486 w 2583543"/>
              <a:gd name="connsiteY5" fmla="*/ 885372 h 2162629"/>
              <a:gd name="connsiteX6" fmla="*/ 2148114 w 2583543"/>
              <a:gd name="connsiteY6" fmla="*/ 0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3543" h="2162629">
                <a:moveTo>
                  <a:pt x="2148114" y="0"/>
                </a:moveTo>
                <a:lnTo>
                  <a:pt x="2583543" y="1103086"/>
                </a:lnTo>
                <a:lnTo>
                  <a:pt x="2162628" y="1959429"/>
                </a:lnTo>
                <a:lnTo>
                  <a:pt x="0" y="2162629"/>
                </a:lnTo>
                <a:lnTo>
                  <a:pt x="1074057" y="1538515"/>
                </a:lnTo>
                <a:lnTo>
                  <a:pt x="1509486" y="885372"/>
                </a:lnTo>
                <a:lnTo>
                  <a:pt x="2148114" y="0"/>
                </a:lnTo>
                <a:close/>
              </a:path>
            </a:pathLst>
          </a:custGeom>
          <a:ln w="28575">
            <a:solidFill>
              <a:schemeClr val="bg1">
                <a:lumMod val="8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345784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5357718"/>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x</a:t>
                      </a:r>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y</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bl>
          </a:graphicData>
        </a:graphic>
      </p:graphicFrame>
      <p:sp>
        <p:nvSpPr>
          <p:cNvPr id="27" name="Oval 26"/>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Oval 27"/>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Oval 28"/>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Oval 29"/>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Oval 30"/>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Oval 31"/>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Oval 32"/>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Oval 33"/>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Oval 34"/>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Oval 35"/>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Freeform 36"/>
          <p:cNvSpPr/>
          <p:nvPr/>
        </p:nvSpPr>
        <p:spPr>
          <a:xfrm>
            <a:off x="3404659" y="2314141"/>
            <a:ext cx="3875315" cy="3904342"/>
          </a:xfrm>
          <a:custGeom>
            <a:avLst/>
            <a:gdLst>
              <a:gd name="connsiteX0" fmla="*/ 3875315 w 3875315"/>
              <a:gd name="connsiteY0" fmla="*/ 203200 h 3904342"/>
              <a:gd name="connsiteX1" fmla="*/ 2786743 w 3875315"/>
              <a:gd name="connsiteY1" fmla="*/ 0 h 3904342"/>
              <a:gd name="connsiteX2" fmla="*/ 0 w 3875315"/>
              <a:gd name="connsiteY2" fmla="*/ 3904342 h 3904342"/>
              <a:gd name="connsiteX3" fmla="*/ 1074058 w 3875315"/>
              <a:gd name="connsiteY3" fmla="*/ 3265714 h 3904342"/>
              <a:gd name="connsiteX4" fmla="*/ 1494972 w 3875315"/>
              <a:gd name="connsiteY4" fmla="*/ 2612571 h 3904342"/>
              <a:gd name="connsiteX5" fmla="*/ 2148115 w 3875315"/>
              <a:gd name="connsiteY5" fmla="*/ 1756228 h 3904342"/>
              <a:gd name="connsiteX6" fmla="*/ 2583543 w 3875315"/>
              <a:gd name="connsiteY6" fmla="*/ 2801257 h 3904342"/>
              <a:gd name="connsiteX7" fmla="*/ 2133600 w 3875315"/>
              <a:gd name="connsiteY7" fmla="*/ 3686628 h 3904342"/>
              <a:gd name="connsiteX8" fmla="*/ 3222172 w 3875315"/>
              <a:gd name="connsiteY8" fmla="*/ 1088571 h 3904342"/>
              <a:gd name="connsiteX9" fmla="*/ 3657600 w 3875315"/>
              <a:gd name="connsiteY9" fmla="*/ 1944914 h 3904342"/>
              <a:gd name="connsiteX10" fmla="*/ 3875315 w 3875315"/>
              <a:gd name="connsiteY10" fmla="*/ 203200 h 390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5315" h="3904342">
                <a:moveTo>
                  <a:pt x="3875315" y="203200"/>
                </a:moveTo>
                <a:lnTo>
                  <a:pt x="2786743" y="0"/>
                </a:lnTo>
                <a:lnTo>
                  <a:pt x="0" y="3904342"/>
                </a:lnTo>
                <a:lnTo>
                  <a:pt x="1074058" y="3265714"/>
                </a:lnTo>
                <a:lnTo>
                  <a:pt x="1494972" y="2612571"/>
                </a:lnTo>
                <a:lnTo>
                  <a:pt x="2148115" y="1756228"/>
                </a:lnTo>
                <a:lnTo>
                  <a:pt x="2583543" y="2801257"/>
                </a:lnTo>
                <a:lnTo>
                  <a:pt x="2133600" y="3686628"/>
                </a:lnTo>
                <a:lnTo>
                  <a:pt x="3222172" y="1088571"/>
                </a:lnTo>
                <a:lnTo>
                  <a:pt x="3657600" y="1944914"/>
                </a:lnTo>
                <a:lnTo>
                  <a:pt x="3875315" y="203200"/>
                </a:lnTo>
                <a:close/>
              </a:path>
            </a:pathLst>
          </a:custGeom>
          <a:ln w="28575">
            <a:solidFill>
              <a:srgbClr val="00206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38" name="TextBox 37"/>
          <p:cNvSpPr txBox="1"/>
          <p:nvPr/>
        </p:nvSpPr>
        <p:spPr>
          <a:xfrm>
            <a:off x="6807288" y="4941168"/>
            <a:ext cx="1725152"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Cost 79.98</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5784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Travelling salesman</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G</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N</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a:t>
            </a:r>
            <a:r>
              <a:rPr lang="en-AU" dirty="0">
                <a:sym typeface="Symbol"/>
              </a:rPr>
              <a:t>cost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3806689994"/>
              </p:ext>
            </p:extLst>
          </p:nvPr>
        </p:nvGraphicFramePr>
        <p:xfrm>
          <a:off x="913409" y="1883958"/>
          <a:ext cx="1895871" cy="4023360"/>
        </p:xfrm>
        <a:graphic>
          <a:graphicData uri="http://schemas.openxmlformats.org/drawingml/2006/table">
            <a:tbl>
              <a:tblPr firstRow="1" bandRow="1">
                <a:tableStyleId>{5C22544A-7EE6-4342-B048-85BDC9FD1C3A}</a:tableStyleId>
              </a:tblPr>
              <a:tblGrid>
                <a:gridCol w="631957"/>
                <a:gridCol w="631957"/>
                <a:gridCol w="631957"/>
              </a:tblGrid>
              <a:tr h="212085">
                <a:tc>
                  <a:txBody>
                    <a:bodyPr/>
                    <a:lstStyle/>
                    <a:p>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x</a:t>
                      </a:r>
                      <a:endParaRPr lang="en-US" dirty="0">
                        <a:latin typeface="Arial" pitchFamily="34" charset="0"/>
                        <a:cs typeface="Arial" pitchFamily="34" charset="0"/>
                      </a:endParaRPr>
                    </a:p>
                  </a:txBody>
                  <a:tcPr/>
                </a:tc>
                <a:tc>
                  <a:txBody>
                    <a:bodyPr/>
                    <a:lstStyle/>
                    <a:p>
                      <a:pPr algn="ctr"/>
                      <a:r>
                        <a:rPr lang="en-AU" dirty="0" smtClean="0">
                          <a:latin typeface="Arial" pitchFamily="34" charset="0"/>
                          <a:cs typeface="Arial" pitchFamily="34" charset="0"/>
                        </a:rPr>
                        <a:t>y</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11</a:t>
                      </a:r>
                      <a:endParaRPr lang="en-US" dirty="0">
                        <a:latin typeface="Arial" pitchFamily="34" charset="0"/>
                        <a:cs typeface="Arial" pitchFamily="34" charset="0"/>
                      </a:endParaRPr>
                    </a:p>
                  </a:txBody>
                  <a:tcPr/>
                </a:tc>
              </a:tr>
              <a:tr h="212085">
                <a:tc>
                  <a:txBody>
                    <a:bodyPr/>
                    <a:lstStyle/>
                    <a:p>
                      <a:pPr algn="r"/>
                      <a:r>
                        <a:rPr lang="en-AU"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bl>
          </a:graphicData>
        </a:graphic>
      </p:graphicFrame>
      <p:sp>
        <p:nvSpPr>
          <p:cNvPr id="30" name="Oval 29"/>
          <p:cNvSpPr/>
          <p:nvPr/>
        </p:nvSpPr>
        <p:spPr bwMode="auto">
          <a:xfrm>
            <a:off x="702027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Oval 30"/>
          <p:cNvSpPr/>
          <p:nvPr/>
        </p:nvSpPr>
        <p:spPr bwMode="auto">
          <a:xfrm>
            <a:off x="3131840" y="595636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Oval 31"/>
          <p:cNvSpPr/>
          <p:nvPr/>
        </p:nvSpPr>
        <p:spPr bwMode="auto">
          <a:xfrm>
            <a:off x="6372200" y="3141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Oval 32"/>
          <p:cNvSpPr/>
          <p:nvPr/>
        </p:nvSpPr>
        <p:spPr bwMode="auto">
          <a:xfrm>
            <a:off x="5724128" y="48738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Oval 33"/>
          <p:cNvSpPr/>
          <p:nvPr/>
        </p:nvSpPr>
        <p:spPr bwMode="auto">
          <a:xfrm>
            <a:off x="5292080" y="379140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Oval 34"/>
          <p:cNvSpPr/>
          <p:nvPr/>
        </p:nvSpPr>
        <p:spPr bwMode="auto">
          <a:xfrm>
            <a:off x="5292080" y="573986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Oval 35"/>
          <p:cNvSpPr/>
          <p:nvPr/>
        </p:nvSpPr>
        <p:spPr bwMode="auto">
          <a:xfrm>
            <a:off x="4644008" y="465738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Oval 36"/>
          <p:cNvSpPr/>
          <p:nvPr/>
        </p:nvSpPr>
        <p:spPr bwMode="auto">
          <a:xfrm>
            <a:off x="5940152" y="20608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Oval 37"/>
          <p:cNvSpPr/>
          <p:nvPr/>
        </p:nvSpPr>
        <p:spPr bwMode="auto">
          <a:xfrm>
            <a:off x="6804248" y="400789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Oval 38"/>
          <p:cNvSpPr/>
          <p:nvPr/>
        </p:nvSpPr>
        <p:spPr bwMode="auto">
          <a:xfrm>
            <a:off x="4211960" y="53210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Freeform 39"/>
          <p:cNvSpPr/>
          <p:nvPr/>
        </p:nvSpPr>
        <p:spPr>
          <a:xfrm>
            <a:off x="3393185" y="2307117"/>
            <a:ext cx="3889829" cy="3918857"/>
          </a:xfrm>
          <a:custGeom>
            <a:avLst/>
            <a:gdLst>
              <a:gd name="connsiteX0" fmla="*/ 3889829 w 3889829"/>
              <a:gd name="connsiteY0" fmla="*/ 203200 h 3918857"/>
              <a:gd name="connsiteX1" fmla="*/ 3236686 w 3889829"/>
              <a:gd name="connsiteY1" fmla="*/ 1088571 h 3918857"/>
              <a:gd name="connsiteX2" fmla="*/ 3672114 w 3889829"/>
              <a:gd name="connsiteY2" fmla="*/ 1959428 h 3918857"/>
              <a:gd name="connsiteX3" fmla="*/ 2598057 w 3889829"/>
              <a:gd name="connsiteY3" fmla="*/ 2815771 h 3918857"/>
              <a:gd name="connsiteX4" fmla="*/ 2148114 w 3889829"/>
              <a:gd name="connsiteY4" fmla="*/ 3686628 h 3918857"/>
              <a:gd name="connsiteX5" fmla="*/ 0 w 3889829"/>
              <a:gd name="connsiteY5" fmla="*/ 3918857 h 3918857"/>
              <a:gd name="connsiteX6" fmla="*/ 1074057 w 3889829"/>
              <a:gd name="connsiteY6" fmla="*/ 3251200 h 3918857"/>
              <a:gd name="connsiteX7" fmla="*/ 1509486 w 3889829"/>
              <a:gd name="connsiteY7" fmla="*/ 2598057 h 3918857"/>
              <a:gd name="connsiteX8" fmla="*/ 2162629 w 3889829"/>
              <a:gd name="connsiteY8" fmla="*/ 1741714 h 3918857"/>
              <a:gd name="connsiteX9" fmla="*/ 2815772 w 3889829"/>
              <a:gd name="connsiteY9" fmla="*/ 0 h 3918857"/>
              <a:gd name="connsiteX10" fmla="*/ 3889829 w 3889829"/>
              <a:gd name="connsiteY10" fmla="*/ 203200 h 39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9829" h="3918857">
                <a:moveTo>
                  <a:pt x="3889829" y="203200"/>
                </a:moveTo>
                <a:lnTo>
                  <a:pt x="3236686" y="1088571"/>
                </a:lnTo>
                <a:lnTo>
                  <a:pt x="3672114" y="1959428"/>
                </a:lnTo>
                <a:lnTo>
                  <a:pt x="2598057" y="2815771"/>
                </a:lnTo>
                <a:lnTo>
                  <a:pt x="2148114" y="3686628"/>
                </a:lnTo>
                <a:lnTo>
                  <a:pt x="0" y="3918857"/>
                </a:lnTo>
                <a:lnTo>
                  <a:pt x="1074057" y="3251200"/>
                </a:lnTo>
                <a:lnTo>
                  <a:pt x="1509486" y="2598057"/>
                </a:lnTo>
                <a:lnTo>
                  <a:pt x="2162629" y="1741714"/>
                </a:lnTo>
                <a:lnTo>
                  <a:pt x="2815772" y="0"/>
                </a:lnTo>
                <a:lnTo>
                  <a:pt x="3889829" y="203200"/>
                </a:lnTo>
                <a:close/>
              </a:path>
            </a:pathLst>
          </a:custGeom>
          <a:ln w="28575">
            <a:solidFill>
              <a:srgbClr val="00206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41" name="TextBox 40"/>
          <p:cNvSpPr txBox="1"/>
          <p:nvPr/>
        </p:nvSpPr>
        <p:spPr>
          <a:xfrm>
            <a:off x="6807288" y="4941168"/>
            <a:ext cx="1725152"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Cost 60.78</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6530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LPs with many constraints</a:t>
            </a:r>
            <a:endParaRPr lang="en-US" dirty="0"/>
          </a:p>
        </p:txBody>
      </p:sp>
      <p:sp>
        <p:nvSpPr>
          <p:cNvPr id="3" name="Content Placeholder 2"/>
          <p:cNvSpPr>
            <a:spLocks noGrp="1"/>
          </p:cNvSpPr>
          <p:nvPr>
            <p:ph idx="1"/>
          </p:nvPr>
        </p:nvSpPr>
        <p:spPr/>
        <p:txBody>
          <a:bodyPr/>
          <a:lstStyle/>
          <a:p>
            <a:r>
              <a:rPr lang="en-AU" dirty="0" smtClean="0"/>
              <a:t>The number of constraints that are </a:t>
            </a:r>
            <a:r>
              <a:rPr lang="en-AU" b="1" dirty="0" smtClean="0">
                <a:solidFill>
                  <a:srgbClr val="0070C0"/>
                </a:solidFill>
              </a:rPr>
              <a:t>tight</a:t>
            </a:r>
            <a:r>
              <a:rPr lang="en-AU" dirty="0" smtClean="0">
                <a:solidFill>
                  <a:srgbClr val="0070C0"/>
                </a:solidFill>
              </a:rPr>
              <a:t> </a:t>
            </a:r>
            <a:r>
              <a:rPr lang="en-AU" dirty="0" smtClean="0"/>
              <a:t>(or </a:t>
            </a:r>
            <a:r>
              <a:rPr lang="en-AU" b="1" dirty="0" smtClean="0">
                <a:solidFill>
                  <a:srgbClr val="0070C0"/>
                </a:solidFill>
              </a:rPr>
              <a:t>active</a:t>
            </a:r>
            <a:r>
              <a:rPr lang="en-AU" dirty="0" smtClean="0"/>
              <a:t>) is at most equal to the number of variables, so even with many constraints (possibly exponential many) only a small subset will be tight in the optimal solution</a:t>
            </a:r>
            <a:endParaRPr lang="en-US" dirty="0"/>
          </a:p>
        </p:txBody>
      </p:sp>
      <p:sp>
        <p:nvSpPr>
          <p:cNvPr id="16" name="Left Brace 15"/>
          <p:cNvSpPr/>
          <p:nvPr/>
        </p:nvSpPr>
        <p:spPr bwMode="auto">
          <a:xfrm rot="10800000">
            <a:off x="3563889" y="3025985"/>
            <a:ext cx="287163" cy="1065600"/>
          </a:xfrm>
          <a:prstGeom prst="leftBrac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7" name="TextBox 16"/>
          <p:cNvSpPr txBox="1"/>
          <p:nvPr/>
        </p:nvSpPr>
        <p:spPr>
          <a:xfrm>
            <a:off x="3995936" y="3138719"/>
            <a:ext cx="110959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Active</a:t>
            </a:r>
            <a:endParaRPr lang="en-US" b="1" dirty="0">
              <a:solidFill>
                <a:srgbClr val="0070C0"/>
              </a:solidFill>
              <a:latin typeface="Arial" pitchFamily="34" charset="0"/>
              <a:cs typeface="Arial" pitchFamily="34" charset="0"/>
            </a:endParaRPr>
          </a:p>
        </p:txBody>
      </p:sp>
      <p:sp>
        <p:nvSpPr>
          <p:cNvPr id="18" name="Left Brace 17"/>
          <p:cNvSpPr/>
          <p:nvPr/>
        </p:nvSpPr>
        <p:spPr bwMode="auto">
          <a:xfrm rot="10800000">
            <a:off x="3563888" y="4106100"/>
            <a:ext cx="287164" cy="2607290"/>
          </a:xfrm>
          <a:prstGeom prst="leftBrac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9" name="TextBox 18"/>
          <p:cNvSpPr txBox="1"/>
          <p:nvPr/>
        </p:nvSpPr>
        <p:spPr>
          <a:xfrm>
            <a:off x="3995935" y="5000565"/>
            <a:ext cx="1758815"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Non-active</a:t>
            </a:r>
            <a:endParaRPr lang="en-US" b="1" dirty="0">
              <a:solidFill>
                <a:srgbClr val="0070C0"/>
              </a:solidFill>
              <a:latin typeface="Arial" pitchFamily="34" charset="0"/>
              <a:cs typeface="Arial" pitchFamily="34" charset="0"/>
            </a:endParaRPr>
          </a:p>
        </p:txBody>
      </p:sp>
      <p:sp>
        <p:nvSpPr>
          <p:cNvPr id="22" name="Rectangle 21"/>
          <p:cNvSpPr/>
          <p:nvPr/>
        </p:nvSpPr>
        <p:spPr bwMode="auto">
          <a:xfrm>
            <a:off x="2379032" y="3018000"/>
            <a:ext cx="1065960" cy="74592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Rectangle 24"/>
          <p:cNvSpPr/>
          <p:nvPr/>
        </p:nvSpPr>
        <p:spPr bwMode="auto">
          <a:xfrm>
            <a:off x="2379032" y="3763920"/>
            <a:ext cx="1065960" cy="2934956"/>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26" name="Straight Connector 25"/>
          <p:cNvCxnSpPr/>
          <p:nvPr/>
        </p:nvCxnSpPr>
        <p:spPr bwMode="auto">
          <a:xfrm flipH="1" flipV="1">
            <a:off x="2379032" y="3763920"/>
            <a:ext cx="32728" cy="2942733"/>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3444992" y="3742153"/>
            <a:ext cx="0" cy="2956724"/>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05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3059832" y="3704668"/>
            <a:ext cx="1524294"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Rectangle 19"/>
          <p:cNvSpPr/>
          <p:nvPr/>
        </p:nvSpPr>
        <p:spPr bwMode="auto">
          <a:xfrm>
            <a:off x="4728142" y="37046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Ax</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Rectangle 25"/>
          <p:cNvSpPr/>
          <p:nvPr/>
        </p:nvSpPr>
        <p:spPr bwMode="auto">
          <a:xfrm>
            <a:off x="5446960" y="37046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Title 1"/>
          <p:cNvSpPr>
            <a:spLocks noGrp="1"/>
          </p:cNvSpPr>
          <p:nvPr>
            <p:ph type="title"/>
          </p:nvPr>
        </p:nvSpPr>
        <p:spPr>
          <a:xfrm>
            <a:off x="395288" y="63500"/>
            <a:ext cx="8353425" cy="989013"/>
          </a:xfrm>
        </p:spPr>
        <p:txBody>
          <a:bodyPr/>
          <a:lstStyle/>
          <a:p>
            <a:r>
              <a:rPr lang="en-AU" dirty="0" smtClean="0">
                <a:latin typeface="Arial" charset="0"/>
                <a:cs typeface="Arial" charset="0"/>
              </a:rPr>
              <a:t>Row generation in the primal…</a:t>
            </a:r>
            <a:endParaRPr lang="en-US" dirty="0" smtClean="0">
              <a:latin typeface="Arial" charset="0"/>
              <a:cs typeface="Arial" charset="0"/>
            </a:endParaRPr>
          </a:p>
        </p:txBody>
      </p:sp>
      <p:sp>
        <p:nvSpPr>
          <p:cNvPr id="4" name="Rectangle 3"/>
          <p:cNvSpPr/>
          <p:nvPr/>
        </p:nvSpPr>
        <p:spPr bwMode="auto">
          <a:xfrm>
            <a:off x="4729405" y="3007584"/>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cx</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bwMode="auto">
          <a:xfrm>
            <a:off x="3059832" y="3007584"/>
            <a:ext cx="1524294"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c</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bwMode="auto">
          <a:xfrm>
            <a:off x="4728142" y="1340768"/>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x</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Rectangle 15"/>
          <p:cNvSpPr/>
          <p:nvPr/>
        </p:nvSpPr>
        <p:spPr bwMode="auto">
          <a:xfrm>
            <a:off x="3059832" y="4768536"/>
            <a:ext cx="1524294"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ectangle 16"/>
          <p:cNvSpPr/>
          <p:nvPr/>
        </p:nvSpPr>
        <p:spPr bwMode="auto">
          <a:xfrm>
            <a:off x="4728142" y="47685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17"/>
          <p:cNvSpPr/>
          <p:nvPr/>
        </p:nvSpPr>
        <p:spPr bwMode="auto">
          <a:xfrm>
            <a:off x="5446960" y="47685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 name="Straight Connector 2"/>
          <p:cNvCxnSpPr/>
          <p:nvPr/>
        </p:nvCxnSpPr>
        <p:spPr bwMode="auto">
          <a:xfrm>
            <a:off x="3059832"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4584126"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4726452"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5293342"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445270"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012160"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5791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727982" y="13407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y</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Rectangle 22"/>
          <p:cNvSpPr/>
          <p:nvPr/>
        </p:nvSpPr>
        <p:spPr bwMode="auto">
          <a:xfrm>
            <a:off x="4729674" y="24046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Rectangle 25"/>
          <p:cNvSpPr/>
          <p:nvPr/>
        </p:nvSpPr>
        <p:spPr bwMode="auto">
          <a:xfrm>
            <a:off x="1807230" y="4188828"/>
            <a:ext cx="1065600"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b</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endParaRPr kumimoji="0" lang="en-US" sz="20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11" name="Rectangle 10"/>
          <p:cNvSpPr/>
          <p:nvPr/>
        </p:nvSpPr>
        <p:spPr bwMode="auto">
          <a:xfrm>
            <a:off x="2872686" y="4188828"/>
            <a:ext cx="1684800" cy="5652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26"/>
          <p:cNvSpPr/>
          <p:nvPr/>
        </p:nvSpPr>
        <p:spPr bwMode="auto">
          <a:xfrm>
            <a:off x="1807086" y="4885681"/>
            <a:ext cx="10656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A</a:t>
            </a:r>
            <a:r>
              <a:rPr lang="en-AU" sz="2000" i="1" baseline="30000" dirty="0">
                <a:latin typeface="Times New Roman" pitchFamily="18" charset="0"/>
                <a:cs typeface="Times New Roman" pitchFamily="18" charset="0"/>
              </a:rPr>
              <a:t>T</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9"/>
          <p:cNvSpPr/>
          <p:nvPr/>
        </p:nvSpPr>
        <p:spPr bwMode="auto">
          <a:xfrm>
            <a:off x="2872686" y="4885681"/>
            <a:ext cx="1684800" cy="1522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Title 1"/>
          <p:cNvSpPr>
            <a:spLocks noGrp="1"/>
          </p:cNvSpPr>
          <p:nvPr>
            <p:ph type="title"/>
          </p:nvPr>
        </p:nvSpPr>
        <p:spPr>
          <a:xfrm>
            <a:off x="395288" y="63500"/>
            <a:ext cx="8353425" cy="989013"/>
          </a:xfrm>
        </p:spPr>
        <p:txBody>
          <a:bodyPr/>
          <a:lstStyle/>
          <a:p>
            <a:r>
              <a:rPr lang="en-AU" dirty="0" smtClean="0">
                <a:latin typeface="Arial" charset="0"/>
                <a:cs typeface="Arial" charset="0"/>
              </a:rPr>
              <a:t>… is column generation in the dual</a:t>
            </a:r>
            <a:endParaRPr lang="en-US" dirty="0" smtClean="0">
              <a:latin typeface="Arial" charset="0"/>
              <a:cs typeface="Arial" charset="0"/>
            </a:endParaRPr>
          </a:p>
        </p:txBody>
      </p:sp>
      <p:sp>
        <p:nvSpPr>
          <p:cNvPr id="4" name="Rectangle 3"/>
          <p:cNvSpPr/>
          <p:nvPr/>
        </p:nvSpPr>
        <p:spPr bwMode="auto">
          <a:xfrm>
            <a:off x="4729245" y="4188596"/>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b</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bwMode="auto">
          <a:xfrm>
            <a:off x="5443133" y="4885681"/>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c</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endParaRPr kumimoji="0" lang="en-US" sz="20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8" name="Rectangle 7"/>
          <p:cNvSpPr/>
          <p:nvPr/>
        </p:nvSpPr>
        <p:spPr bwMode="auto">
          <a:xfrm>
            <a:off x="4729245" y="4885681"/>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A</a:t>
            </a:r>
            <a:r>
              <a:rPr kumimoji="0" lang="en-AU" sz="2000" b="0" i="1" u="none" strike="noStrike" cap="none" normalizeH="0" baseline="30000" dirty="0" err="1" smtClean="0">
                <a:ln>
                  <a:noFill/>
                </a:ln>
                <a:solidFill>
                  <a:schemeClr val="tx1"/>
                </a:solidFill>
                <a:effectLst/>
                <a:latin typeface="Times New Roman" pitchFamily="18" charset="0"/>
                <a:cs typeface="Times New Roman" pitchFamily="18" charset="0"/>
              </a:rPr>
              <a:t>T</a:t>
            </a:r>
            <a:r>
              <a:rPr kumimoji="0" lang="en-AU" sz="20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7" name="Straight Connector 16"/>
          <p:cNvCxnSpPr/>
          <p:nvPr/>
        </p:nvCxnSpPr>
        <p:spPr bwMode="auto">
          <a:xfrm>
            <a:off x="2915816" y="4188828"/>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2915816" y="4753796"/>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2915816" y="4896313"/>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915816" y="6408481"/>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4727984" y="24332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5294874" y="24332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258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vice versa</a:t>
            </a:r>
            <a:endParaRPr lang="en-US" dirty="0"/>
          </a:p>
        </p:txBody>
      </p:sp>
      <p:grpSp>
        <p:nvGrpSpPr>
          <p:cNvPr id="36" name="Group 35"/>
          <p:cNvGrpSpPr/>
          <p:nvPr/>
        </p:nvGrpSpPr>
        <p:grpSpPr>
          <a:xfrm>
            <a:off x="971601" y="1583841"/>
            <a:ext cx="3176143" cy="3831191"/>
            <a:chOff x="1807086" y="1340768"/>
            <a:chExt cx="4201247" cy="5067713"/>
          </a:xfrm>
        </p:grpSpPr>
        <p:sp>
          <p:nvSpPr>
            <p:cNvPr id="37" name="Rectangle 36"/>
            <p:cNvSpPr/>
            <p:nvPr/>
          </p:nvSpPr>
          <p:spPr bwMode="auto">
            <a:xfrm>
              <a:off x="4727982" y="13407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400" i="1" dirty="0" smtClean="0">
                  <a:latin typeface="Times New Roman" pitchFamily="18" charset="0"/>
                  <a:cs typeface="Times New Roman" pitchFamily="18" charset="0"/>
                </a:rPr>
                <a:t>x</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 name="Rectangle 37"/>
            <p:cNvSpPr/>
            <p:nvPr/>
          </p:nvSpPr>
          <p:spPr bwMode="auto">
            <a:xfrm>
              <a:off x="4729674" y="24046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 name="Rectangle 38"/>
            <p:cNvSpPr/>
            <p:nvPr/>
          </p:nvSpPr>
          <p:spPr bwMode="auto">
            <a:xfrm>
              <a:off x="1807230" y="4188828"/>
              <a:ext cx="1065600"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400" i="1" dirty="0">
                  <a:latin typeface="Times New Roman" pitchFamily="18" charset="0"/>
                  <a:cs typeface="Times New Roman" pitchFamily="18" charset="0"/>
                </a:rPr>
                <a:t>c</a:t>
              </a:r>
              <a:endParaRPr kumimoji="0" lang="en-US" sz="14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40" name="Rectangle 39"/>
            <p:cNvSpPr/>
            <p:nvPr/>
          </p:nvSpPr>
          <p:spPr bwMode="auto">
            <a:xfrm>
              <a:off x="2872686" y="4188828"/>
              <a:ext cx="1684800" cy="5652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 name="Rectangle 40"/>
            <p:cNvSpPr/>
            <p:nvPr/>
          </p:nvSpPr>
          <p:spPr bwMode="auto">
            <a:xfrm>
              <a:off x="1807086" y="4885681"/>
              <a:ext cx="10656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4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2" name="Rectangle 41"/>
            <p:cNvSpPr/>
            <p:nvPr/>
          </p:nvSpPr>
          <p:spPr bwMode="auto">
            <a:xfrm>
              <a:off x="2872686" y="4885681"/>
              <a:ext cx="1684800" cy="1522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 name="Rectangle 42"/>
            <p:cNvSpPr/>
            <p:nvPr/>
          </p:nvSpPr>
          <p:spPr bwMode="auto">
            <a:xfrm>
              <a:off x="4729245" y="4188596"/>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400" i="1" dirty="0">
                  <a:latin typeface="Times New Roman" pitchFamily="18" charset="0"/>
                  <a:cs typeface="Times New Roman" pitchFamily="18" charset="0"/>
                </a:rPr>
                <a:t>c</a:t>
              </a:r>
              <a:r>
                <a:rPr lang="en-AU" sz="1400" i="1" dirty="0" smtClean="0">
                  <a:latin typeface="Times New Roman" pitchFamily="18" charset="0"/>
                  <a:cs typeface="Times New Roman" pitchFamily="18" charset="0"/>
                </a:rPr>
                <a:t>x</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Rectangle 43"/>
            <p:cNvSpPr/>
            <p:nvPr/>
          </p:nvSpPr>
          <p:spPr bwMode="auto">
            <a:xfrm>
              <a:off x="5443133" y="4885681"/>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400" i="1" dirty="0">
                  <a:latin typeface="Times New Roman" pitchFamily="18" charset="0"/>
                  <a:cs typeface="Times New Roman" pitchFamily="18" charset="0"/>
                </a:rPr>
                <a:t>b</a:t>
              </a:r>
              <a:endParaRPr kumimoji="0" lang="en-US" sz="14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45" name="Rectangle 44"/>
            <p:cNvSpPr/>
            <p:nvPr/>
          </p:nvSpPr>
          <p:spPr bwMode="auto">
            <a:xfrm>
              <a:off x="4729245" y="4885681"/>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A</a:t>
              </a:r>
              <a:r>
                <a:rPr lang="en-AU" sz="1400" i="1" dirty="0" err="1" smtClean="0">
                  <a:latin typeface="Times New Roman" pitchFamily="18" charset="0"/>
                  <a:cs typeface="Times New Roman" pitchFamily="18" charset="0"/>
                </a:rPr>
                <a:t>x</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46" name="Straight Connector 45"/>
            <p:cNvCxnSpPr/>
            <p:nvPr/>
          </p:nvCxnSpPr>
          <p:spPr bwMode="auto">
            <a:xfrm>
              <a:off x="2915816" y="4188828"/>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2915816" y="4753796"/>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2915816" y="4896313"/>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2915816" y="6408481"/>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4727984" y="24332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5294874" y="24332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 name="Group 51"/>
          <p:cNvGrpSpPr/>
          <p:nvPr/>
        </p:nvGrpSpPr>
        <p:grpSpPr>
          <a:xfrm>
            <a:off x="5508760" y="1583841"/>
            <a:ext cx="2231960" cy="3886736"/>
            <a:chOff x="3059832" y="1340768"/>
            <a:chExt cx="2952328" cy="5141184"/>
          </a:xfrm>
        </p:grpSpPr>
        <p:sp>
          <p:nvSpPr>
            <p:cNvPr id="53" name="Rectangle 52"/>
            <p:cNvSpPr/>
            <p:nvPr/>
          </p:nvSpPr>
          <p:spPr bwMode="auto">
            <a:xfrm>
              <a:off x="3059832" y="3704668"/>
              <a:ext cx="1524294"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400" b="0" i="1" u="none" strike="noStrike" cap="none" normalizeH="0" baseline="0" dirty="0" smtClean="0">
                  <a:ln>
                    <a:noFill/>
                  </a:ln>
                  <a:solidFill>
                    <a:schemeClr val="tx1"/>
                  </a:solidFill>
                  <a:effectLst/>
                  <a:latin typeface="Times New Roman" pitchFamily="18" charset="0"/>
                  <a:cs typeface="Times New Roman" pitchFamily="18" charset="0"/>
                </a:rPr>
                <a:t>A</a:t>
              </a:r>
              <a:r>
                <a:rPr lang="en-AU" sz="1400" i="1" baseline="30000" dirty="0">
                  <a:latin typeface="Times New Roman" pitchFamily="18" charset="0"/>
                  <a:cs typeface="Times New Roman" pitchFamily="18" charset="0"/>
                </a:rPr>
                <a:t>T</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 name="Rectangle 53"/>
            <p:cNvSpPr/>
            <p:nvPr/>
          </p:nvSpPr>
          <p:spPr bwMode="auto">
            <a:xfrm>
              <a:off x="4728142" y="37046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A</a:t>
              </a:r>
              <a:r>
                <a:rPr lang="en-AU" sz="1400" i="1" baseline="30000" dirty="0" err="1">
                  <a:latin typeface="Times New Roman" pitchFamily="18" charset="0"/>
                  <a:cs typeface="Times New Roman" pitchFamily="18" charset="0"/>
                </a:rPr>
                <a:t>T</a:t>
              </a:r>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5" name="Rectangle 54"/>
            <p:cNvSpPr/>
            <p:nvPr/>
          </p:nvSpPr>
          <p:spPr bwMode="auto">
            <a:xfrm>
              <a:off x="5446960" y="37046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c</a:t>
              </a:r>
              <a:r>
                <a:rPr lang="en-AU" sz="1400" i="1" baseline="30000" dirty="0" err="1">
                  <a:latin typeface="Times New Roman" pitchFamily="18" charset="0"/>
                  <a:cs typeface="Times New Roman" pitchFamily="18" charset="0"/>
                </a:rPr>
                <a:t>T</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 name="Rectangle 55"/>
            <p:cNvSpPr/>
            <p:nvPr/>
          </p:nvSpPr>
          <p:spPr bwMode="auto">
            <a:xfrm>
              <a:off x="4729405" y="3007584"/>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b</a:t>
              </a:r>
              <a:r>
                <a:rPr lang="en-AU" sz="1400" i="1" baseline="30000" dirty="0" err="1">
                  <a:latin typeface="Times New Roman" pitchFamily="18" charset="0"/>
                  <a:cs typeface="Times New Roman" pitchFamily="18" charset="0"/>
                </a:rPr>
                <a:t>T</a:t>
              </a:r>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7" name="Rectangle 56"/>
            <p:cNvSpPr/>
            <p:nvPr/>
          </p:nvSpPr>
          <p:spPr bwMode="auto">
            <a:xfrm>
              <a:off x="3059832" y="3007584"/>
              <a:ext cx="1524294"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0" i="1" u="none" strike="noStrike" cap="none" normalizeH="0" baseline="0" dirty="0" err="1" smtClean="0">
                  <a:ln>
                    <a:noFill/>
                  </a:ln>
                  <a:solidFill>
                    <a:schemeClr val="tx1"/>
                  </a:solidFill>
                  <a:effectLst/>
                  <a:latin typeface="Times New Roman" pitchFamily="18" charset="0"/>
                  <a:cs typeface="Times New Roman" pitchFamily="18" charset="0"/>
                </a:rPr>
                <a:t>b</a:t>
              </a:r>
              <a:r>
                <a:rPr kumimoji="0" lang="en-AU" sz="1400" b="0" i="1" u="none" strike="noStrike" cap="none" normalizeH="0" baseline="30000" dirty="0" err="1" smtClean="0">
                  <a:ln>
                    <a:noFill/>
                  </a:ln>
                  <a:solidFill>
                    <a:schemeClr val="tx1"/>
                  </a:solidFill>
                  <a:effectLst/>
                  <a:latin typeface="Times New Roman" pitchFamily="18" charset="0"/>
                  <a:cs typeface="Times New Roman" pitchFamily="18" charset="0"/>
                </a:rPr>
                <a:t>T</a:t>
              </a:r>
              <a:endParaRPr kumimoji="0" lang="en-US" sz="14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58" name="Rectangle 57"/>
            <p:cNvSpPr/>
            <p:nvPr/>
          </p:nvSpPr>
          <p:spPr bwMode="auto">
            <a:xfrm>
              <a:off x="4728142" y="1340768"/>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0" i="1" u="none" strike="noStrike" cap="none" normalizeH="0" baseline="0" dirty="0" smtClean="0">
                  <a:ln>
                    <a:noFill/>
                  </a:ln>
                  <a:solidFill>
                    <a:schemeClr val="tx1"/>
                  </a:solidFill>
                  <a:effectLst/>
                  <a:latin typeface="Times New Roman" pitchFamily="18" charset="0"/>
                  <a:cs typeface="Times New Roman" pitchFamily="18" charset="0"/>
                </a:rPr>
                <a:t>y</a:t>
              </a: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9" name="Rectangle 58"/>
            <p:cNvSpPr/>
            <p:nvPr/>
          </p:nvSpPr>
          <p:spPr bwMode="auto">
            <a:xfrm>
              <a:off x="3059832" y="4768536"/>
              <a:ext cx="1524294"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0" name="Rectangle 59"/>
            <p:cNvSpPr/>
            <p:nvPr/>
          </p:nvSpPr>
          <p:spPr bwMode="auto">
            <a:xfrm>
              <a:off x="4728142" y="47685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 name="Rectangle 60"/>
            <p:cNvSpPr/>
            <p:nvPr/>
          </p:nvSpPr>
          <p:spPr bwMode="auto">
            <a:xfrm>
              <a:off x="5446960" y="47685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62" name="Straight Connector 61"/>
            <p:cNvCxnSpPr/>
            <p:nvPr/>
          </p:nvCxnSpPr>
          <p:spPr bwMode="auto">
            <a:xfrm>
              <a:off x="3059832"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4584126"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p:nvCxnSpPr>
          <p:spPr bwMode="auto">
            <a:xfrm>
              <a:off x="4726452"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a:off x="5293342"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a:off x="5445270"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a:off x="6012160" y="47971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TextBox 67"/>
          <p:cNvSpPr txBox="1"/>
          <p:nvPr/>
        </p:nvSpPr>
        <p:spPr>
          <a:xfrm>
            <a:off x="1076069" y="5622339"/>
            <a:ext cx="3071675" cy="830997"/>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Column generation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in the primal</a:t>
            </a:r>
            <a:endParaRPr lang="en-US" b="1" dirty="0">
              <a:solidFill>
                <a:srgbClr val="0070C0"/>
              </a:solidFill>
              <a:latin typeface="Arial" pitchFamily="34" charset="0"/>
              <a:cs typeface="Arial" pitchFamily="34" charset="0"/>
            </a:endParaRPr>
          </a:p>
        </p:txBody>
      </p:sp>
      <p:sp>
        <p:nvSpPr>
          <p:cNvPr id="69" name="TextBox 68"/>
          <p:cNvSpPr txBox="1"/>
          <p:nvPr/>
        </p:nvSpPr>
        <p:spPr>
          <a:xfrm>
            <a:off x="5372951" y="5622339"/>
            <a:ext cx="2576347" cy="830997"/>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Row generation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in the dual</a:t>
            </a:r>
            <a:endParaRPr lang="en-US" b="1" dirty="0">
              <a:solidFill>
                <a:srgbClr val="0070C0"/>
              </a:solidFill>
              <a:latin typeface="Arial" pitchFamily="34" charset="0"/>
              <a:cs typeface="Arial" pitchFamily="34" charset="0"/>
            </a:endParaRPr>
          </a:p>
        </p:txBody>
      </p:sp>
      <p:sp>
        <p:nvSpPr>
          <p:cNvPr id="70" name="TextBox 69"/>
          <p:cNvSpPr txBox="1"/>
          <p:nvPr/>
        </p:nvSpPr>
        <p:spPr>
          <a:xfrm>
            <a:off x="4567838" y="5807004"/>
            <a:ext cx="364202" cy="461665"/>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221771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G</a:t>
            </a:r>
            <a:r>
              <a:rPr lang="en-AU" dirty="0" smtClean="0">
                <a:latin typeface="Times New Roman" pitchFamily="18" charset="0"/>
                <a:cs typeface="Times New Roman" pitchFamily="18" charset="0"/>
              </a:rPr>
              <a:t> = (</a:t>
            </a:r>
            <a:r>
              <a:rPr lang="en-AU" i="1" dirty="0" smtClean="0">
                <a:latin typeface="Times New Roman" pitchFamily="18" charset="0"/>
                <a:cs typeface="Times New Roman" pitchFamily="18" charset="0"/>
              </a:rPr>
              <a:t>N</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source </a:t>
            </a:r>
            <a:r>
              <a:rPr lang="en-AU" i="1" dirty="0" smtClean="0">
                <a:latin typeface="Times New Roman" pitchFamily="18" charset="0"/>
                <a:cs typeface="Times New Roman" pitchFamily="18" charset="0"/>
              </a:rPr>
              <a:t>s</a:t>
            </a:r>
            <a:r>
              <a:rPr lang="en-AU" dirty="0" smtClean="0"/>
              <a:t>, sink </a:t>
            </a:r>
            <a:r>
              <a:rPr lang="en-AU" i="1" dirty="0" smtClean="0">
                <a:latin typeface="Times New Roman" pitchFamily="18" charset="0"/>
                <a:cs typeface="Times New Roman" pitchFamily="18" charset="0"/>
              </a:rPr>
              <a:t>t</a:t>
            </a:r>
            <a:r>
              <a:rPr lang="en-AU" dirty="0" smtClean="0"/>
              <a:t>, for each </a:t>
            </a:r>
            <a:r>
              <a:rPr lang="en-AU" dirty="0" smtClean="0">
                <a:latin typeface="Times New Roman" pitchFamily="18" charset="0"/>
                <a:cs typeface="Times New Roman" pitchFamily="18" charset="0"/>
              </a:rPr>
              <a:t>(</a:t>
            </a:r>
            <a:r>
              <a:rPr lang="en-AU" i="1" dirty="0" err="1">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j</a:t>
            </a:r>
            <a:r>
              <a:rPr lang="en-AU" dirty="0" smtClean="0">
                <a:latin typeface="Times New Roman" pitchFamily="18" charset="0"/>
                <a:cs typeface="Times New Roman" pitchFamily="18" charset="0"/>
              </a:rPr>
              <a:t>) </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a:t>
            </a:r>
            <a:r>
              <a:rPr lang="en-AU" dirty="0" smtClean="0">
                <a:sym typeface="Symbol"/>
              </a:rPr>
              <a:t>, cost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dirty="0" smtClean="0">
                <a:sym typeface="Symbol"/>
              </a:rPr>
              <a:t>, resource demand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ij</a:t>
            </a:r>
            <a:r>
              <a:rPr lang="en-AU" dirty="0" smtClean="0">
                <a:sym typeface="Symbol"/>
              </a:rPr>
              <a:t>, and resource capacity </a:t>
            </a:r>
            <a:r>
              <a:rPr lang="en-AU" i="1" dirty="0" smtClean="0">
                <a:latin typeface="Times New Roman" pitchFamily="18" charset="0"/>
                <a:cs typeface="Times New Roman" pitchFamily="18" charset="0"/>
                <a:sym typeface="Symbol"/>
              </a:rPr>
              <a:t>C</a:t>
            </a:r>
            <a:endParaRPr lang="en-US" i="1" dirty="0">
              <a:latin typeface="Times New Roman" pitchFamily="18" charset="0"/>
              <a:cs typeface="Times New Roman" pitchFamily="18" charset="0"/>
            </a:endParaRPr>
          </a:p>
        </p:txBody>
      </p:sp>
      <p:sp>
        <p:nvSpPr>
          <p:cNvPr id="4" name="Oval 3"/>
          <p:cNvSpPr/>
          <p:nvPr/>
        </p:nvSpPr>
        <p:spPr bwMode="auto">
          <a:xfrm>
            <a:off x="1979712" y="371703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p:cNvSpPr/>
          <p:nvPr/>
        </p:nvSpPr>
        <p:spPr bwMode="auto">
          <a:xfrm>
            <a:off x="3131840" y="256490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3131840" y="486921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5436096" y="256490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436096" y="486921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658822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a:stCxn id="4" idx="7"/>
            <a:endCxn id="5" idx="3"/>
          </p:cNvCxnSpPr>
          <p:nvPr/>
        </p:nvCxnSpPr>
        <p:spPr bwMode="auto">
          <a:xfrm flipV="1">
            <a:off x="2409951" y="2995095"/>
            <a:ext cx="795706" cy="795746"/>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4" idx="5"/>
            <a:endCxn id="6" idx="1"/>
          </p:cNvCxnSpPr>
          <p:nvPr/>
        </p:nvCxnSpPr>
        <p:spPr bwMode="auto">
          <a:xfrm>
            <a:off x="2409951" y="4147223"/>
            <a:ext cx="795706" cy="79580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6" idx="0"/>
            <a:endCxn id="5" idx="4"/>
          </p:cNvCxnSpPr>
          <p:nvPr/>
        </p:nvCxnSpPr>
        <p:spPr bwMode="auto">
          <a:xfrm flipV="1">
            <a:off x="3383868" y="3068904"/>
            <a:ext cx="0" cy="180031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 idx="6"/>
            <a:endCxn id="8" idx="2"/>
          </p:cNvCxnSpPr>
          <p:nvPr/>
        </p:nvCxnSpPr>
        <p:spPr bwMode="auto">
          <a:xfrm>
            <a:off x="3635896" y="5121216"/>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5" idx="6"/>
            <a:endCxn id="7" idx="2"/>
          </p:cNvCxnSpPr>
          <p:nvPr/>
        </p:nvCxnSpPr>
        <p:spPr bwMode="auto">
          <a:xfrm>
            <a:off x="3635896" y="2816904"/>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6" idx="7"/>
            <a:endCxn id="7" idx="3"/>
          </p:cNvCxnSpPr>
          <p:nvPr/>
        </p:nvCxnSpPr>
        <p:spPr bwMode="auto">
          <a:xfrm flipV="1">
            <a:off x="3562079" y="2995095"/>
            <a:ext cx="1947834" cy="194793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5" idx="5"/>
            <a:endCxn id="8" idx="1"/>
          </p:cNvCxnSpPr>
          <p:nvPr/>
        </p:nvCxnSpPr>
        <p:spPr bwMode="auto">
          <a:xfrm>
            <a:off x="3562079" y="2995095"/>
            <a:ext cx="1947834" cy="194793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7" idx="4"/>
            <a:endCxn id="8" idx="0"/>
          </p:cNvCxnSpPr>
          <p:nvPr/>
        </p:nvCxnSpPr>
        <p:spPr bwMode="auto">
          <a:xfrm>
            <a:off x="5688124" y="3068904"/>
            <a:ext cx="0" cy="180031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7" idx="5"/>
            <a:endCxn id="9" idx="1"/>
          </p:cNvCxnSpPr>
          <p:nvPr/>
        </p:nvCxnSpPr>
        <p:spPr bwMode="auto">
          <a:xfrm>
            <a:off x="5866335" y="2995095"/>
            <a:ext cx="795706" cy="79580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8" idx="7"/>
            <a:endCxn id="9" idx="3"/>
          </p:cNvCxnSpPr>
          <p:nvPr/>
        </p:nvCxnSpPr>
        <p:spPr bwMode="auto">
          <a:xfrm flipV="1">
            <a:off x="5866335" y="4147279"/>
            <a:ext cx="795706" cy="795746"/>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088600" y="3068960"/>
            <a:ext cx="683200" cy="400110"/>
          </a:xfrm>
          <a:prstGeom prst="rect">
            <a:avLst/>
          </a:prstGeom>
          <a:noFill/>
        </p:spPr>
        <p:txBody>
          <a:bodyPr wrap="none" rtlCol="0">
            <a:spAutoFit/>
          </a:bodyPr>
          <a:lstStyle/>
          <a:p>
            <a:r>
              <a:rPr lang="en-AU" sz="2000" dirty="0" smtClean="0">
                <a:latin typeface="Arial" pitchFamily="34" charset="0"/>
                <a:cs typeface="Arial" pitchFamily="34" charset="0"/>
              </a:rPr>
              <a:t>1,10</a:t>
            </a:r>
            <a:endParaRPr lang="en-US" sz="2000" dirty="0">
              <a:latin typeface="Arial" pitchFamily="34" charset="0"/>
              <a:cs typeface="Arial" pitchFamily="34" charset="0"/>
            </a:endParaRPr>
          </a:p>
        </p:txBody>
      </p:sp>
      <p:sp>
        <p:nvSpPr>
          <p:cNvPr id="21" name="TextBox 20"/>
          <p:cNvSpPr txBox="1"/>
          <p:nvPr/>
        </p:nvSpPr>
        <p:spPr>
          <a:xfrm>
            <a:off x="2088600" y="4541058"/>
            <a:ext cx="683200" cy="400110"/>
          </a:xfrm>
          <a:prstGeom prst="rect">
            <a:avLst/>
          </a:prstGeom>
          <a:noFill/>
        </p:spPr>
        <p:txBody>
          <a:bodyPr wrap="none" rtlCol="0">
            <a:spAutoFit/>
          </a:bodyPr>
          <a:lstStyle/>
          <a:p>
            <a:r>
              <a:rPr lang="en-AU" sz="2000" dirty="0" smtClean="0">
                <a:latin typeface="Arial" pitchFamily="34" charset="0"/>
                <a:cs typeface="Arial" pitchFamily="34" charset="0"/>
              </a:rPr>
              <a:t>10,3</a:t>
            </a:r>
            <a:endParaRPr lang="en-US" sz="2000" dirty="0">
              <a:latin typeface="Arial" pitchFamily="34" charset="0"/>
              <a:cs typeface="Arial" pitchFamily="34" charset="0"/>
            </a:endParaRPr>
          </a:p>
        </p:txBody>
      </p:sp>
      <p:sp>
        <p:nvSpPr>
          <p:cNvPr id="22" name="TextBox 21"/>
          <p:cNvSpPr txBox="1"/>
          <p:nvPr/>
        </p:nvSpPr>
        <p:spPr>
          <a:xfrm>
            <a:off x="6337072" y="3068960"/>
            <a:ext cx="540533" cy="400110"/>
          </a:xfrm>
          <a:prstGeom prst="rect">
            <a:avLst/>
          </a:prstGeom>
          <a:noFill/>
        </p:spPr>
        <p:txBody>
          <a:bodyPr wrap="none" rtlCol="0">
            <a:spAutoFit/>
          </a:bodyPr>
          <a:lstStyle/>
          <a:p>
            <a:r>
              <a:rPr lang="en-AU" sz="2000" dirty="0" smtClean="0">
                <a:latin typeface="Arial" pitchFamily="34" charset="0"/>
                <a:cs typeface="Arial" pitchFamily="34" charset="0"/>
              </a:rPr>
              <a:t>1,7</a:t>
            </a:r>
            <a:endParaRPr lang="en-US" sz="2000" dirty="0">
              <a:latin typeface="Arial" pitchFamily="34" charset="0"/>
              <a:cs typeface="Arial" pitchFamily="34" charset="0"/>
            </a:endParaRPr>
          </a:p>
        </p:txBody>
      </p:sp>
      <p:sp>
        <p:nvSpPr>
          <p:cNvPr id="23" name="TextBox 22"/>
          <p:cNvSpPr txBox="1"/>
          <p:nvPr/>
        </p:nvSpPr>
        <p:spPr>
          <a:xfrm>
            <a:off x="6337072" y="4541058"/>
            <a:ext cx="540533" cy="400110"/>
          </a:xfrm>
          <a:prstGeom prst="rect">
            <a:avLst/>
          </a:prstGeom>
          <a:noFill/>
        </p:spPr>
        <p:txBody>
          <a:bodyPr wrap="none" rtlCol="0">
            <a:spAutoFit/>
          </a:bodyPr>
          <a:lstStyle/>
          <a:p>
            <a:r>
              <a:rPr lang="en-AU" sz="2000" dirty="0" smtClean="0">
                <a:latin typeface="Arial" pitchFamily="34" charset="0"/>
                <a:cs typeface="Arial" pitchFamily="34" charset="0"/>
              </a:rPr>
              <a:t>2,2</a:t>
            </a:r>
            <a:endParaRPr lang="en-US" sz="2000" dirty="0">
              <a:latin typeface="Arial" pitchFamily="34" charset="0"/>
              <a:cs typeface="Arial" pitchFamily="34" charset="0"/>
            </a:endParaRPr>
          </a:p>
        </p:txBody>
      </p:sp>
      <p:sp>
        <p:nvSpPr>
          <p:cNvPr id="24" name="TextBox 23"/>
          <p:cNvSpPr txBox="1"/>
          <p:nvPr/>
        </p:nvSpPr>
        <p:spPr>
          <a:xfrm>
            <a:off x="2807331" y="3789040"/>
            <a:ext cx="540533" cy="400110"/>
          </a:xfrm>
          <a:prstGeom prst="rect">
            <a:avLst/>
          </a:prstGeom>
          <a:noFill/>
        </p:spPr>
        <p:txBody>
          <a:bodyPr wrap="none" rtlCol="0">
            <a:spAutoFit/>
          </a:bodyPr>
          <a:lstStyle/>
          <a:p>
            <a:r>
              <a:rPr lang="en-AU" sz="2000" dirty="0" smtClean="0">
                <a:latin typeface="Arial" pitchFamily="34" charset="0"/>
                <a:cs typeface="Arial" pitchFamily="34" charset="0"/>
              </a:rPr>
              <a:t>1,2</a:t>
            </a:r>
            <a:endParaRPr lang="en-US" sz="2000" dirty="0">
              <a:latin typeface="Arial" pitchFamily="34" charset="0"/>
              <a:cs typeface="Arial" pitchFamily="34" charset="0"/>
            </a:endParaRPr>
          </a:p>
        </p:txBody>
      </p:sp>
      <p:sp>
        <p:nvSpPr>
          <p:cNvPr id="25" name="TextBox 24"/>
          <p:cNvSpPr txBox="1"/>
          <p:nvPr/>
        </p:nvSpPr>
        <p:spPr>
          <a:xfrm>
            <a:off x="5687651" y="3789040"/>
            <a:ext cx="683200" cy="400110"/>
          </a:xfrm>
          <a:prstGeom prst="rect">
            <a:avLst/>
          </a:prstGeom>
          <a:noFill/>
        </p:spPr>
        <p:txBody>
          <a:bodyPr wrap="none" rtlCol="0">
            <a:spAutoFit/>
          </a:bodyPr>
          <a:lstStyle/>
          <a:p>
            <a:r>
              <a:rPr lang="en-AU" sz="2000" dirty="0" smtClean="0">
                <a:latin typeface="Arial" pitchFamily="34" charset="0"/>
                <a:cs typeface="Arial" pitchFamily="34" charset="0"/>
              </a:rPr>
              <a:t>10,1</a:t>
            </a:r>
            <a:endParaRPr lang="en-US" sz="2000" dirty="0">
              <a:latin typeface="Arial" pitchFamily="34" charset="0"/>
              <a:cs typeface="Arial" pitchFamily="34" charset="0"/>
            </a:endParaRPr>
          </a:p>
        </p:txBody>
      </p:sp>
      <p:sp>
        <p:nvSpPr>
          <p:cNvPr id="26" name="TextBox 25"/>
          <p:cNvSpPr txBox="1"/>
          <p:nvPr/>
        </p:nvSpPr>
        <p:spPr>
          <a:xfrm>
            <a:off x="4320173" y="2420888"/>
            <a:ext cx="540533" cy="400110"/>
          </a:xfrm>
          <a:prstGeom prst="rect">
            <a:avLst/>
          </a:prstGeom>
          <a:noFill/>
        </p:spPr>
        <p:txBody>
          <a:bodyPr wrap="none" rtlCol="0">
            <a:spAutoFit/>
          </a:bodyPr>
          <a:lstStyle/>
          <a:p>
            <a:r>
              <a:rPr lang="en-AU" sz="2000" dirty="0" smtClean="0">
                <a:latin typeface="Arial" pitchFamily="34" charset="0"/>
                <a:cs typeface="Arial" pitchFamily="34" charset="0"/>
              </a:rPr>
              <a:t>1,1</a:t>
            </a:r>
            <a:endParaRPr lang="en-US" sz="2000" dirty="0">
              <a:latin typeface="Arial" pitchFamily="34" charset="0"/>
              <a:cs typeface="Arial" pitchFamily="34" charset="0"/>
            </a:endParaRPr>
          </a:p>
        </p:txBody>
      </p:sp>
      <p:sp>
        <p:nvSpPr>
          <p:cNvPr id="27" name="TextBox 26"/>
          <p:cNvSpPr txBox="1"/>
          <p:nvPr/>
        </p:nvSpPr>
        <p:spPr>
          <a:xfrm>
            <a:off x="4248840" y="5117122"/>
            <a:ext cx="683200" cy="400110"/>
          </a:xfrm>
          <a:prstGeom prst="rect">
            <a:avLst/>
          </a:prstGeom>
          <a:noFill/>
        </p:spPr>
        <p:txBody>
          <a:bodyPr wrap="none" rtlCol="0">
            <a:spAutoFit/>
          </a:bodyPr>
          <a:lstStyle/>
          <a:p>
            <a:r>
              <a:rPr lang="en-AU" sz="2000" dirty="0" smtClean="0">
                <a:latin typeface="Arial" pitchFamily="34" charset="0"/>
                <a:cs typeface="Arial" pitchFamily="34" charset="0"/>
              </a:rPr>
              <a:t>12,3</a:t>
            </a:r>
            <a:endParaRPr lang="en-US" sz="2000" dirty="0">
              <a:latin typeface="Arial" pitchFamily="34" charset="0"/>
              <a:cs typeface="Arial" pitchFamily="34" charset="0"/>
            </a:endParaRPr>
          </a:p>
        </p:txBody>
      </p:sp>
      <p:sp>
        <p:nvSpPr>
          <p:cNvPr id="28" name="TextBox 27"/>
          <p:cNvSpPr txBox="1"/>
          <p:nvPr/>
        </p:nvSpPr>
        <p:spPr>
          <a:xfrm>
            <a:off x="3960808" y="3068960"/>
            <a:ext cx="540533" cy="400110"/>
          </a:xfrm>
          <a:prstGeom prst="rect">
            <a:avLst/>
          </a:prstGeom>
          <a:noFill/>
        </p:spPr>
        <p:txBody>
          <a:bodyPr wrap="none" rtlCol="0">
            <a:spAutoFit/>
          </a:bodyPr>
          <a:lstStyle/>
          <a:p>
            <a:r>
              <a:rPr lang="en-AU" sz="2000" dirty="0" smtClean="0">
                <a:latin typeface="Arial" pitchFamily="34" charset="0"/>
                <a:cs typeface="Arial" pitchFamily="34" charset="0"/>
              </a:rPr>
              <a:t>2,3</a:t>
            </a:r>
            <a:endParaRPr lang="en-US" sz="2000" dirty="0">
              <a:latin typeface="Arial" pitchFamily="34" charset="0"/>
              <a:cs typeface="Arial" pitchFamily="34" charset="0"/>
            </a:endParaRPr>
          </a:p>
        </p:txBody>
      </p:sp>
      <p:sp>
        <p:nvSpPr>
          <p:cNvPr id="29" name="TextBox 28"/>
          <p:cNvSpPr txBox="1"/>
          <p:nvPr/>
        </p:nvSpPr>
        <p:spPr>
          <a:xfrm>
            <a:off x="3960808" y="4541058"/>
            <a:ext cx="540533" cy="400110"/>
          </a:xfrm>
          <a:prstGeom prst="rect">
            <a:avLst/>
          </a:prstGeom>
          <a:noFill/>
        </p:spPr>
        <p:txBody>
          <a:bodyPr wrap="none" rtlCol="0">
            <a:spAutoFit/>
          </a:bodyPr>
          <a:lstStyle/>
          <a:p>
            <a:r>
              <a:rPr lang="en-AU" sz="2000" dirty="0" smtClean="0">
                <a:latin typeface="Arial" pitchFamily="34" charset="0"/>
                <a:cs typeface="Arial" pitchFamily="34" charset="0"/>
              </a:rPr>
              <a:t>5,7</a:t>
            </a:r>
            <a:endParaRPr lang="en-US" sz="2000" dirty="0">
              <a:latin typeface="Arial" pitchFamily="34" charset="0"/>
              <a:cs typeface="Arial" pitchFamily="34" charset="0"/>
            </a:endParaRPr>
          </a:p>
        </p:txBody>
      </p:sp>
      <p:sp>
        <p:nvSpPr>
          <p:cNvPr id="30" name="Oval 29"/>
          <p:cNvSpPr/>
          <p:nvPr/>
        </p:nvSpPr>
        <p:spPr bwMode="auto">
          <a:xfrm>
            <a:off x="3131840" y="5964089"/>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 name="Oval 30"/>
          <p:cNvSpPr/>
          <p:nvPr/>
        </p:nvSpPr>
        <p:spPr bwMode="auto">
          <a:xfrm>
            <a:off x="5436096" y="5964089"/>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smtClean="0">
                <a:ln>
                  <a:noFill/>
                </a:ln>
                <a:solidFill>
                  <a:schemeClr val="tx1"/>
                </a:solidFill>
                <a:effectLst/>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2" name="Straight Arrow Connector 31"/>
          <p:cNvCxnSpPr>
            <a:stCxn id="30" idx="6"/>
            <a:endCxn id="31" idx="2"/>
          </p:cNvCxnSpPr>
          <p:nvPr/>
        </p:nvCxnSpPr>
        <p:spPr bwMode="auto">
          <a:xfrm>
            <a:off x="3635896" y="6216089"/>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160673" y="5733256"/>
            <a:ext cx="859531" cy="461665"/>
          </a:xfrm>
          <a:prstGeom prst="rect">
            <a:avLst/>
          </a:prstGeom>
          <a:noFill/>
        </p:spPr>
        <p:txBody>
          <a:bodyPr wrap="none" rtlCol="0">
            <a:spAutoFit/>
          </a:bodyPr>
          <a:lstStyle/>
          <a:p>
            <a:r>
              <a:rPr lang="en-AU" i="1" dirty="0" err="1">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sp>
        <p:nvSpPr>
          <p:cNvPr id="35" name="TextBox 34"/>
          <p:cNvSpPr txBox="1"/>
          <p:nvPr/>
        </p:nvSpPr>
        <p:spPr>
          <a:xfrm>
            <a:off x="322599" y="2420888"/>
            <a:ext cx="216116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Capacity = 14</a:t>
            </a:r>
            <a:endParaRPr lang="en-US" b="1" dirty="0">
              <a:solidFill>
                <a:srgbClr val="0070C0"/>
              </a:solidFill>
              <a:latin typeface="Arial" pitchFamily="34" charset="0"/>
              <a:cs typeface="Arial" pitchFamily="34" charset="0"/>
            </a:endParaRPr>
          </a:p>
        </p:txBody>
      </p:sp>
      <p:sp>
        <p:nvSpPr>
          <p:cNvPr id="36" name="TextBox 35"/>
          <p:cNvSpPr txBox="1"/>
          <p:nvPr/>
        </p:nvSpPr>
        <p:spPr>
          <a:xfrm>
            <a:off x="5508104" y="6505599"/>
            <a:ext cx="3575018" cy="307777"/>
          </a:xfrm>
          <a:prstGeom prst="rect">
            <a:avLst/>
          </a:prstGeom>
          <a:noFill/>
        </p:spPr>
        <p:txBody>
          <a:bodyPr wrap="none" rtlCol="0">
            <a:spAutoFit/>
          </a:bodyPr>
          <a:lstStyle/>
          <a:p>
            <a:r>
              <a:rPr lang="en-AU" sz="1400" b="1" dirty="0" smtClean="0">
                <a:solidFill>
                  <a:srgbClr val="FF0000"/>
                </a:solidFill>
                <a:latin typeface="Arial" pitchFamily="34" charset="0"/>
                <a:cs typeface="Arial" pitchFamily="34" charset="0"/>
              </a:rPr>
              <a:t>Source: </a:t>
            </a:r>
            <a:r>
              <a:rPr lang="en-AU" sz="1400" b="1" dirty="0" err="1" smtClean="0">
                <a:solidFill>
                  <a:srgbClr val="FF0000"/>
                </a:solidFill>
                <a:latin typeface="Arial" pitchFamily="34" charset="0"/>
                <a:cs typeface="Arial" pitchFamily="34" charset="0"/>
              </a:rPr>
              <a:t>Desrosiers</a:t>
            </a:r>
            <a:r>
              <a:rPr lang="en-AU" sz="1400" b="1" dirty="0" smtClean="0">
                <a:solidFill>
                  <a:srgbClr val="FF0000"/>
                </a:solidFill>
                <a:latin typeface="Arial" pitchFamily="34" charset="0"/>
                <a:cs typeface="Arial" pitchFamily="34" charset="0"/>
              </a:rPr>
              <a:t> and </a:t>
            </a:r>
            <a:r>
              <a:rPr lang="en-AU" sz="1400" b="1" dirty="0" err="1" smtClean="0">
                <a:solidFill>
                  <a:srgbClr val="FF0000"/>
                </a:solidFill>
                <a:latin typeface="Arial" pitchFamily="34" charset="0"/>
                <a:cs typeface="Arial" pitchFamily="34" charset="0"/>
              </a:rPr>
              <a:t>Lübbecke</a:t>
            </a:r>
            <a:r>
              <a:rPr lang="en-AU" sz="1400" b="1" dirty="0" smtClean="0">
                <a:solidFill>
                  <a:srgbClr val="FF0000"/>
                </a:solidFill>
                <a:latin typeface="Arial" pitchFamily="34" charset="0"/>
                <a:cs typeface="Arial" pitchFamily="34" charset="0"/>
              </a:rPr>
              <a:t>, 2005</a:t>
            </a:r>
            <a:endParaRPr lang="en-US"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98196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G</a:t>
            </a:r>
            <a:r>
              <a:rPr lang="en-AU" dirty="0" smtClean="0">
                <a:latin typeface="Times New Roman" pitchFamily="18" charset="0"/>
                <a:cs typeface="Times New Roman" pitchFamily="18" charset="0"/>
              </a:rPr>
              <a:t> = (</a:t>
            </a:r>
            <a:r>
              <a:rPr lang="en-AU" i="1" dirty="0" smtClean="0">
                <a:latin typeface="Times New Roman" pitchFamily="18" charset="0"/>
                <a:cs typeface="Times New Roman" pitchFamily="18" charset="0"/>
              </a:rPr>
              <a:t>N</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source </a:t>
            </a:r>
            <a:r>
              <a:rPr lang="en-AU" i="1" dirty="0" smtClean="0">
                <a:latin typeface="Times New Roman" pitchFamily="18" charset="0"/>
                <a:cs typeface="Times New Roman" pitchFamily="18" charset="0"/>
              </a:rPr>
              <a:t>s</a:t>
            </a:r>
            <a:r>
              <a:rPr lang="en-AU" dirty="0" smtClean="0"/>
              <a:t>, sink </a:t>
            </a:r>
            <a:r>
              <a:rPr lang="en-AU" i="1" dirty="0" smtClean="0">
                <a:latin typeface="Times New Roman" pitchFamily="18" charset="0"/>
                <a:cs typeface="Times New Roman" pitchFamily="18" charset="0"/>
              </a:rPr>
              <a:t>t</a:t>
            </a:r>
            <a:r>
              <a:rPr lang="en-AU" dirty="0" smtClean="0"/>
              <a:t>, for each </a:t>
            </a:r>
            <a:r>
              <a:rPr lang="en-AU" dirty="0" smtClean="0">
                <a:latin typeface="Times New Roman" pitchFamily="18" charset="0"/>
                <a:cs typeface="Times New Roman" pitchFamily="18" charset="0"/>
              </a:rPr>
              <a:t>(</a:t>
            </a:r>
            <a:r>
              <a:rPr lang="en-AU" i="1" dirty="0" err="1">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j</a:t>
            </a:r>
            <a:r>
              <a:rPr lang="en-AU" dirty="0" smtClean="0">
                <a:latin typeface="Times New Roman" pitchFamily="18" charset="0"/>
                <a:cs typeface="Times New Roman" pitchFamily="18" charset="0"/>
              </a:rPr>
              <a:t>) </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a:t>
            </a:r>
            <a:r>
              <a:rPr lang="en-AU" dirty="0" smtClean="0">
                <a:sym typeface="Symbol"/>
              </a:rPr>
              <a:t>, cost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dirty="0" smtClean="0">
                <a:sym typeface="Symbol"/>
              </a:rPr>
              <a:t>, resource demand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ij</a:t>
            </a:r>
            <a:r>
              <a:rPr lang="en-AU" dirty="0" smtClean="0">
                <a:sym typeface="Symbol"/>
              </a:rPr>
              <a:t>, and resource capacity </a:t>
            </a:r>
            <a:r>
              <a:rPr lang="en-AU" i="1" dirty="0" smtClean="0">
                <a:latin typeface="Times New Roman" pitchFamily="18" charset="0"/>
                <a:cs typeface="Times New Roman" pitchFamily="18" charset="0"/>
                <a:sym typeface="Symbol"/>
              </a:rPr>
              <a:t>C</a:t>
            </a:r>
            <a:endParaRPr lang="en-US" i="1" dirty="0">
              <a:latin typeface="Times New Roman" pitchFamily="18" charset="0"/>
              <a:cs typeface="Times New Roman" pitchFamily="18" charset="0"/>
            </a:endParaRPr>
          </a:p>
        </p:txBody>
      </p:sp>
      <p:sp>
        <p:nvSpPr>
          <p:cNvPr id="4" name="Oval 3"/>
          <p:cNvSpPr/>
          <p:nvPr/>
        </p:nvSpPr>
        <p:spPr bwMode="auto">
          <a:xfrm>
            <a:off x="1979712" y="371703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658822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a:stCxn id="4" idx="7"/>
            <a:endCxn id="5" idx="3"/>
          </p:cNvCxnSpPr>
          <p:nvPr/>
        </p:nvCxnSpPr>
        <p:spPr bwMode="auto">
          <a:xfrm flipV="1">
            <a:off x="2409951" y="2995095"/>
            <a:ext cx="795706" cy="795746"/>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4" idx="5"/>
            <a:endCxn id="6" idx="1"/>
          </p:cNvCxnSpPr>
          <p:nvPr/>
        </p:nvCxnSpPr>
        <p:spPr bwMode="auto">
          <a:xfrm>
            <a:off x="2409951" y="4147223"/>
            <a:ext cx="795706" cy="795802"/>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6" idx="0"/>
            <a:endCxn id="5" idx="4"/>
          </p:cNvCxnSpPr>
          <p:nvPr/>
        </p:nvCxnSpPr>
        <p:spPr bwMode="auto">
          <a:xfrm flipV="1">
            <a:off x="3383868" y="3068904"/>
            <a:ext cx="0" cy="1800312"/>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 idx="6"/>
            <a:endCxn id="8" idx="2"/>
          </p:cNvCxnSpPr>
          <p:nvPr/>
        </p:nvCxnSpPr>
        <p:spPr bwMode="auto">
          <a:xfrm>
            <a:off x="3635896" y="5121216"/>
            <a:ext cx="1800200" cy="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5" idx="6"/>
            <a:endCxn id="7" idx="2"/>
          </p:cNvCxnSpPr>
          <p:nvPr/>
        </p:nvCxnSpPr>
        <p:spPr bwMode="auto">
          <a:xfrm>
            <a:off x="3635896" y="2816904"/>
            <a:ext cx="1800200"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6" idx="7"/>
            <a:endCxn id="7" idx="3"/>
          </p:cNvCxnSpPr>
          <p:nvPr/>
        </p:nvCxnSpPr>
        <p:spPr bwMode="auto">
          <a:xfrm flipV="1">
            <a:off x="3562079" y="2995095"/>
            <a:ext cx="1947834" cy="194793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5" idx="5"/>
            <a:endCxn id="8" idx="1"/>
          </p:cNvCxnSpPr>
          <p:nvPr/>
        </p:nvCxnSpPr>
        <p:spPr bwMode="auto">
          <a:xfrm>
            <a:off x="3562079" y="2995095"/>
            <a:ext cx="1947834" cy="194793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7" idx="4"/>
            <a:endCxn id="8" idx="0"/>
          </p:cNvCxnSpPr>
          <p:nvPr/>
        </p:nvCxnSpPr>
        <p:spPr bwMode="auto">
          <a:xfrm>
            <a:off x="5688124" y="3068904"/>
            <a:ext cx="0" cy="180031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7" idx="5"/>
            <a:endCxn id="9" idx="1"/>
          </p:cNvCxnSpPr>
          <p:nvPr/>
        </p:nvCxnSpPr>
        <p:spPr bwMode="auto">
          <a:xfrm>
            <a:off x="5866335" y="2995095"/>
            <a:ext cx="795706" cy="795802"/>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8" idx="7"/>
            <a:endCxn id="9" idx="3"/>
          </p:cNvCxnSpPr>
          <p:nvPr/>
        </p:nvCxnSpPr>
        <p:spPr bwMode="auto">
          <a:xfrm flipV="1">
            <a:off x="5866335" y="4147279"/>
            <a:ext cx="795706" cy="795746"/>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088600" y="3068960"/>
            <a:ext cx="683200" cy="400110"/>
          </a:xfrm>
          <a:prstGeom prst="rect">
            <a:avLst/>
          </a:prstGeom>
          <a:noFill/>
        </p:spPr>
        <p:txBody>
          <a:bodyPr wrap="none" rtlCol="0">
            <a:spAutoFit/>
          </a:bodyPr>
          <a:lstStyle/>
          <a:p>
            <a:r>
              <a:rPr lang="en-AU" sz="2000" dirty="0" smtClean="0">
                <a:solidFill>
                  <a:schemeClr val="bg1">
                    <a:lumMod val="85000"/>
                  </a:schemeClr>
                </a:solidFill>
                <a:latin typeface="Arial" pitchFamily="34" charset="0"/>
                <a:cs typeface="Arial" pitchFamily="34" charset="0"/>
              </a:rPr>
              <a:t>1,10</a:t>
            </a:r>
            <a:endParaRPr lang="en-US" sz="2000" dirty="0">
              <a:solidFill>
                <a:schemeClr val="bg1">
                  <a:lumMod val="85000"/>
                </a:schemeClr>
              </a:solidFill>
              <a:latin typeface="Arial" pitchFamily="34" charset="0"/>
              <a:cs typeface="Arial" pitchFamily="34" charset="0"/>
            </a:endParaRPr>
          </a:p>
        </p:txBody>
      </p:sp>
      <p:sp>
        <p:nvSpPr>
          <p:cNvPr id="21" name="TextBox 20"/>
          <p:cNvSpPr txBox="1"/>
          <p:nvPr/>
        </p:nvSpPr>
        <p:spPr>
          <a:xfrm>
            <a:off x="2088600" y="4541058"/>
            <a:ext cx="683200" cy="400110"/>
          </a:xfrm>
          <a:prstGeom prst="rect">
            <a:avLst/>
          </a:prstGeom>
          <a:noFill/>
        </p:spPr>
        <p:txBody>
          <a:bodyPr wrap="none" rtlCol="0">
            <a:spAutoFit/>
          </a:bodyPr>
          <a:lstStyle/>
          <a:p>
            <a:r>
              <a:rPr lang="en-AU" sz="2000" dirty="0" smtClean="0">
                <a:latin typeface="Arial" pitchFamily="34" charset="0"/>
                <a:cs typeface="Arial" pitchFamily="34" charset="0"/>
              </a:rPr>
              <a:t>10,3</a:t>
            </a:r>
            <a:endParaRPr lang="en-US" sz="2000" dirty="0">
              <a:latin typeface="Arial" pitchFamily="34" charset="0"/>
              <a:cs typeface="Arial" pitchFamily="34" charset="0"/>
            </a:endParaRPr>
          </a:p>
        </p:txBody>
      </p:sp>
      <p:sp>
        <p:nvSpPr>
          <p:cNvPr id="22" name="TextBox 21"/>
          <p:cNvSpPr txBox="1"/>
          <p:nvPr/>
        </p:nvSpPr>
        <p:spPr>
          <a:xfrm>
            <a:off x="6337072" y="3068960"/>
            <a:ext cx="540533" cy="400110"/>
          </a:xfrm>
          <a:prstGeom prst="rect">
            <a:avLst/>
          </a:prstGeom>
          <a:noFill/>
        </p:spPr>
        <p:txBody>
          <a:bodyPr wrap="none" rtlCol="0">
            <a:spAutoFit/>
          </a:bodyPr>
          <a:lstStyle/>
          <a:p>
            <a:r>
              <a:rPr lang="en-AU" sz="2000" dirty="0" smtClean="0">
                <a:latin typeface="Arial" pitchFamily="34" charset="0"/>
                <a:cs typeface="Arial" pitchFamily="34" charset="0"/>
              </a:rPr>
              <a:t>1,7</a:t>
            </a:r>
            <a:endParaRPr lang="en-US" sz="2000" dirty="0">
              <a:latin typeface="Arial" pitchFamily="34" charset="0"/>
              <a:cs typeface="Arial" pitchFamily="34" charset="0"/>
            </a:endParaRPr>
          </a:p>
        </p:txBody>
      </p:sp>
      <p:sp>
        <p:nvSpPr>
          <p:cNvPr id="23" name="TextBox 22"/>
          <p:cNvSpPr txBox="1"/>
          <p:nvPr/>
        </p:nvSpPr>
        <p:spPr>
          <a:xfrm>
            <a:off x="6337072" y="4541058"/>
            <a:ext cx="540533" cy="400110"/>
          </a:xfrm>
          <a:prstGeom prst="rect">
            <a:avLst/>
          </a:prstGeom>
          <a:noFill/>
        </p:spPr>
        <p:txBody>
          <a:bodyPr wrap="none" rtlCol="0">
            <a:spAutoFit/>
          </a:bodyPr>
          <a:lstStyle/>
          <a:p>
            <a:r>
              <a:rPr lang="en-AU" sz="2000" dirty="0" smtClean="0">
                <a:solidFill>
                  <a:schemeClr val="bg1">
                    <a:lumMod val="85000"/>
                  </a:schemeClr>
                </a:solidFill>
                <a:latin typeface="Arial" pitchFamily="34" charset="0"/>
                <a:cs typeface="Arial" pitchFamily="34" charset="0"/>
              </a:rPr>
              <a:t>2,2</a:t>
            </a:r>
            <a:endParaRPr lang="en-US" sz="2000" dirty="0">
              <a:solidFill>
                <a:schemeClr val="bg1">
                  <a:lumMod val="85000"/>
                </a:schemeClr>
              </a:solidFill>
              <a:latin typeface="Arial" pitchFamily="34" charset="0"/>
              <a:cs typeface="Arial" pitchFamily="34" charset="0"/>
            </a:endParaRPr>
          </a:p>
        </p:txBody>
      </p:sp>
      <p:sp>
        <p:nvSpPr>
          <p:cNvPr id="24" name="TextBox 23"/>
          <p:cNvSpPr txBox="1"/>
          <p:nvPr/>
        </p:nvSpPr>
        <p:spPr>
          <a:xfrm>
            <a:off x="2807331" y="3789040"/>
            <a:ext cx="540533" cy="400110"/>
          </a:xfrm>
          <a:prstGeom prst="rect">
            <a:avLst/>
          </a:prstGeom>
          <a:noFill/>
        </p:spPr>
        <p:txBody>
          <a:bodyPr wrap="none" rtlCol="0">
            <a:spAutoFit/>
          </a:bodyPr>
          <a:lstStyle/>
          <a:p>
            <a:r>
              <a:rPr lang="en-AU" sz="2000" dirty="0" smtClean="0">
                <a:latin typeface="Arial" pitchFamily="34" charset="0"/>
                <a:cs typeface="Arial" pitchFamily="34" charset="0"/>
              </a:rPr>
              <a:t>1,2</a:t>
            </a:r>
            <a:endParaRPr lang="en-US" sz="2000" dirty="0">
              <a:latin typeface="Arial" pitchFamily="34" charset="0"/>
              <a:cs typeface="Arial" pitchFamily="34" charset="0"/>
            </a:endParaRPr>
          </a:p>
        </p:txBody>
      </p:sp>
      <p:sp>
        <p:nvSpPr>
          <p:cNvPr id="25" name="TextBox 24"/>
          <p:cNvSpPr txBox="1"/>
          <p:nvPr/>
        </p:nvSpPr>
        <p:spPr>
          <a:xfrm>
            <a:off x="5687651" y="3789040"/>
            <a:ext cx="683200" cy="400110"/>
          </a:xfrm>
          <a:prstGeom prst="rect">
            <a:avLst/>
          </a:prstGeom>
          <a:noFill/>
        </p:spPr>
        <p:txBody>
          <a:bodyPr wrap="none" rtlCol="0">
            <a:spAutoFit/>
          </a:bodyPr>
          <a:lstStyle/>
          <a:p>
            <a:r>
              <a:rPr lang="en-AU" sz="2000" dirty="0" smtClean="0">
                <a:solidFill>
                  <a:schemeClr val="bg1">
                    <a:lumMod val="85000"/>
                  </a:schemeClr>
                </a:solidFill>
                <a:latin typeface="Arial" pitchFamily="34" charset="0"/>
                <a:cs typeface="Arial" pitchFamily="34" charset="0"/>
              </a:rPr>
              <a:t>10,1</a:t>
            </a:r>
            <a:endParaRPr lang="en-US" sz="2000" dirty="0">
              <a:solidFill>
                <a:schemeClr val="bg1">
                  <a:lumMod val="85000"/>
                </a:schemeClr>
              </a:solidFill>
              <a:latin typeface="Arial" pitchFamily="34" charset="0"/>
              <a:cs typeface="Arial" pitchFamily="34" charset="0"/>
            </a:endParaRPr>
          </a:p>
        </p:txBody>
      </p:sp>
      <p:sp>
        <p:nvSpPr>
          <p:cNvPr id="26" name="TextBox 25"/>
          <p:cNvSpPr txBox="1"/>
          <p:nvPr/>
        </p:nvSpPr>
        <p:spPr>
          <a:xfrm>
            <a:off x="4320173" y="2420888"/>
            <a:ext cx="540533" cy="400110"/>
          </a:xfrm>
          <a:prstGeom prst="rect">
            <a:avLst/>
          </a:prstGeom>
          <a:noFill/>
        </p:spPr>
        <p:txBody>
          <a:bodyPr wrap="none" rtlCol="0">
            <a:spAutoFit/>
          </a:bodyPr>
          <a:lstStyle/>
          <a:p>
            <a:r>
              <a:rPr lang="en-AU" sz="2000" dirty="0" smtClean="0">
                <a:latin typeface="Arial" pitchFamily="34" charset="0"/>
                <a:cs typeface="Arial" pitchFamily="34" charset="0"/>
              </a:rPr>
              <a:t>1,1</a:t>
            </a:r>
            <a:endParaRPr lang="en-US" sz="2000" dirty="0">
              <a:latin typeface="Arial" pitchFamily="34" charset="0"/>
              <a:cs typeface="Arial" pitchFamily="34" charset="0"/>
            </a:endParaRPr>
          </a:p>
        </p:txBody>
      </p:sp>
      <p:sp>
        <p:nvSpPr>
          <p:cNvPr id="27" name="TextBox 26"/>
          <p:cNvSpPr txBox="1"/>
          <p:nvPr/>
        </p:nvSpPr>
        <p:spPr>
          <a:xfrm>
            <a:off x="4248840" y="5117122"/>
            <a:ext cx="683200" cy="400110"/>
          </a:xfrm>
          <a:prstGeom prst="rect">
            <a:avLst/>
          </a:prstGeom>
          <a:noFill/>
        </p:spPr>
        <p:txBody>
          <a:bodyPr wrap="none" rtlCol="0">
            <a:spAutoFit/>
          </a:bodyPr>
          <a:lstStyle/>
          <a:p>
            <a:r>
              <a:rPr lang="en-AU" sz="2000" dirty="0" smtClean="0">
                <a:solidFill>
                  <a:schemeClr val="bg1">
                    <a:lumMod val="85000"/>
                  </a:schemeClr>
                </a:solidFill>
                <a:latin typeface="Arial" pitchFamily="34" charset="0"/>
                <a:cs typeface="Arial" pitchFamily="34" charset="0"/>
              </a:rPr>
              <a:t>12,3</a:t>
            </a:r>
            <a:endParaRPr lang="en-US" sz="2000" dirty="0">
              <a:solidFill>
                <a:schemeClr val="bg1">
                  <a:lumMod val="85000"/>
                </a:schemeClr>
              </a:solidFill>
              <a:latin typeface="Arial" pitchFamily="34" charset="0"/>
              <a:cs typeface="Arial" pitchFamily="34" charset="0"/>
            </a:endParaRPr>
          </a:p>
        </p:txBody>
      </p:sp>
      <p:sp>
        <p:nvSpPr>
          <p:cNvPr id="28" name="TextBox 27"/>
          <p:cNvSpPr txBox="1"/>
          <p:nvPr/>
        </p:nvSpPr>
        <p:spPr>
          <a:xfrm>
            <a:off x="3960808" y="3068960"/>
            <a:ext cx="540533" cy="400110"/>
          </a:xfrm>
          <a:prstGeom prst="rect">
            <a:avLst/>
          </a:prstGeom>
          <a:noFill/>
        </p:spPr>
        <p:txBody>
          <a:bodyPr wrap="none" rtlCol="0">
            <a:spAutoFit/>
          </a:bodyPr>
          <a:lstStyle/>
          <a:p>
            <a:r>
              <a:rPr lang="en-AU" sz="2000" dirty="0" smtClean="0">
                <a:solidFill>
                  <a:schemeClr val="bg1">
                    <a:lumMod val="85000"/>
                  </a:schemeClr>
                </a:solidFill>
                <a:latin typeface="Arial" pitchFamily="34" charset="0"/>
                <a:cs typeface="Arial" pitchFamily="34" charset="0"/>
              </a:rPr>
              <a:t>2,3</a:t>
            </a:r>
            <a:endParaRPr lang="en-US" sz="2000" dirty="0">
              <a:solidFill>
                <a:schemeClr val="bg1">
                  <a:lumMod val="85000"/>
                </a:schemeClr>
              </a:solidFill>
              <a:latin typeface="Arial" pitchFamily="34" charset="0"/>
              <a:cs typeface="Arial" pitchFamily="34" charset="0"/>
            </a:endParaRPr>
          </a:p>
        </p:txBody>
      </p:sp>
      <p:sp>
        <p:nvSpPr>
          <p:cNvPr id="29" name="TextBox 28"/>
          <p:cNvSpPr txBox="1"/>
          <p:nvPr/>
        </p:nvSpPr>
        <p:spPr>
          <a:xfrm>
            <a:off x="3960808" y="4541058"/>
            <a:ext cx="540533" cy="400110"/>
          </a:xfrm>
          <a:prstGeom prst="rect">
            <a:avLst/>
          </a:prstGeom>
          <a:noFill/>
        </p:spPr>
        <p:txBody>
          <a:bodyPr wrap="none" rtlCol="0">
            <a:spAutoFit/>
          </a:bodyPr>
          <a:lstStyle/>
          <a:p>
            <a:r>
              <a:rPr lang="en-AU" sz="2000" dirty="0" smtClean="0">
                <a:solidFill>
                  <a:schemeClr val="bg1">
                    <a:lumMod val="85000"/>
                  </a:schemeClr>
                </a:solidFill>
                <a:latin typeface="Arial" pitchFamily="34" charset="0"/>
                <a:cs typeface="Arial" pitchFamily="34" charset="0"/>
              </a:rPr>
              <a:t>5,7</a:t>
            </a:r>
            <a:endParaRPr lang="en-US" sz="2000" dirty="0">
              <a:solidFill>
                <a:schemeClr val="bg1">
                  <a:lumMod val="85000"/>
                </a:schemeClr>
              </a:solidFill>
              <a:latin typeface="Arial" pitchFamily="34" charset="0"/>
              <a:cs typeface="Arial" pitchFamily="34" charset="0"/>
            </a:endParaRPr>
          </a:p>
        </p:txBody>
      </p:sp>
      <p:sp>
        <p:nvSpPr>
          <p:cNvPr id="30" name="Oval 29"/>
          <p:cNvSpPr/>
          <p:nvPr/>
        </p:nvSpPr>
        <p:spPr bwMode="auto">
          <a:xfrm>
            <a:off x="3131840" y="5964089"/>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 name="Oval 30"/>
          <p:cNvSpPr/>
          <p:nvPr/>
        </p:nvSpPr>
        <p:spPr bwMode="auto">
          <a:xfrm>
            <a:off x="5436096" y="5964089"/>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smtClean="0">
                <a:ln>
                  <a:noFill/>
                </a:ln>
                <a:solidFill>
                  <a:schemeClr val="tx1"/>
                </a:solidFill>
                <a:effectLst/>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2" name="Straight Arrow Connector 31"/>
          <p:cNvCxnSpPr>
            <a:stCxn id="30" idx="6"/>
            <a:endCxn id="31" idx="2"/>
          </p:cNvCxnSpPr>
          <p:nvPr/>
        </p:nvCxnSpPr>
        <p:spPr bwMode="auto">
          <a:xfrm>
            <a:off x="3635896" y="6216089"/>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160673" y="5733256"/>
            <a:ext cx="859531" cy="461665"/>
          </a:xfrm>
          <a:prstGeom prst="rect">
            <a:avLst/>
          </a:prstGeom>
          <a:noFill/>
        </p:spPr>
        <p:txBody>
          <a:bodyPr wrap="none" rtlCol="0">
            <a:spAutoFit/>
          </a:bodyPr>
          <a:lstStyle/>
          <a:p>
            <a:r>
              <a:rPr lang="en-AU" i="1" dirty="0" err="1">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sp>
        <p:nvSpPr>
          <p:cNvPr id="34" name="TextBox 33"/>
          <p:cNvSpPr txBox="1"/>
          <p:nvPr/>
        </p:nvSpPr>
        <p:spPr>
          <a:xfrm>
            <a:off x="7136744" y="4542219"/>
            <a:ext cx="1827744" cy="830997"/>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Cost 13</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Demand 13</a:t>
            </a:r>
            <a:endParaRPr lang="en-US" b="1" dirty="0">
              <a:solidFill>
                <a:srgbClr val="0070C0"/>
              </a:solidFill>
              <a:latin typeface="Arial" pitchFamily="34" charset="0"/>
              <a:cs typeface="Arial" pitchFamily="34" charset="0"/>
            </a:endParaRPr>
          </a:p>
        </p:txBody>
      </p:sp>
      <p:sp>
        <p:nvSpPr>
          <p:cNvPr id="35" name="TextBox 34"/>
          <p:cNvSpPr txBox="1"/>
          <p:nvPr/>
        </p:nvSpPr>
        <p:spPr>
          <a:xfrm>
            <a:off x="322599" y="2420888"/>
            <a:ext cx="216116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Capacity = 14</a:t>
            </a:r>
            <a:endParaRPr lang="en-US" b="1" dirty="0">
              <a:solidFill>
                <a:srgbClr val="0070C0"/>
              </a:solidFill>
              <a:latin typeface="Arial" pitchFamily="34" charset="0"/>
              <a:cs typeface="Arial" pitchFamily="34" charset="0"/>
            </a:endParaRPr>
          </a:p>
        </p:txBody>
      </p:sp>
      <p:sp>
        <p:nvSpPr>
          <p:cNvPr id="5" name="Oval 4"/>
          <p:cNvSpPr/>
          <p:nvPr/>
        </p:nvSpPr>
        <p:spPr bwMode="auto">
          <a:xfrm>
            <a:off x="3131840" y="256490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3131840" y="486921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5436096" y="256490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436096" y="486921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9052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63500"/>
            <a:ext cx="8353425" cy="989013"/>
          </a:xfrm>
        </p:spPr>
        <p:txBody>
          <a:bodyPr/>
          <a:lstStyle/>
          <a:p>
            <a:r>
              <a:rPr lang="en-AU" smtClean="0">
                <a:latin typeface="Arial" charset="0"/>
                <a:cs typeface="Arial" charset="0"/>
              </a:rPr>
              <a:t>CP-based Benders decomposition</a:t>
            </a:r>
            <a:endParaRPr lang="en-US"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1956693"/>
              </p:ext>
            </p:extLst>
          </p:nvPr>
        </p:nvGraphicFramePr>
        <p:xfrm>
          <a:off x="395288" y="1268413"/>
          <a:ext cx="8353425" cy="2839720"/>
        </p:xfrm>
        <a:graphic>
          <a:graphicData uri="http://schemas.openxmlformats.org/drawingml/2006/table">
            <a:tbl>
              <a:tblPr firstRow="1" bandRow="1">
                <a:tableStyleId>{073A0DAA-6AF3-43AB-8588-CEC1D06C72B9}</a:tableStyleId>
              </a:tblPr>
              <a:tblGrid>
                <a:gridCol w="1409945"/>
                <a:gridCol w="6943480"/>
              </a:tblGrid>
              <a:tr h="370840">
                <a:tc>
                  <a:txBody>
                    <a:bodyPr/>
                    <a:lstStyle/>
                    <a:p>
                      <a:r>
                        <a:rPr lang="en-AU" sz="1200" dirty="0" smtClean="0">
                          <a:latin typeface="Arial" pitchFamily="34" charset="0"/>
                          <a:cs typeface="Arial" pitchFamily="34" charset="0"/>
                        </a:rPr>
                        <a:t>Application</a:t>
                      </a:r>
                      <a:endParaRPr lang="en-US" sz="1200" dirty="0">
                        <a:latin typeface="Arial" pitchFamily="34" charset="0"/>
                        <a:cs typeface="Arial" pitchFamily="34" charset="0"/>
                      </a:endParaRPr>
                    </a:p>
                  </a:txBody>
                  <a:tcPr marL="91445" marR="91445"/>
                </a:tc>
                <a:tc>
                  <a:txBody>
                    <a:bodyPr/>
                    <a:lstStyle/>
                    <a:p>
                      <a:r>
                        <a:rPr lang="en-AU" sz="1200" dirty="0" smtClean="0">
                          <a:latin typeface="Arial" pitchFamily="34" charset="0"/>
                          <a:cs typeface="Arial" pitchFamily="34" charset="0"/>
                        </a:rPr>
                        <a:t>Reference</a:t>
                      </a:r>
                      <a:endParaRPr lang="en-US" sz="1200" dirty="0">
                        <a:latin typeface="Arial" pitchFamily="34" charset="0"/>
                        <a:cs typeface="Arial" pitchFamily="34" charset="0"/>
                      </a:endParaRPr>
                    </a:p>
                  </a:txBody>
                  <a:tcPr marL="91445" marR="91445"/>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Arial" pitchFamily="34" charset="0"/>
                          <a:cs typeface="Arial" pitchFamily="34" charset="0"/>
                        </a:rPr>
                        <a:t>Parallel machine scheduling</a:t>
                      </a: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Arial" pitchFamily="34" charset="0"/>
                          <a:cs typeface="Arial" pitchFamily="34" charset="0"/>
                        </a:rPr>
                        <a:t>V. Jain, I.E. Grossmann. Algorithms for hybrid MILP/CP models for a class of optimization problems. INFORMS Journal on Computing 13(4):258-276, 2001.</a:t>
                      </a:r>
                    </a:p>
                  </a:txBody>
                  <a:tcPr marL="91445" marR="91445"/>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Arial" pitchFamily="34" charset="0"/>
                          <a:cs typeface="Arial" pitchFamily="34" charset="0"/>
                        </a:rPr>
                        <a:t>Polypropylene batch scheduling</a:t>
                      </a:r>
                      <a:endParaRPr lang="en-US" sz="1200" dirty="0" smtClean="0">
                        <a:latin typeface="Arial" pitchFamily="34" charset="0"/>
                        <a:cs typeface="Arial" pitchFamily="34" charset="0"/>
                      </a:endParaRPr>
                    </a:p>
                  </a:txBody>
                  <a:tcPr marL="91445" marR="91445"/>
                </a:tc>
                <a:tc>
                  <a:txBody>
                    <a:bodyPr/>
                    <a:lstStyle/>
                    <a:p>
                      <a:r>
                        <a:rPr lang="en-AU" sz="1200" dirty="0" smtClean="0">
                          <a:latin typeface="Arial" pitchFamily="34" charset="0"/>
                          <a:cs typeface="Arial" pitchFamily="34" charset="0"/>
                        </a:rPr>
                        <a:t>C. </a:t>
                      </a:r>
                      <a:r>
                        <a:rPr lang="en-AU" sz="1200" dirty="0" err="1" smtClean="0">
                          <a:latin typeface="Arial" pitchFamily="34" charset="0"/>
                          <a:cs typeface="Arial" pitchFamily="34" charset="0"/>
                        </a:rPr>
                        <a:t>Timpe</a:t>
                      </a:r>
                      <a:r>
                        <a:rPr lang="en-AU" sz="1200" dirty="0" smtClean="0">
                          <a:latin typeface="Arial" pitchFamily="34" charset="0"/>
                          <a:cs typeface="Arial" pitchFamily="34" charset="0"/>
                        </a:rPr>
                        <a:t>. Solving planning and scheduling problems with combined integer and constraint programming. OR Spectrum 24(4):431-448, 2002.</a:t>
                      </a:r>
                      <a:endParaRPr lang="en-US" sz="1200" dirty="0">
                        <a:latin typeface="Arial" pitchFamily="34" charset="0"/>
                        <a:cs typeface="Arial" pitchFamily="34" charset="0"/>
                      </a:endParaRPr>
                    </a:p>
                  </a:txBody>
                  <a:tcPr marL="91445" marR="91445"/>
                </a:tc>
              </a:tr>
              <a:tr h="370840">
                <a:tc>
                  <a:txBody>
                    <a:bodyPr/>
                    <a:lstStyle/>
                    <a:p>
                      <a:r>
                        <a:rPr lang="en-AU" sz="1200" dirty="0" smtClean="0">
                          <a:latin typeface="Arial" pitchFamily="34" charset="0"/>
                          <a:cs typeface="Arial" pitchFamily="34" charset="0"/>
                        </a:rPr>
                        <a:t>Call </a:t>
                      </a:r>
                      <a:r>
                        <a:rPr lang="en-AU" sz="1200" dirty="0" err="1" smtClean="0">
                          <a:latin typeface="Arial" pitchFamily="34" charset="0"/>
                          <a:cs typeface="Arial" pitchFamily="34" charset="0"/>
                        </a:rPr>
                        <a:t>center</a:t>
                      </a:r>
                      <a:r>
                        <a:rPr lang="en-AU" sz="1200" dirty="0" smtClean="0">
                          <a:latin typeface="Arial" pitchFamily="34" charset="0"/>
                          <a:cs typeface="Arial" pitchFamily="34" charset="0"/>
                        </a:rPr>
                        <a:t> scheduling</a:t>
                      </a:r>
                      <a:endParaRPr lang="en-US" sz="1200" dirty="0">
                        <a:latin typeface="Arial" pitchFamily="34" charset="0"/>
                        <a:cs typeface="Arial" pitchFamily="34" charset="0"/>
                      </a:endParaRPr>
                    </a:p>
                  </a:txBody>
                  <a:tcPr marL="91445" marR="91445"/>
                </a:tc>
                <a:tc>
                  <a:txBody>
                    <a:bodyPr/>
                    <a:lstStyle/>
                    <a:p>
                      <a:r>
                        <a:rPr lang="en-AU" sz="1200" dirty="0" smtClean="0">
                          <a:latin typeface="Arial" pitchFamily="34" charset="0"/>
                          <a:cs typeface="Arial" pitchFamily="34" charset="0"/>
                        </a:rPr>
                        <a:t>T. </a:t>
                      </a:r>
                      <a:r>
                        <a:rPr lang="en-AU" sz="1200" dirty="0" err="1" smtClean="0">
                          <a:latin typeface="Arial" pitchFamily="34" charset="0"/>
                          <a:cs typeface="Arial" pitchFamily="34" charset="0"/>
                        </a:rPr>
                        <a:t>Benoist</a:t>
                      </a:r>
                      <a:r>
                        <a:rPr lang="en-AU" sz="1200" dirty="0" smtClean="0">
                          <a:latin typeface="Arial" pitchFamily="34" charset="0"/>
                          <a:cs typeface="Arial" pitchFamily="34" charset="0"/>
                        </a:rPr>
                        <a:t>, E. </a:t>
                      </a:r>
                      <a:r>
                        <a:rPr lang="en-AU" sz="1200" dirty="0" err="1" smtClean="0">
                          <a:latin typeface="Arial" pitchFamily="34" charset="0"/>
                          <a:cs typeface="Arial" pitchFamily="34" charset="0"/>
                        </a:rPr>
                        <a:t>Gaudin</a:t>
                      </a:r>
                      <a:r>
                        <a:rPr lang="en-AU" sz="1200" dirty="0" smtClean="0">
                          <a:latin typeface="Arial" pitchFamily="34" charset="0"/>
                          <a:cs typeface="Arial" pitchFamily="34" charset="0"/>
                        </a:rPr>
                        <a:t>, B. </a:t>
                      </a:r>
                      <a:r>
                        <a:rPr lang="en-AU" sz="1200" dirty="0" err="1" smtClean="0">
                          <a:latin typeface="Arial" pitchFamily="34" charset="0"/>
                          <a:cs typeface="Arial" pitchFamily="34" charset="0"/>
                        </a:rPr>
                        <a:t>Rottembourg</a:t>
                      </a:r>
                      <a:r>
                        <a:rPr lang="en-AU" sz="1200" dirty="0" smtClean="0">
                          <a:latin typeface="Arial" pitchFamily="34" charset="0"/>
                          <a:cs typeface="Arial" pitchFamily="34" charset="0"/>
                        </a:rPr>
                        <a:t>. Constraint programming contribution to Benders decomposition: A case study. Principles and Practice of Constraint Programming, volume 2470 of Lecture Notes in Computer Science, pages 603-617. Springer, 2002.</a:t>
                      </a:r>
                      <a:endParaRPr lang="en-US" sz="1200" dirty="0">
                        <a:latin typeface="Arial" pitchFamily="34" charset="0"/>
                        <a:cs typeface="Arial" pitchFamily="34" charset="0"/>
                      </a:endParaRPr>
                    </a:p>
                  </a:txBody>
                  <a:tcPr marL="91445" marR="91445"/>
                </a:tc>
              </a:tr>
              <a:tr h="370840">
                <a:tc>
                  <a:txBody>
                    <a:bodyPr/>
                    <a:lstStyle/>
                    <a:p>
                      <a:r>
                        <a:rPr lang="en-AU" sz="1200" dirty="0" smtClean="0">
                          <a:latin typeface="Arial" pitchFamily="34" charset="0"/>
                          <a:cs typeface="Arial" pitchFamily="34" charset="0"/>
                        </a:rPr>
                        <a:t>Multi-machine scheduling</a:t>
                      </a:r>
                      <a:endParaRPr lang="en-US" sz="1200" dirty="0">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Arial" pitchFamily="34" charset="0"/>
                          <a:cs typeface="Arial" pitchFamily="34" charset="0"/>
                        </a:rPr>
                        <a:t>J.N. Hooker. A hybrid method for planning and scheduling. Principles and Practice of Constraint Programming, volume 3258 of Lecture Notes in Computer Science, pages 305-316. Springer, 2004.</a:t>
                      </a:r>
                      <a:endParaRPr lang="en-US" sz="1200" dirty="0" smtClean="0">
                        <a:latin typeface="Arial" pitchFamily="34" charset="0"/>
                        <a:cs typeface="Arial" pitchFamily="34" charset="0"/>
                      </a:endParaRPr>
                    </a:p>
                  </a:txBody>
                  <a:tcPr marL="91445" marR="91445"/>
                </a:tc>
              </a:tr>
              <a:tr h="370840">
                <a:tc>
                  <a:txBody>
                    <a:bodyPr/>
                    <a:lstStyle/>
                    <a:p>
                      <a:endParaRPr lang="en-US" sz="1200" dirty="0" smtClean="0">
                        <a:latin typeface="Arial" pitchFamily="34" charset="0"/>
                        <a:cs typeface="Arial" pitchFamily="34" charset="0"/>
                      </a:endParaRPr>
                    </a:p>
                  </a:txBody>
                  <a:tcPr marL="91445" marR="91445"/>
                </a:tc>
                <a:tc>
                  <a:txBody>
                    <a:bodyPr/>
                    <a:lstStyle/>
                    <a:p>
                      <a:r>
                        <a:rPr lang="en-AU" sz="1200" dirty="0" smtClean="0">
                          <a:latin typeface="Arial" pitchFamily="34" charset="0"/>
                          <a:cs typeface="Arial" pitchFamily="34" charset="0"/>
                        </a:rPr>
                        <a:t>J.N. Hooker. Planning and scheduling to minimize tardiness. Principles and Practice of Constraint Programming, volume 3709 of Lecture Notes in Computer Science, pages 314-327. Springer, 2005.</a:t>
                      </a:r>
                      <a:endParaRPr lang="en-US" sz="1200" dirty="0">
                        <a:latin typeface="Arial" pitchFamily="34" charset="0"/>
                        <a:cs typeface="Arial" pitchFamily="34" charset="0"/>
                      </a:endParaRPr>
                    </a:p>
                  </a:txBody>
                  <a:tcPr marL="91445" marR="91445"/>
                </a:tc>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Variables</a:t>
            </a:r>
            <a:r>
              <a:rPr lang="en-AU" dirty="0" smtClean="0"/>
              <a:t/>
            </a:r>
            <a:br>
              <a:rPr lang="en-AU" dirty="0" smtClean="0"/>
            </a:br>
            <a:r>
              <a:rPr lang="en-AU" dirty="0" smtClean="0"/>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smtClean="0"/>
              <a:t>is </a:t>
            </a:r>
            <a:r>
              <a:rPr lang="en-AU" dirty="0" smtClean="0">
                <a:latin typeface="Times New Roman" pitchFamily="18" charset="0"/>
                <a:cs typeface="Times New Roman" pitchFamily="18" charset="0"/>
              </a:rPr>
              <a:t>1</a:t>
            </a:r>
            <a:r>
              <a:rPr lang="en-AU" dirty="0" smtClean="0"/>
              <a:t> if </a:t>
            </a:r>
            <a:r>
              <a:rPr lang="en-AU" b="1" dirty="0" smtClean="0">
                <a:solidFill>
                  <a:srgbClr val="0070C0"/>
                </a:solidFill>
              </a:rPr>
              <a:t>arc</a:t>
            </a:r>
            <a:r>
              <a:rPr lang="en-AU" dirty="0" smtClean="0">
                <a:solidFill>
                  <a:srgbClr val="0070C0"/>
                </a:solidFill>
              </a:rPr>
              <a:t> </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j</a:t>
            </a:r>
            <a:r>
              <a:rPr lang="en-AU" dirty="0" smtClean="0">
                <a:latin typeface="Times New Roman" pitchFamily="18" charset="0"/>
                <a:cs typeface="Times New Roman" pitchFamily="18" charset="0"/>
              </a:rPr>
              <a:t>)</a:t>
            </a:r>
            <a:r>
              <a:rPr lang="en-AU" dirty="0" smtClean="0"/>
              <a:t> is on the shortest path, </a:t>
            </a:r>
            <a:r>
              <a:rPr lang="en-AU" dirty="0" smtClean="0">
                <a:latin typeface="Times New Roman" pitchFamily="18" charset="0"/>
                <a:cs typeface="Times New Roman" pitchFamily="18" charset="0"/>
              </a:rPr>
              <a:t>0</a:t>
            </a:r>
            <a:r>
              <a:rPr lang="en-AU" dirty="0" smtClean="0"/>
              <a:t> otherwise</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AU" dirty="0" smtClean="0">
              <a:latin typeface="Times New Roman" pitchFamily="18" charset="0"/>
              <a:cs typeface="Times New Roman" pitchFamily="18" charset="0"/>
            </a:endParaRPr>
          </a:p>
          <a:p>
            <a:r>
              <a:rPr lang="en-AU" b="1" dirty="0" smtClean="0">
                <a:solidFill>
                  <a:srgbClr val="0070C0"/>
                </a:solidFill>
              </a:rPr>
              <a:t>Formulation</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c</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sz="1800" dirty="0">
                <a:latin typeface="Times New Roman" pitchFamily="18" charset="0"/>
                <a:cs typeface="Times New Roman" pitchFamily="18" charset="0"/>
                <a:sym typeface="Symbol"/>
              </a:rPr>
              <a:t> </a:t>
            </a:r>
            <a:r>
              <a:rPr lang="en-AU" sz="1800"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1 </a:t>
            </a:r>
            <a:r>
              <a:rPr lang="en-AU" dirty="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s		</a:t>
            </a:r>
            <a:r>
              <a:rPr lang="en-AU" sz="2000" b="1" dirty="0">
                <a:solidFill>
                  <a:srgbClr val="0070C0"/>
                </a:solidFill>
                <a:sym typeface="Symbol"/>
              </a:rPr>
              <a:t>Source</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 </a:t>
            </a:r>
            <a:r>
              <a:rPr lang="en-AU"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ji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for </a:t>
            </a:r>
            <a:r>
              <a:rPr lang="en-AU" i="1" dirty="0" err="1">
                <a:latin typeface="Times New Roman" pitchFamily="18" charset="0"/>
                <a:cs typeface="Times New Roman" pitchFamily="18" charset="0"/>
                <a:sym typeface="Symbol"/>
              </a:rPr>
              <a:t>i</a:t>
            </a:r>
            <a:r>
              <a:rPr lang="en-AU" dirty="0" err="1">
                <a:latin typeface="Times New Roman" pitchFamily="18" charset="0"/>
                <a:cs typeface="Times New Roman" pitchFamily="18" charset="0"/>
                <a:sym typeface="Symbol"/>
              </a:rPr>
              <a:t></a:t>
            </a:r>
            <a:r>
              <a:rPr lang="en-AU" i="1" dirty="0" err="1">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s</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t</a:t>
            </a:r>
            <a:r>
              <a:rPr lang="en-AU" dirty="0">
                <a:latin typeface="Times New Roman" pitchFamily="18" charset="0"/>
                <a:cs typeface="Times New Roman" pitchFamily="18" charset="0"/>
                <a:sym typeface="Symbol"/>
              </a:rPr>
              <a:t>}	</a:t>
            </a:r>
            <a:r>
              <a:rPr lang="en-AU" sz="2000" b="1" dirty="0">
                <a:solidFill>
                  <a:srgbClr val="0070C0"/>
                </a:solidFill>
                <a:sym typeface="Symbol"/>
              </a:rPr>
              <a:t>Flow</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-1 </a:t>
            </a:r>
            <a:r>
              <a:rPr lang="en-AU" dirty="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t		</a:t>
            </a:r>
            <a:r>
              <a:rPr lang="en-AU" sz="2000" b="1" dirty="0">
                <a:solidFill>
                  <a:srgbClr val="0070C0"/>
                </a:solidFill>
                <a:sym typeface="Symbol"/>
              </a:rPr>
              <a:t>Sink</a:t>
            </a:r>
            <a:r>
              <a:rPr lang="en-AU" i="1" dirty="0">
                <a:latin typeface="Times New Roman" pitchFamily="18" charset="0"/>
                <a:cs typeface="Times New Roman" pitchFamily="18" charset="0"/>
                <a:sym typeface="Symbol"/>
              </a:rPr>
              <a:t/>
            </a:r>
            <a:br>
              <a:rPr lang="en-AU" i="1" dirty="0">
                <a:latin typeface="Times New Roman" pitchFamily="18" charset="0"/>
                <a:cs typeface="Times New Roman" pitchFamily="18" charset="0"/>
                <a:sym typeface="Symbol"/>
              </a:rPr>
            </a:b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ij</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C				</a:t>
            </a:r>
            <a:r>
              <a:rPr lang="en-AU" sz="2000" b="1" dirty="0" smtClean="0">
                <a:solidFill>
                  <a:srgbClr val="0070C0"/>
                </a:solidFill>
                <a:sym typeface="Symbol"/>
              </a:rPr>
              <a:t>Capacity</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{0, 1}</a:t>
            </a:r>
          </a:p>
          <a:p>
            <a:endParaRPr lang="en-US" dirty="0"/>
          </a:p>
        </p:txBody>
      </p:sp>
      <p:sp>
        <p:nvSpPr>
          <p:cNvPr id="4" name="Left Brace 3"/>
          <p:cNvSpPr>
            <a:spLocks/>
          </p:cNvSpPr>
          <p:nvPr/>
        </p:nvSpPr>
        <p:spPr bwMode="auto">
          <a:xfrm>
            <a:off x="4471988" y="3400534"/>
            <a:ext cx="155575" cy="914400"/>
          </a:xfrm>
          <a:prstGeom prst="leftBrace">
            <a:avLst>
              <a:gd name="adj1" fmla="val 832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Tree>
    <p:extLst>
      <p:ext uri="{BB962C8B-B14F-4D97-AF65-F5344CB8AC3E}">
        <p14:creationId xmlns:p14="http://schemas.microsoft.com/office/powerpoint/2010/main" val="609498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code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5137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Variables</a:t>
            </a:r>
            <a:r>
              <a:rPr lang="en-AU" dirty="0" smtClean="0"/>
              <a:t/>
            </a:r>
            <a:br>
              <a:rPr lang="en-AU" dirty="0" smtClean="0"/>
            </a:br>
            <a:r>
              <a:rPr lang="en-AU" dirty="0" smtClean="0"/>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smtClean="0"/>
              <a:t>is </a:t>
            </a:r>
            <a:r>
              <a:rPr lang="en-AU" dirty="0" smtClean="0">
                <a:latin typeface="Times New Roman" pitchFamily="18" charset="0"/>
                <a:cs typeface="Times New Roman" pitchFamily="18" charset="0"/>
              </a:rPr>
              <a:t>1</a:t>
            </a:r>
            <a:r>
              <a:rPr lang="en-AU" dirty="0" smtClean="0"/>
              <a:t> if </a:t>
            </a:r>
            <a:r>
              <a:rPr lang="en-AU" b="1" dirty="0" smtClean="0">
                <a:solidFill>
                  <a:srgbClr val="0070C0"/>
                </a:solidFill>
              </a:rPr>
              <a:t>path</a:t>
            </a:r>
            <a:r>
              <a:rPr lang="en-AU" dirty="0" smtClean="0">
                <a:solidFill>
                  <a:srgbClr val="0070C0"/>
                </a:solidFill>
              </a:rPr>
              <a:t> </a:t>
            </a:r>
            <a:r>
              <a:rPr lang="en-AU" i="1" dirty="0" smtClean="0">
                <a:latin typeface="Times New Roman" pitchFamily="18" charset="0"/>
                <a:cs typeface="Times New Roman" pitchFamily="18" charset="0"/>
              </a:rPr>
              <a:t>k</a:t>
            </a:r>
            <a:r>
              <a:rPr lang="en-AU" dirty="0" smtClean="0"/>
              <a:t> is the shortest path, </a:t>
            </a:r>
            <a:r>
              <a:rPr lang="en-AU" dirty="0" smtClean="0">
                <a:latin typeface="Times New Roman" pitchFamily="18" charset="0"/>
                <a:cs typeface="Times New Roman" pitchFamily="18" charset="0"/>
              </a:rPr>
              <a:t>0</a:t>
            </a:r>
            <a:r>
              <a:rPr lang="en-AU" dirty="0" smtClean="0"/>
              <a:t> otherwise</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AU" dirty="0" smtClean="0">
              <a:latin typeface="Times New Roman" pitchFamily="18" charset="0"/>
              <a:cs typeface="Times New Roman" pitchFamily="18" charset="0"/>
            </a:endParaRPr>
          </a:p>
          <a:p>
            <a:r>
              <a:rPr lang="en-AU" b="1" dirty="0" smtClean="0">
                <a:solidFill>
                  <a:srgbClr val="0070C0"/>
                </a:solidFill>
              </a:rPr>
              <a:t>Formulation</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 1     				</a:t>
            </a:r>
            <a:r>
              <a:rPr lang="en-AU" dirty="0">
                <a:latin typeface="Times New Roman" pitchFamily="18" charset="0"/>
                <a:cs typeface="Times New Roman" pitchFamily="18" charset="0"/>
                <a:sym typeface="Symbol"/>
              </a:rPr>
              <a:t>	</a:t>
            </a:r>
            <a:r>
              <a:rPr lang="en-AU" sz="2000" b="1" dirty="0" smtClean="0">
                <a:solidFill>
                  <a:srgbClr val="0070C0"/>
                </a:solidFill>
                <a:sym typeface="Symbol"/>
              </a:rPr>
              <a:t>Convex</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C			</a:t>
            </a:r>
            <a:r>
              <a:rPr lang="en-AU" i="1" dirty="0" smtClean="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	</a:t>
            </a:r>
            <a:r>
              <a:rPr lang="en-AU" sz="2000" b="1" dirty="0" smtClean="0">
                <a:solidFill>
                  <a:srgbClr val="0070C0"/>
                </a:solidFill>
                <a:sym typeface="Symbol"/>
              </a:rPr>
              <a:t>Capacity</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 0</a:t>
            </a:r>
            <a:endParaRPr lang="en-AU" dirty="0">
              <a:latin typeface="Times New Roman" pitchFamily="18" charset="0"/>
              <a:cs typeface="Times New Roman" pitchFamily="18" charset="0"/>
              <a:sym typeface="Symbol"/>
            </a:endParaRPr>
          </a:p>
          <a:p>
            <a:endParaRPr lang="en-US" dirty="0"/>
          </a:p>
        </p:txBody>
      </p:sp>
    </p:spTree>
    <p:extLst>
      <p:ext uri="{BB962C8B-B14F-4D97-AF65-F5344CB8AC3E}">
        <p14:creationId xmlns:p14="http://schemas.microsoft.com/office/powerpoint/2010/main" val="589739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smtClean="0">
                <a:solidFill>
                  <a:srgbClr val="0070C0"/>
                </a:solidFill>
              </a:rPr>
              <a:t>Arc variables</a:t>
            </a:r>
            <a:endParaRPr lang="en-US" b="1" dirty="0">
              <a:solidFill>
                <a:srgbClr val="0070C0"/>
              </a:solidFill>
            </a:endParaRPr>
          </a:p>
        </p:txBody>
      </p:sp>
      <p:sp>
        <p:nvSpPr>
          <p:cNvPr id="3" name="Content Placeholder 2"/>
          <p:cNvSpPr>
            <a:spLocks noGrp="1"/>
          </p:cNvSpPr>
          <p:nvPr>
            <p:ph sz="half" idx="2"/>
          </p:nvPr>
        </p:nvSpPr>
        <p:spPr/>
        <p:txBody>
          <a:bodyPr/>
          <a:lstStyle/>
          <a:p>
            <a:r>
              <a:rPr lang="en-AU" b="1" dirty="0" smtClean="0">
                <a:solidFill>
                  <a:srgbClr val="0070C0"/>
                </a:solidFill>
              </a:rPr>
              <a:t>Path variables</a:t>
            </a:r>
            <a:endParaRPr lang="en-US" b="1" dirty="0">
              <a:solidFill>
                <a:srgbClr val="0070C0"/>
              </a:solidFill>
            </a:endParaRPr>
          </a:p>
        </p:txBody>
      </p:sp>
      <p:sp>
        <p:nvSpPr>
          <p:cNvPr id="4" name="Title 3"/>
          <p:cNvSpPr>
            <a:spLocks noGrp="1"/>
          </p:cNvSpPr>
          <p:nvPr>
            <p:ph type="title"/>
          </p:nvPr>
        </p:nvSpPr>
        <p:spPr/>
        <p:txBody>
          <a:bodyPr/>
          <a:lstStyle/>
          <a:p>
            <a:r>
              <a:rPr lang="en-AU" dirty="0" smtClean="0"/>
              <a:t>Arc versus path</a:t>
            </a:r>
            <a:endParaRPr lang="en-US" dirty="0"/>
          </a:p>
        </p:txBody>
      </p:sp>
      <p:cxnSp>
        <p:nvCxnSpPr>
          <p:cNvPr id="12" name="Straight Arrow Connector 11"/>
          <p:cNvCxnSpPr>
            <a:stCxn id="6" idx="7"/>
            <a:endCxn id="7" idx="3"/>
          </p:cNvCxnSpPr>
          <p:nvPr/>
        </p:nvCxnSpPr>
        <p:spPr bwMode="auto">
          <a:xfrm flipV="1">
            <a:off x="1071144" y="2235929"/>
            <a:ext cx="556994" cy="557022"/>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 idx="5"/>
            <a:endCxn id="8" idx="1"/>
          </p:cNvCxnSpPr>
          <p:nvPr/>
        </p:nvCxnSpPr>
        <p:spPr bwMode="auto">
          <a:xfrm>
            <a:off x="1071144" y="3042418"/>
            <a:ext cx="556994" cy="55706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8" idx="0"/>
            <a:endCxn id="7" idx="4"/>
          </p:cNvCxnSpPr>
          <p:nvPr/>
        </p:nvCxnSpPr>
        <p:spPr bwMode="auto">
          <a:xfrm flipV="1">
            <a:off x="1752886" y="2287595"/>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8" idx="6"/>
            <a:endCxn id="10" idx="2"/>
          </p:cNvCxnSpPr>
          <p:nvPr/>
        </p:nvCxnSpPr>
        <p:spPr bwMode="auto">
          <a:xfrm>
            <a:off x="1929306" y="3724213"/>
            <a:ext cx="1260140" cy="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7" idx="6"/>
            <a:endCxn id="9" idx="2"/>
          </p:cNvCxnSpPr>
          <p:nvPr/>
        </p:nvCxnSpPr>
        <p:spPr bwMode="auto">
          <a:xfrm>
            <a:off x="1929306" y="2111195"/>
            <a:ext cx="1260140" cy="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8" idx="7"/>
            <a:endCxn id="9" idx="3"/>
          </p:cNvCxnSpPr>
          <p:nvPr/>
        </p:nvCxnSpPr>
        <p:spPr bwMode="auto">
          <a:xfrm flipV="1">
            <a:off x="1877634" y="2235929"/>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7" idx="5"/>
            <a:endCxn id="10" idx="1"/>
          </p:cNvCxnSpPr>
          <p:nvPr/>
        </p:nvCxnSpPr>
        <p:spPr bwMode="auto">
          <a:xfrm>
            <a:off x="1877634" y="2235929"/>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9" idx="4"/>
            <a:endCxn id="10" idx="0"/>
          </p:cNvCxnSpPr>
          <p:nvPr/>
        </p:nvCxnSpPr>
        <p:spPr bwMode="auto">
          <a:xfrm>
            <a:off x="3365866" y="2287595"/>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9" idx="5"/>
            <a:endCxn id="11" idx="1"/>
          </p:cNvCxnSpPr>
          <p:nvPr/>
        </p:nvCxnSpPr>
        <p:spPr bwMode="auto">
          <a:xfrm>
            <a:off x="3490613" y="2235929"/>
            <a:ext cx="556994" cy="55706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10" idx="7"/>
            <a:endCxn id="11" idx="3"/>
          </p:cNvCxnSpPr>
          <p:nvPr/>
        </p:nvCxnSpPr>
        <p:spPr bwMode="auto">
          <a:xfrm flipV="1">
            <a:off x="3490613" y="3042457"/>
            <a:ext cx="556994" cy="55702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23" idx="7"/>
            <a:endCxn id="24" idx="3"/>
          </p:cNvCxnSpPr>
          <p:nvPr/>
        </p:nvCxnSpPr>
        <p:spPr bwMode="auto">
          <a:xfrm flipV="1">
            <a:off x="5305215" y="2235909"/>
            <a:ext cx="556994" cy="55702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23" idx="5"/>
            <a:endCxn id="25" idx="1"/>
          </p:cNvCxnSpPr>
          <p:nvPr/>
        </p:nvCxnSpPr>
        <p:spPr bwMode="auto">
          <a:xfrm>
            <a:off x="5305215" y="3042398"/>
            <a:ext cx="556994" cy="557061"/>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25" idx="0"/>
            <a:endCxn id="24" idx="4"/>
          </p:cNvCxnSpPr>
          <p:nvPr/>
        </p:nvCxnSpPr>
        <p:spPr bwMode="auto">
          <a:xfrm flipV="1">
            <a:off x="5986957" y="2287575"/>
            <a:ext cx="0" cy="1260218"/>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25" idx="6"/>
            <a:endCxn id="27" idx="2"/>
          </p:cNvCxnSpPr>
          <p:nvPr/>
        </p:nvCxnSpPr>
        <p:spPr bwMode="auto">
          <a:xfrm>
            <a:off x="6163377" y="3724193"/>
            <a:ext cx="1260140" cy="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stCxn id="24" idx="6"/>
            <a:endCxn id="26" idx="2"/>
          </p:cNvCxnSpPr>
          <p:nvPr/>
        </p:nvCxnSpPr>
        <p:spPr bwMode="auto">
          <a:xfrm>
            <a:off x="6163377" y="2111175"/>
            <a:ext cx="1260140"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24" idx="5"/>
            <a:endCxn id="27" idx="1"/>
          </p:cNvCxnSpPr>
          <p:nvPr/>
        </p:nvCxnSpPr>
        <p:spPr bwMode="auto">
          <a:xfrm>
            <a:off x="6111705" y="2235909"/>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26" idx="4"/>
            <a:endCxn id="27" idx="0"/>
          </p:cNvCxnSpPr>
          <p:nvPr/>
        </p:nvCxnSpPr>
        <p:spPr bwMode="auto">
          <a:xfrm>
            <a:off x="7599937" y="2287575"/>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stCxn id="26" idx="5"/>
            <a:endCxn id="28" idx="1"/>
          </p:cNvCxnSpPr>
          <p:nvPr/>
        </p:nvCxnSpPr>
        <p:spPr bwMode="auto">
          <a:xfrm>
            <a:off x="7724684" y="2235909"/>
            <a:ext cx="556994" cy="557061"/>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stCxn id="27" idx="7"/>
            <a:endCxn id="28" idx="3"/>
          </p:cNvCxnSpPr>
          <p:nvPr/>
        </p:nvCxnSpPr>
        <p:spPr bwMode="auto">
          <a:xfrm flipV="1">
            <a:off x="7724684" y="3042437"/>
            <a:ext cx="556994" cy="55702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a:stCxn id="40" idx="7"/>
            <a:endCxn id="41" idx="3"/>
          </p:cNvCxnSpPr>
          <p:nvPr/>
        </p:nvCxnSpPr>
        <p:spPr bwMode="auto">
          <a:xfrm flipV="1">
            <a:off x="1071144" y="4644616"/>
            <a:ext cx="556994" cy="55702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a:stCxn id="40" idx="5"/>
            <a:endCxn id="42" idx="1"/>
          </p:cNvCxnSpPr>
          <p:nvPr/>
        </p:nvCxnSpPr>
        <p:spPr bwMode="auto">
          <a:xfrm>
            <a:off x="1071144" y="5451105"/>
            <a:ext cx="556994" cy="55706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42" idx="0"/>
            <a:endCxn id="41" idx="4"/>
          </p:cNvCxnSpPr>
          <p:nvPr/>
        </p:nvCxnSpPr>
        <p:spPr bwMode="auto">
          <a:xfrm flipV="1">
            <a:off x="1752886" y="4696282"/>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a:stCxn id="42" idx="6"/>
            <a:endCxn id="44" idx="2"/>
          </p:cNvCxnSpPr>
          <p:nvPr/>
        </p:nvCxnSpPr>
        <p:spPr bwMode="auto">
          <a:xfrm>
            <a:off x="1929306" y="6132900"/>
            <a:ext cx="1260140" cy="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41" idx="6"/>
            <a:endCxn id="43" idx="2"/>
          </p:cNvCxnSpPr>
          <p:nvPr/>
        </p:nvCxnSpPr>
        <p:spPr bwMode="auto">
          <a:xfrm>
            <a:off x="1929306" y="4519882"/>
            <a:ext cx="1260140"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42" idx="7"/>
            <a:endCxn id="43" idx="3"/>
          </p:cNvCxnSpPr>
          <p:nvPr/>
        </p:nvCxnSpPr>
        <p:spPr bwMode="auto">
          <a:xfrm flipV="1">
            <a:off x="1877634" y="4644616"/>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41" idx="5"/>
            <a:endCxn id="44" idx="1"/>
          </p:cNvCxnSpPr>
          <p:nvPr/>
        </p:nvCxnSpPr>
        <p:spPr bwMode="auto">
          <a:xfrm>
            <a:off x="1877634" y="4644616"/>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43" idx="4"/>
            <a:endCxn id="44" idx="0"/>
          </p:cNvCxnSpPr>
          <p:nvPr/>
        </p:nvCxnSpPr>
        <p:spPr bwMode="auto">
          <a:xfrm>
            <a:off x="3365866" y="4696282"/>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43" idx="5"/>
            <a:endCxn id="45" idx="1"/>
          </p:cNvCxnSpPr>
          <p:nvPr/>
        </p:nvCxnSpPr>
        <p:spPr bwMode="auto">
          <a:xfrm>
            <a:off x="3490613" y="4644616"/>
            <a:ext cx="556994" cy="55706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44" idx="7"/>
            <a:endCxn id="45" idx="3"/>
          </p:cNvCxnSpPr>
          <p:nvPr/>
        </p:nvCxnSpPr>
        <p:spPr bwMode="auto">
          <a:xfrm flipV="1">
            <a:off x="3490613" y="5451144"/>
            <a:ext cx="556994" cy="55702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p:cNvCxnSpPr>
            <a:stCxn id="57" idx="7"/>
            <a:endCxn id="58" idx="3"/>
          </p:cNvCxnSpPr>
          <p:nvPr/>
        </p:nvCxnSpPr>
        <p:spPr bwMode="auto">
          <a:xfrm flipV="1">
            <a:off x="5305215" y="4644636"/>
            <a:ext cx="556994" cy="557022"/>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57" idx="5"/>
            <a:endCxn id="59" idx="1"/>
          </p:cNvCxnSpPr>
          <p:nvPr/>
        </p:nvCxnSpPr>
        <p:spPr bwMode="auto">
          <a:xfrm>
            <a:off x="5305215" y="5451125"/>
            <a:ext cx="556994" cy="55706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stCxn id="59" idx="0"/>
            <a:endCxn id="58" idx="4"/>
          </p:cNvCxnSpPr>
          <p:nvPr/>
        </p:nvCxnSpPr>
        <p:spPr bwMode="auto">
          <a:xfrm flipV="1">
            <a:off x="5986957" y="4696302"/>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59" idx="6"/>
            <a:endCxn id="61" idx="2"/>
          </p:cNvCxnSpPr>
          <p:nvPr/>
        </p:nvCxnSpPr>
        <p:spPr bwMode="auto">
          <a:xfrm>
            <a:off x="6163377" y="6132920"/>
            <a:ext cx="1260140" cy="0"/>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Arrow Connector 66"/>
          <p:cNvCxnSpPr>
            <a:stCxn id="58" idx="6"/>
            <a:endCxn id="60" idx="2"/>
          </p:cNvCxnSpPr>
          <p:nvPr/>
        </p:nvCxnSpPr>
        <p:spPr bwMode="auto">
          <a:xfrm>
            <a:off x="6163377" y="4519902"/>
            <a:ext cx="1260140"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59" idx="7"/>
            <a:endCxn id="60" idx="3"/>
          </p:cNvCxnSpPr>
          <p:nvPr/>
        </p:nvCxnSpPr>
        <p:spPr bwMode="auto">
          <a:xfrm flipV="1">
            <a:off x="6111705" y="4644636"/>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stCxn id="58" idx="5"/>
            <a:endCxn id="61" idx="1"/>
          </p:cNvCxnSpPr>
          <p:nvPr/>
        </p:nvCxnSpPr>
        <p:spPr bwMode="auto">
          <a:xfrm>
            <a:off x="6111705" y="4644636"/>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60" idx="4"/>
            <a:endCxn id="61" idx="0"/>
          </p:cNvCxnSpPr>
          <p:nvPr/>
        </p:nvCxnSpPr>
        <p:spPr bwMode="auto">
          <a:xfrm>
            <a:off x="7599937" y="4696302"/>
            <a:ext cx="0" cy="1260218"/>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p:cNvCxnSpPr>
            <a:stCxn id="60" idx="5"/>
            <a:endCxn id="62" idx="1"/>
          </p:cNvCxnSpPr>
          <p:nvPr/>
        </p:nvCxnSpPr>
        <p:spPr bwMode="auto">
          <a:xfrm>
            <a:off x="7724684" y="4644636"/>
            <a:ext cx="556994" cy="557061"/>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stCxn id="61" idx="7"/>
            <a:endCxn id="62" idx="3"/>
          </p:cNvCxnSpPr>
          <p:nvPr/>
        </p:nvCxnSpPr>
        <p:spPr bwMode="auto">
          <a:xfrm flipV="1">
            <a:off x="7724684" y="5451164"/>
            <a:ext cx="556994" cy="557022"/>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val 5"/>
          <p:cNvSpPr/>
          <p:nvPr/>
        </p:nvSpPr>
        <p:spPr bwMode="auto">
          <a:xfrm>
            <a:off x="769977" y="2741284"/>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1576467" y="1934795"/>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1576467" y="3547813"/>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3189446" y="1934795"/>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9"/>
          <p:cNvSpPr/>
          <p:nvPr/>
        </p:nvSpPr>
        <p:spPr bwMode="auto">
          <a:xfrm>
            <a:off x="3189446" y="3547813"/>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Oval 10"/>
          <p:cNvSpPr/>
          <p:nvPr/>
        </p:nvSpPr>
        <p:spPr bwMode="auto">
          <a:xfrm>
            <a:off x="3995936" y="2741324"/>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Oval 39"/>
          <p:cNvSpPr/>
          <p:nvPr/>
        </p:nvSpPr>
        <p:spPr bwMode="auto">
          <a:xfrm>
            <a:off x="769977" y="5149971"/>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Oval 40"/>
          <p:cNvSpPr/>
          <p:nvPr/>
        </p:nvSpPr>
        <p:spPr bwMode="auto">
          <a:xfrm>
            <a:off x="1576467" y="4343482"/>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Oval 41"/>
          <p:cNvSpPr/>
          <p:nvPr/>
        </p:nvSpPr>
        <p:spPr bwMode="auto">
          <a:xfrm>
            <a:off x="1576467" y="5956500"/>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Oval 42"/>
          <p:cNvSpPr/>
          <p:nvPr/>
        </p:nvSpPr>
        <p:spPr bwMode="auto">
          <a:xfrm>
            <a:off x="3189446" y="4343482"/>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Oval 43"/>
          <p:cNvSpPr/>
          <p:nvPr/>
        </p:nvSpPr>
        <p:spPr bwMode="auto">
          <a:xfrm>
            <a:off x="3189446" y="5956500"/>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Oval 44"/>
          <p:cNvSpPr/>
          <p:nvPr/>
        </p:nvSpPr>
        <p:spPr bwMode="auto">
          <a:xfrm>
            <a:off x="3995936" y="5150011"/>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Straight Arrow Connector 33"/>
          <p:cNvCxnSpPr>
            <a:stCxn id="25" idx="7"/>
            <a:endCxn id="26" idx="3"/>
          </p:cNvCxnSpPr>
          <p:nvPr/>
        </p:nvCxnSpPr>
        <p:spPr bwMode="auto">
          <a:xfrm flipV="1">
            <a:off x="6111705" y="2235909"/>
            <a:ext cx="1363484" cy="1363551"/>
          </a:xfrm>
          <a:prstGeom prst="straightConnector1">
            <a:avLst/>
          </a:prstGeom>
          <a:noFill/>
          <a:ln w="28575" cap="flat" cmpd="sng" algn="ctr">
            <a:solidFill>
              <a:schemeClr val="bg1">
                <a:lumMod val="85000"/>
              </a:schemeClr>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nvSpPr>
        <p:spPr bwMode="auto">
          <a:xfrm>
            <a:off x="5004048" y="2741264"/>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Oval 23"/>
          <p:cNvSpPr/>
          <p:nvPr/>
        </p:nvSpPr>
        <p:spPr bwMode="auto">
          <a:xfrm>
            <a:off x="5810538" y="1934775"/>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Oval 24"/>
          <p:cNvSpPr/>
          <p:nvPr/>
        </p:nvSpPr>
        <p:spPr bwMode="auto">
          <a:xfrm>
            <a:off x="5810538" y="3547793"/>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Oval 25"/>
          <p:cNvSpPr/>
          <p:nvPr/>
        </p:nvSpPr>
        <p:spPr bwMode="auto">
          <a:xfrm>
            <a:off x="7423517" y="1934775"/>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Oval 26"/>
          <p:cNvSpPr/>
          <p:nvPr/>
        </p:nvSpPr>
        <p:spPr bwMode="auto">
          <a:xfrm>
            <a:off x="7423517" y="3547793"/>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Oval 27"/>
          <p:cNvSpPr/>
          <p:nvPr/>
        </p:nvSpPr>
        <p:spPr bwMode="auto">
          <a:xfrm>
            <a:off x="8230007" y="2741304"/>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Oval 56"/>
          <p:cNvSpPr/>
          <p:nvPr/>
        </p:nvSpPr>
        <p:spPr bwMode="auto">
          <a:xfrm>
            <a:off x="5004048" y="5149991"/>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Oval 57"/>
          <p:cNvSpPr/>
          <p:nvPr/>
        </p:nvSpPr>
        <p:spPr bwMode="auto">
          <a:xfrm>
            <a:off x="5810538" y="4343502"/>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Oval 58"/>
          <p:cNvSpPr/>
          <p:nvPr/>
        </p:nvSpPr>
        <p:spPr bwMode="auto">
          <a:xfrm>
            <a:off x="5810538" y="5956520"/>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Oval 59"/>
          <p:cNvSpPr/>
          <p:nvPr/>
        </p:nvSpPr>
        <p:spPr bwMode="auto">
          <a:xfrm>
            <a:off x="7423517" y="4343502"/>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60"/>
          <p:cNvSpPr/>
          <p:nvPr/>
        </p:nvSpPr>
        <p:spPr bwMode="auto">
          <a:xfrm>
            <a:off x="7423517" y="5956520"/>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Oval 61"/>
          <p:cNvSpPr/>
          <p:nvPr/>
        </p:nvSpPr>
        <p:spPr bwMode="auto">
          <a:xfrm>
            <a:off x="8230007" y="5150031"/>
            <a:ext cx="352839" cy="3528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4928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code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29771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Revised Simplex </a:t>
            </a:r>
            <a:r>
              <a:rPr lang="en-AU" dirty="0"/>
              <a:t>method</a:t>
            </a:r>
            <a:endParaRPr lang="en-US" dirty="0"/>
          </a:p>
        </p:txBody>
      </p:sp>
      <p:sp>
        <p:nvSpPr>
          <p:cNvPr id="3" name="Content Placeholder 2"/>
          <p:cNvSpPr>
            <a:spLocks noGrp="1"/>
          </p:cNvSpPr>
          <p:nvPr>
            <p:ph idx="1"/>
          </p:nvPr>
        </p:nvSpPr>
        <p:spPr/>
        <p:txBody>
          <a:bodyPr/>
          <a:lstStyle/>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a:t>
            </a:r>
            <a:endParaRPr lang="en-US" dirty="0">
              <a:latin typeface="Times New Roman" pitchFamily="18" charset="0"/>
              <a:cs typeface="Times New Roman" pitchFamily="18" charset="0"/>
            </a:endParaRPr>
          </a:p>
          <a:p>
            <a:endParaRPr lang="en-AU" dirty="0"/>
          </a:p>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a:t>
            </a:r>
            <a:endParaRPr lang="en-US" dirty="0">
              <a:latin typeface="Times New Roman" pitchFamily="18" charset="0"/>
              <a:cs typeface="Times New Roman" pitchFamily="18" charset="0"/>
            </a:endParaRPr>
          </a:p>
          <a:p>
            <a:endParaRPr lang="en-AU" dirty="0"/>
          </a:p>
          <a:p>
            <a:r>
              <a:rPr lang="en-AU" dirty="0"/>
              <a:t>Let </a:t>
            </a:r>
            <a:r>
              <a:rPr lang="en-AU" i="1" dirty="0">
                <a:latin typeface="Times New Roman" pitchFamily="18" charset="0"/>
                <a:cs typeface="Times New Roman" pitchFamily="18" charset="0"/>
              </a:rPr>
              <a:t>x</a:t>
            </a:r>
            <a:r>
              <a:rPr lang="en-AU" dirty="0"/>
              <a:t> be a basic feasible solution, such that </a:t>
            </a:r>
            <a:r>
              <a:rPr lang="en-AU" i="1" dirty="0" smtClean="0">
                <a:latin typeface="Times New Roman" pitchFamily="18" charset="0"/>
                <a:cs typeface="Times New Roman" pitchFamily="18" charset="0"/>
              </a:rPr>
              <a:t>x</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x</a:t>
            </a:r>
            <a:r>
              <a:rPr lang="en-AU" i="1" baseline="-25000" dirty="0" err="1" smtClean="0">
                <a:latin typeface="Times New Roman" pitchFamily="18" charset="0"/>
                <a:cs typeface="Times New Roman" pitchFamily="18" charset="0"/>
              </a:rPr>
              <a:t>N</a:t>
            </a:r>
            <a:r>
              <a:rPr lang="en-AU" dirty="0" smtClean="0">
                <a:latin typeface="Times New Roman" pitchFamily="18" charset="0"/>
                <a:cs typeface="Times New Roman" pitchFamily="18" charset="0"/>
              </a:rPr>
              <a:t>)</a:t>
            </a:r>
            <a:r>
              <a:rPr lang="en-AU" dirty="0" smtClean="0"/>
              <a:t> where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t> is the vector of </a:t>
            </a:r>
            <a:r>
              <a:rPr lang="en-AU" b="1" dirty="0">
                <a:solidFill>
                  <a:srgbClr val="0070C0"/>
                </a:solidFill>
              </a:rPr>
              <a:t>basic variables</a:t>
            </a:r>
            <a:r>
              <a:rPr lang="en-AU" dirty="0"/>
              <a:t> </a:t>
            </a:r>
            <a:r>
              <a:rPr lang="en-AU" dirty="0" smtClean="0"/>
              <a:t>and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t> is the vector of </a:t>
            </a:r>
            <a:r>
              <a:rPr lang="en-AU" b="1" dirty="0">
                <a:solidFill>
                  <a:srgbClr val="0070C0"/>
                </a:solidFill>
              </a:rPr>
              <a:t>non-basic variables</a:t>
            </a:r>
            <a:endParaRPr lang="en-US" b="1" dirty="0">
              <a:solidFill>
                <a:srgbClr val="0070C0"/>
              </a:solidFill>
            </a:endParaRPr>
          </a:p>
          <a:p>
            <a:endParaRPr lang="en-US" dirty="0"/>
          </a:p>
          <a:p>
            <a:endParaRPr lang="en-US" dirty="0"/>
          </a:p>
        </p:txBody>
      </p:sp>
      <p:sp>
        <p:nvSpPr>
          <p:cNvPr id="6" name="Circular Arrow 5"/>
          <p:cNvSpPr/>
          <p:nvPr/>
        </p:nvSpPr>
        <p:spPr bwMode="auto">
          <a:xfrm rot="5400000">
            <a:off x="4847431" y="2234568"/>
            <a:ext cx="978408" cy="978408"/>
          </a:xfrm>
          <a:prstGeom prst="circularArrow">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9" name="TextBox 8"/>
          <p:cNvSpPr txBox="1"/>
          <p:nvPr/>
        </p:nvSpPr>
        <p:spPr>
          <a:xfrm>
            <a:off x="5826515" y="2492939"/>
            <a:ext cx="3058851"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Add slack variables</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91046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Revised Simplex method</a:t>
            </a:r>
            <a:endParaRPr lang="en-US" dirty="0"/>
          </a:p>
        </p:txBody>
      </p:sp>
      <p:sp>
        <p:nvSpPr>
          <p:cNvPr id="3" name="Content Placeholder 2"/>
          <p:cNvSpPr>
            <a:spLocks noGrp="1"/>
          </p:cNvSpPr>
          <p:nvPr>
            <p:ph idx="1"/>
          </p:nvPr>
        </p:nvSpPr>
        <p:spPr/>
        <p:txBody>
          <a:bodyPr/>
          <a:lstStyle/>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a:t>
            </a:r>
          </a:p>
          <a:p>
            <a:endParaRPr lang="en-AU" dirty="0">
              <a:latin typeface="Times New Roman" pitchFamily="18" charset="0"/>
              <a:cs typeface="Times New Roman" pitchFamily="18" charset="0"/>
            </a:endParaRPr>
          </a:p>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rPr>
              <a:t>B</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rPr>
              <a:t>N</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Bx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A</a:t>
            </a:r>
            <a:r>
              <a:rPr lang="en-AU" i="1" baseline="-25000" dirty="0" err="1">
                <a:latin typeface="Times New Roman" pitchFamily="18" charset="0"/>
                <a:cs typeface="Times New Roman" pitchFamily="18" charset="0"/>
              </a:rPr>
              <a:t>N</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 0</a:t>
            </a:r>
          </a:p>
          <a:p>
            <a:endParaRPr lang="en-AU" dirty="0">
              <a:latin typeface="Times New Roman" pitchFamily="18" charset="0"/>
              <a:cs typeface="Times New Roman" pitchFamily="18" charset="0"/>
            </a:endParaRPr>
          </a:p>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rPr>
              <a:t>B</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rPr>
              <a:t>N</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A</a:t>
            </a:r>
            <a:r>
              <a:rPr lang="en-AU" i="1" baseline="-25000" dirty="0">
                <a:latin typeface="Times New Roman" pitchFamily="18" charset="0"/>
                <a:cs typeface="Times New Roman" pitchFamily="18" charset="0"/>
              </a:rPr>
              <a:t>N</a:t>
            </a:r>
            <a:r>
              <a:rPr lang="en-AU" i="1" dirty="0">
                <a:latin typeface="Times New Roman" pitchFamily="18" charset="0"/>
                <a:cs typeface="Times New Roman" pitchFamily="18" charset="0"/>
              </a:rPr>
              <a:t>x</a:t>
            </a:r>
            <a:r>
              <a:rPr lang="en-AU" i="1" baseline="-25000" dirty="0">
                <a:latin typeface="Times New Roman" pitchFamily="18" charset="0"/>
                <a:cs typeface="Times New Roman" pitchFamily="18" charset="0"/>
              </a:rPr>
              <a:t>N</a:t>
            </a:r>
            <a:r>
              <a:rPr lang="en-AU" dirty="0">
                <a:latin typeface="Times New Roman" pitchFamily="18" charset="0"/>
                <a:cs typeface="Times New Roman" pitchFamily="18" charset="0"/>
              </a:rPr>
              <a:t>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 0</a:t>
            </a:r>
          </a:p>
          <a:p>
            <a:endParaRPr lang="en-US" dirty="0"/>
          </a:p>
        </p:txBody>
      </p:sp>
      <p:sp>
        <p:nvSpPr>
          <p:cNvPr id="4" name="Circular Arrow 3"/>
          <p:cNvSpPr/>
          <p:nvPr/>
        </p:nvSpPr>
        <p:spPr bwMode="auto">
          <a:xfrm rot="5400000">
            <a:off x="4847431" y="2234568"/>
            <a:ext cx="978408" cy="978408"/>
          </a:xfrm>
          <a:prstGeom prst="circularArrow">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 name="Circular Arrow 4"/>
          <p:cNvSpPr/>
          <p:nvPr/>
        </p:nvSpPr>
        <p:spPr bwMode="auto">
          <a:xfrm rot="5400000">
            <a:off x="4847431" y="3861048"/>
            <a:ext cx="978408" cy="978408"/>
          </a:xfrm>
          <a:prstGeom prst="circularArrow">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6" name="TextBox 5"/>
          <p:cNvSpPr txBox="1"/>
          <p:nvPr/>
        </p:nvSpPr>
        <p:spPr>
          <a:xfrm>
            <a:off x="5825839" y="4119419"/>
            <a:ext cx="1709122"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Rearrange</a:t>
            </a:r>
            <a:endParaRPr lang="en-US" b="1" dirty="0">
              <a:solidFill>
                <a:srgbClr val="0070C0"/>
              </a:solidFill>
              <a:latin typeface="Arial" pitchFamily="34" charset="0"/>
              <a:cs typeface="Arial" pitchFamily="34" charset="0"/>
            </a:endParaRPr>
          </a:p>
        </p:txBody>
      </p:sp>
      <p:sp>
        <p:nvSpPr>
          <p:cNvPr id="7" name="TextBox 6"/>
          <p:cNvSpPr txBox="1"/>
          <p:nvPr/>
        </p:nvSpPr>
        <p:spPr>
          <a:xfrm>
            <a:off x="5826515" y="2309971"/>
            <a:ext cx="3358612" cy="830997"/>
          </a:xfrm>
          <a:prstGeom prst="rect">
            <a:avLst/>
          </a:prstGeom>
          <a:noFill/>
        </p:spPr>
        <p:txBody>
          <a:bodyPr wrap="none" rtlCol="0">
            <a:spAutoFit/>
          </a:bodyPr>
          <a:lstStyle/>
          <a:p>
            <a:r>
              <a:rPr lang="en-AU" b="1" i="1" dirty="0">
                <a:solidFill>
                  <a:srgbClr val="0070C0"/>
                </a:solidFill>
                <a:latin typeface="Times New Roman" pitchFamily="18" charset="0"/>
                <a:cs typeface="Times New Roman" pitchFamily="18" charset="0"/>
              </a:rPr>
              <a:t>x</a:t>
            </a:r>
            <a:r>
              <a:rPr lang="en-AU" b="1" dirty="0" smtClean="0">
                <a:solidFill>
                  <a:srgbClr val="0070C0"/>
                </a:solidFill>
                <a:latin typeface="Times New Roman" pitchFamily="18" charset="0"/>
                <a:cs typeface="Times New Roman" pitchFamily="18" charset="0"/>
              </a:rPr>
              <a:t> = (</a:t>
            </a:r>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B</a:t>
            </a:r>
            <a:r>
              <a:rPr lang="en-AU" b="1" dirty="0" smtClean="0">
                <a:solidFill>
                  <a:srgbClr val="0070C0"/>
                </a:solidFill>
                <a:latin typeface="Times New Roman" pitchFamily="18" charset="0"/>
                <a:cs typeface="Times New Roman" pitchFamily="18" charset="0"/>
              </a:rPr>
              <a:t>, </a:t>
            </a:r>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N</a:t>
            </a:r>
            <a:r>
              <a:rPr lang="en-AU" b="1" dirty="0" smtClean="0">
                <a:solidFill>
                  <a:srgbClr val="0070C0"/>
                </a:solidFill>
                <a:latin typeface="Times New Roman" pitchFamily="18" charset="0"/>
                <a:cs typeface="Times New Roman" pitchFamily="18" charset="0"/>
              </a:rPr>
              <a:t>), </a:t>
            </a:r>
            <a:r>
              <a:rPr lang="en-AU" b="1" i="1" dirty="0" smtClean="0">
                <a:solidFill>
                  <a:srgbClr val="0070C0"/>
                </a:solidFill>
                <a:latin typeface="Times New Roman" pitchFamily="18" charset="0"/>
                <a:cs typeface="Times New Roman" pitchFamily="18" charset="0"/>
              </a:rPr>
              <a:t>c</a:t>
            </a:r>
            <a:r>
              <a:rPr lang="en-AU" b="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dirty="0" smtClean="0">
                <a:solidFill>
                  <a:srgbClr val="0070C0"/>
                </a:solidFill>
                <a:latin typeface="Times New Roman" pitchFamily="18" charset="0"/>
                <a:cs typeface="Times New Roman" pitchFamily="18" charset="0"/>
              </a:rPr>
              <a:t>(</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rPr>
              <a:t>B</a:t>
            </a:r>
            <a:r>
              <a:rPr lang="en-AU" b="1" dirty="0">
                <a:solidFill>
                  <a:srgbClr val="0070C0"/>
                </a:solidFill>
                <a:latin typeface="Times New Roman" pitchFamily="18" charset="0"/>
                <a:cs typeface="Times New Roman" pitchFamily="18" charset="0"/>
              </a:rPr>
              <a:t>, </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rPr>
              <a:t>N</a:t>
            </a:r>
            <a:r>
              <a:rPr lang="en-AU" b="1" dirty="0">
                <a:solidFill>
                  <a:srgbClr val="0070C0"/>
                </a:solidFill>
                <a:latin typeface="Times New Roman" pitchFamily="18" charset="0"/>
                <a:cs typeface="Times New Roman" pitchFamily="18" charset="0"/>
              </a:rPr>
              <a:t>), </a:t>
            </a:r>
            <a:r>
              <a:rPr lang="en-AU" b="1" dirty="0" smtClean="0">
                <a:solidFill>
                  <a:srgbClr val="0070C0"/>
                </a:solidFill>
                <a:latin typeface="Times New Roman" pitchFamily="18" charset="0"/>
                <a:cs typeface="Times New Roman" pitchFamily="18" charset="0"/>
              </a:rPr>
              <a:t/>
            </a:r>
            <a:br>
              <a:rPr lang="en-AU" b="1" dirty="0" smtClean="0">
                <a:solidFill>
                  <a:srgbClr val="0070C0"/>
                </a:solidFill>
                <a:latin typeface="Times New Roman" pitchFamily="18" charset="0"/>
                <a:cs typeface="Times New Roman" pitchFamily="18" charset="0"/>
              </a:rPr>
            </a:br>
            <a:r>
              <a:rPr lang="en-AU" b="1" i="1" dirty="0" smtClean="0">
                <a:solidFill>
                  <a:srgbClr val="0070C0"/>
                </a:solidFill>
                <a:latin typeface="Times New Roman" pitchFamily="18" charset="0"/>
                <a:cs typeface="Times New Roman" pitchFamily="18" charset="0"/>
              </a:rPr>
              <a:t>A</a:t>
            </a:r>
            <a:r>
              <a:rPr lang="en-AU" b="1" dirty="0" smtClean="0">
                <a:solidFill>
                  <a:srgbClr val="0070C0"/>
                </a:solidFill>
                <a:latin typeface="Times New Roman" pitchFamily="18" charset="0"/>
                <a:cs typeface="Times New Roman" pitchFamily="18" charset="0"/>
              </a:rPr>
              <a:t> = (</a:t>
            </a:r>
            <a:r>
              <a:rPr lang="en-AU" b="1" i="1" dirty="0" smtClean="0">
                <a:solidFill>
                  <a:srgbClr val="0070C0"/>
                </a:solidFill>
                <a:latin typeface="Times New Roman" pitchFamily="18" charset="0"/>
                <a:cs typeface="Times New Roman" pitchFamily="18" charset="0"/>
              </a:rPr>
              <a:t>B</a:t>
            </a:r>
            <a:r>
              <a:rPr lang="en-AU" b="1" dirty="0" smtClean="0">
                <a:solidFill>
                  <a:srgbClr val="0070C0"/>
                </a:solidFill>
                <a:latin typeface="Times New Roman" pitchFamily="18" charset="0"/>
                <a:cs typeface="Times New Roman" pitchFamily="18" charset="0"/>
              </a:rPr>
              <a:t>, </a:t>
            </a:r>
            <a:r>
              <a:rPr lang="en-AU" b="1" i="1" dirty="0" smtClean="0">
                <a:solidFill>
                  <a:srgbClr val="0070C0"/>
                </a:solidFill>
                <a:latin typeface="Times New Roman" pitchFamily="18" charset="0"/>
                <a:cs typeface="Times New Roman" pitchFamily="18" charset="0"/>
              </a:rPr>
              <a:t>A</a:t>
            </a:r>
            <a:r>
              <a:rPr lang="en-AU" b="1" i="1" baseline="-25000" dirty="0" smtClean="0">
                <a:solidFill>
                  <a:srgbClr val="0070C0"/>
                </a:solidFill>
                <a:latin typeface="Times New Roman" pitchFamily="18" charset="0"/>
                <a:cs typeface="Times New Roman" pitchFamily="18" charset="0"/>
              </a:rPr>
              <a:t>N</a:t>
            </a:r>
            <a:r>
              <a:rPr lang="en-AU" b="1" dirty="0" smtClean="0">
                <a:solidFill>
                  <a:srgbClr val="0070C0"/>
                </a:solidFill>
                <a:latin typeface="Times New Roman" pitchFamily="18" charset="0"/>
                <a:cs typeface="Times New Roman" pitchFamily="18" charset="0"/>
              </a:rPr>
              <a:t>)</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45303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Revised Simplex method</a:t>
            </a:r>
            <a:endParaRPr lang="en-US" dirty="0"/>
          </a:p>
        </p:txBody>
      </p:sp>
      <p:sp>
        <p:nvSpPr>
          <p:cNvPr id="3" name="Content Placeholder 2"/>
          <p:cNvSpPr>
            <a:spLocks noGrp="1"/>
          </p:cNvSpPr>
          <p:nvPr>
            <p:ph idx="1"/>
          </p:nvPr>
        </p:nvSpPr>
        <p:spPr/>
        <p:txBody>
          <a:bodyPr/>
          <a:lstStyle/>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rPr>
              <a:t>B</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rPr>
              <a:t>N</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A</a:t>
            </a:r>
            <a:r>
              <a:rPr lang="en-AU" i="1" baseline="-25000" dirty="0">
                <a:latin typeface="Times New Roman" pitchFamily="18" charset="0"/>
                <a:cs typeface="Times New Roman" pitchFamily="18" charset="0"/>
              </a:rPr>
              <a:t>N</a:t>
            </a:r>
            <a:r>
              <a:rPr lang="en-AU" i="1" dirty="0">
                <a:latin typeface="Times New Roman" pitchFamily="18" charset="0"/>
                <a:cs typeface="Times New Roman" pitchFamily="18" charset="0"/>
              </a:rPr>
              <a:t>x</a:t>
            </a:r>
            <a:r>
              <a:rPr lang="en-AU" i="1" baseline="-25000" dirty="0">
                <a:latin typeface="Times New Roman" pitchFamily="18" charset="0"/>
                <a:cs typeface="Times New Roman" pitchFamily="18" charset="0"/>
              </a:rPr>
              <a:t>N</a:t>
            </a:r>
            <a:r>
              <a:rPr lang="en-AU" dirty="0">
                <a:latin typeface="Times New Roman" pitchFamily="18" charset="0"/>
                <a:cs typeface="Times New Roman" pitchFamily="18" charset="0"/>
              </a:rPr>
              <a:t>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 0</a:t>
            </a:r>
          </a:p>
          <a:p>
            <a:endParaRPr lang="en-AU" dirty="0" smtClean="0"/>
          </a:p>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smtClean="0">
                <a:latin typeface="Times New Roman" pitchFamily="18" charset="0"/>
                <a:cs typeface="Times New Roman" pitchFamily="18" charset="0"/>
              </a:rPr>
              <a:t>c</a:t>
            </a:r>
            <a:r>
              <a:rPr lang="en-AU" i="1" baseline="-25000" dirty="0" smtClean="0">
                <a:latin typeface="Times New Roman" pitchFamily="18" charset="0"/>
                <a:cs typeface="Times New Roman" pitchFamily="18" charset="0"/>
              </a:rPr>
              <a:t>B</a:t>
            </a:r>
            <a:r>
              <a:rPr lang="en-AU" i="1" dirty="0" smtClean="0">
                <a:latin typeface="Times New Roman" pitchFamily="18" charset="0"/>
                <a:cs typeface="Times New Roman" pitchFamily="18" charset="0"/>
              </a:rPr>
              <a:t>B</a:t>
            </a:r>
            <a:r>
              <a:rPr lang="en-AU" baseline="30000" dirty="0" smtClean="0">
                <a:latin typeface="Times New Roman" pitchFamily="18" charset="0"/>
                <a:cs typeface="Times New Roman" pitchFamily="18" charset="0"/>
              </a:rPr>
              <a:t>-1</a:t>
            </a:r>
            <a:r>
              <a:rPr lang="en-AU" i="1" dirty="0" smtClean="0">
                <a:latin typeface="Times New Roman" pitchFamily="18" charset="0"/>
                <a:cs typeface="Times New Roman" pitchFamily="18" charset="0"/>
              </a:rPr>
              <a:t>b</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N</a:t>
            </a:r>
            <a:r>
              <a:rPr lang="en-AU" i="1" dirty="0" smtClean="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i="1" dirty="0">
                <a:latin typeface="Times New Roman" pitchFamily="18" charset="0"/>
                <a:cs typeface="Times New Roman" pitchFamily="18" charset="0"/>
              </a:rPr>
              <a:t>c</a:t>
            </a:r>
            <a:r>
              <a:rPr lang="en-AU" i="1" baseline="-25000" dirty="0">
                <a:latin typeface="Times New Roman" pitchFamily="18" charset="0"/>
                <a:cs typeface="Times New Roman" pitchFamily="18" charset="0"/>
              </a:rPr>
              <a:t>B</a:t>
            </a:r>
            <a:r>
              <a:rPr lang="en-AU" i="1" dirty="0" smtClean="0">
                <a:latin typeface="Times New Roman" pitchFamily="18" charset="0"/>
                <a:cs typeface="Times New Roman" pitchFamily="18" charset="0"/>
              </a:rPr>
              <a:t>B</a:t>
            </a:r>
            <a:r>
              <a:rPr lang="en-AU" baseline="30000" dirty="0" smtClean="0">
                <a:latin typeface="Times New Roman" pitchFamily="18" charset="0"/>
                <a:cs typeface="Times New Roman" pitchFamily="18" charset="0"/>
              </a:rPr>
              <a:t>-1</a:t>
            </a:r>
            <a:r>
              <a:rPr lang="en-AU" i="1" dirty="0" smtClean="0">
                <a:latin typeface="Times New Roman" pitchFamily="18" charset="0"/>
                <a:cs typeface="Times New Roman" pitchFamily="18" charset="0"/>
              </a:rPr>
              <a:t>A</a:t>
            </a:r>
            <a:r>
              <a:rPr lang="en-AU" i="1" baseline="-25000" dirty="0" smtClean="0">
                <a:latin typeface="Times New Roman" pitchFamily="18" charset="0"/>
                <a:cs typeface="Times New Roman" pitchFamily="18" charset="0"/>
              </a:rPr>
              <a:t>N</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x</a:t>
            </a:r>
            <a:r>
              <a:rPr lang="en-AU" i="1" baseline="-25000" dirty="0" err="1" smtClean="0">
                <a:latin typeface="Times New Roman" pitchFamily="18" charset="0"/>
                <a:cs typeface="Times New Roman" pitchFamily="18" charset="0"/>
              </a:rPr>
              <a:t>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A</a:t>
            </a:r>
            <a:r>
              <a:rPr lang="en-AU" i="1" baseline="-25000" dirty="0">
                <a:latin typeface="Times New Roman" pitchFamily="18" charset="0"/>
                <a:cs typeface="Times New Roman" pitchFamily="18" charset="0"/>
              </a:rPr>
              <a:t>N</a:t>
            </a:r>
            <a:r>
              <a:rPr lang="en-AU" i="1" dirty="0">
                <a:latin typeface="Times New Roman" pitchFamily="18" charset="0"/>
                <a:cs typeface="Times New Roman" pitchFamily="18" charset="0"/>
              </a:rPr>
              <a:t>x</a:t>
            </a:r>
            <a:r>
              <a:rPr lang="en-AU" i="1" baseline="-25000" dirty="0">
                <a:latin typeface="Times New Roman" pitchFamily="18" charset="0"/>
                <a:cs typeface="Times New Roman" pitchFamily="18" charset="0"/>
              </a:rPr>
              <a:t>N</a:t>
            </a:r>
            <a:r>
              <a:rPr lang="en-AU" dirty="0">
                <a:latin typeface="Times New Roman" pitchFamily="18" charset="0"/>
                <a:cs typeface="Times New Roman" pitchFamily="18" charset="0"/>
              </a:rPr>
              <a:t>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 </a:t>
            </a:r>
            <a:r>
              <a:rPr lang="en-AU" dirty="0" smtClean="0">
                <a:latin typeface="Times New Roman" pitchFamily="18" charset="0"/>
                <a:cs typeface="Times New Roman" pitchFamily="18" charset="0"/>
              </a:rPr>
              <a:t>0</a:t>
            </a:r>
          </a:p>
          <a:p>
            <a:pPr marL="0" indent="0">
              <a:buNone/>
            </a:pPr>
            <a:endParaRPr lang="en-AU" dirty="0"/>
          </a:p>
          <a:p>
            <a:endParaRPr lang="en-AU" dirty="0"/>
          </a:p>
        </p:txBody>
      </p:sp>
      <p:sp>
        <p:nvSpPr>
          <p:cNvPr id="8" name="Circular Arrow 7"/>
          <p:cNvSpPr/>
          <p:nvPr/>
        </p:nvSpPr>
        <p:spPr bwMode="auto">
          <a:xfrm rot="5400000">
            <a:off x="4847431" y="2234568"/>
            <a:ext cx="978408" cy="978408"/>
          </a:xfrm>
          <a:prstGeom prst="circularArrow">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1" name="TextBox 10"/>
          <p:cNvSpPr txBox="1"/>
          <p:nvPr/>
        </p:nvSpPr>
        <p:spPr>
          <a:xfrm>
            <a:off x="5826515" y="2492939"/>
            <a:ext cx="1688283"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Substitute</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8848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Revised Simplex method</a:t>
            </a:r>
            <a:endParaRPr lang="en-US" dirty="0"/>
          </a:p>
        </p:txBody>
      </p:sp>
      <p:sp>
        <p:nvSpPr>
          <p:cNvPr id="3" name="Content Placeholder 2"/>
          <p:cNvSpPr>
            <a:spLocks noGrp="1"/>
          </p:cNvSpPr>
          <p:nvPr>
            <p:ph idx="1"/>
          </p:nvPr>
        </p:nvSpPr>
        <p:spPr/>
        <p:txBody>
          <a:bodyPr/>
          <a:lstStyle/>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z</a:t>
            </a:r>
            <a:r>
              <a:rPr lang="en-AU" dirty="0">
                <a:latin typeface="Times New Roman" pitchFamily="18" charset="0"/>
                <a:cs typeface="Times New Roman" pitchFamily="18" charset="0"/>
              </a:rPr>
              <a:t> = </a:t>
            </a:r>
            <a:r>
              <a:rPr lang="en-AU" i="1" dirty="0" smtClean="0">
                <a:latin typeface="Times New Roman" pitchFamily="18" charset="0"/>
                <a:cs typeface="Times New Roman" pitchFamily="18" charset="0"/>
              </a:rPr>
              <a:t>c</a:t>
            </a:r>
            <a:r>
              <a:rPr lang="en-AU" i="1" baseline="-25000" dirty="0" smtClean="0">
                <a:latin typeface="Times New Roman" pitchFamily="18" charset="0"/>
                <a:cs typeface="Times New Roman" pitchFamily="18" charset="0"/>
              </a:rPr>
              <a:t>B</a:t>
            </a:r>
            <a:r>
              <a:rPr lang="en-AU" i="1" dirty="0" smtClean="0">
                <a:latin typeface="Times New Roman" pitchFamily="18" charset="0"/>
                <a:cs typeface="Times New Roman" pitchFamily="18" charset="0"/>
              </a:rPr>
              <a:t>B</a:t>
            </a:r>
            <a:r>
              <a:rPr lang="en-AU" baseline="30000" dirty="0" smtClean="0">
                <a:latin typeface="Times New Roman" pitchFamily="18" charset="0"/>
                <a:cs typeface="Times New Roman" pitchFamily="18" charset="0"/>
              </a:rPr>
              <a:t>-1</a:t>
            </a:r>
            <a:r>
              <a:rPr lang="en-AU" i="1" dirty="0" smtClean="0">
                <a:latin typeface="Times New Roman" pitchFamily="18" charset="0"/>
                <a:cs typeface="Times New Roman" pitchFamily="18" charset="0"/>
              </a:rPr>
              <a:t>b</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N</a:t>
            </a:r>
            <a:r>
              <a:rPr lang="en-AU" i="1" dirty="0" smtClean="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i="1" dirty="0">
                <a:latin typeface="Times New Roman" pitchFamily="18" charset="0"/>
                <a:cs typeface="Times New Roman" pitchFamily="18" charset="0"/>
              </a:rPr>
              <a:t>c</a:t>
            </a:r>
            <a:r>
              <a:rPr lang="en-AU" i="1" baseline="-25000" dirty="0">
                <a:latin typeface="Times New Roman" pitchFamily="18" charset="0"/>
                <a:cs typeface="Times New Roman" pitchFamily="18" charset="0"/>
              </a:rPr>
              <a:t>B</a:t>
            </a:r>
            <a:r>
              <a:rPr lang="en-AU" i="1" dirty="0" smtClean="0">
                <a:latin typeface="Times New Roman" pitchFamily="18" charset="0"/>
                <a:cs typeface="Times New Roman" pitchFamily="18" charset="0"/>
              </a:rPr>
              <a:t>B</a:t>
            </a:r>
            <a:r>
              <a:rPr lang="en-AU" baseline="30000" dirty="0" smtClean="0">
                <a:latin typeface="Times New Roman" pitchFamily="18" charset="0"/>
                <a:cs typeface="Times New Roman" pitchFamily="18" charset="0"/>
              </a:rPr>
              <a:t>-1</a:t>
            </a:r>
            <a:r>
              <a:rPr lang="en-AU" i="1" dirty="0" smtClean="0">
                <a:latin typeface="Times New Roman" pitchFamily="18" charset="0"/>
                <a:cs typeface="Times New Roman" pitchFamily="18" charset="0"/>
              </a:rPr>
              <a:t>A</a:t>
            </a:r>
            <a:r>
              <a:rPr lang="en-AU" i="1" baseline="-25000" dirty="0" smtClean="0">
                <a:latin typeface="Times New Roman" pitchFamily="18" charset="0"/>
                <a:cs typeface="Times New Roman" pitchFamily="18" charset="0"/>
              </a:rPr>
              <a:t>N</a:t>
            </a:r>
            <a:r>
              <a:rPr lang="en-AU" dirty="0" smtClean="0">
                <a:latin typeface="Times New Roman" pitchFamily="18" charset="0"/>
                <a:cs typeface="Times New Roman" pitchFamily="18" charset="0"/>
              </a:rPr>
              <a:t>)</a:t>
            </a:r>
            <a:r>
              <a:rPr lang="en-AU" i="1" dirty="0" err="1" smtClean="0">
                <a:latin typeface="Times New Roman" pitchFamily="18" charset="0"/>
                <a:cs typeface="Times New Roman" pitchFamily="18" charset="0"/>
              </a:rPr>
              <a:t>x</a:t>
            </a:r>
            <a:r>
              <a:rPr lang="en-AU" i="1" baseline="-25000" dirty="0" err="1" smtClean="0">
                <a:latin typeface="Times New Roman" pitchFamily="18" charset="0"/>
                <a:cs typeface="Times New Roman" pitchFamily="18" charset="0"/>
              </a:rPr>
              <a:t>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B</a:t>
            </a:r>
            <a:r>
              <a:rPr lang="en-AU" baseline="30000" dirty="0">
                <a:latin typeface="Times New Roman" pitchFamily="18" charset="0"/>
                <a:cs typeface="Times New Roman" pitchFamily="18" charset="0"/>
              </a:rPr>
              <a:t>-1</a:t>
            </a:r>
            <a:r>
              <a:rPr lang="en-AU" i="1" dirty="0">
                <a:latin typeface="Times New Roman" pitchFamily="18" charset="0"/>
                <a:cs typeface="Times New Roman" pitchFamily="18" charset="0"/>
              </a:rPr>
              <a:t>A</a:t>
            </a:r>
            <a:r>
              <a:rPr lang="en-AU" i="1" baseline="-25000" dirty="0">
                <a:latin typeface="Times New Roman" pitchFamily="18" charset="0"/>
                <a:cs typeface="Times New Roman" pitchFamily="18" charset="0"/>
              </a:rPr>
              <a:t>N</a:t>
            </a:r>
            <a:r>
              <a:rPr lang="en-AU" i="1" dirty="0">
                <a:latin typeface="Times New Roman" pitchFamily="18" charset="0"/>
                <a:cs typeface="Times New Roman" pitchFamily="18" charset="0"/>
              </a:rPr>
              <a:t>x</a:t>
            </a:r>
            <a:r>
              <a:rPr lang="en-AU" i="1" baseline="-25000" dirty="0">
                <a:latin typeface="Times New Roman" pitchFamily="18" charset="0"/>
                <a:cs typeface="Times New Roman" pitchFamily="18" charset="0"/>
              </a:rPr>
              <a:t>N</a:t>
            </a:r>
            <a:r>
              <a:rPr lang="en-AU" dirty="0">
                <a:latin typeface="Times New Roman" pitchFamily="18" charset="0"/>
                <a:cs typeface="Times New Roman" pitchFamily="18" charset="0"/>
              </a:rPr>
              <a:t>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B</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x</a:t>
            </a:r>
            <a:r>
              <a:rPr lang="en-AU" i="1" baseline="-25000" dirty="0" err="1">
                <a:latin typeface="Times New Roman" pitchFamily="18" charset="0"/>
                <a:cs typeface="Times New Roman" pitchFamily="18" charset="0"/>
              </a:rPr>
              <a:t>N</a:t>
            </a:r>
            <a:r>
              <a:rPr lang="en-AU" dirty="0">
                <a:latin typeface="Times New Roman" pitchFamily="18" charset="0"/>
                <a:cs typeface="Times New Roman" pitchFamily="18" charset="0"/>
              </a:rPr>
              <a:t> ≥ </a:t>
            </a:r>
            <a:r>
              <a:rPr lang="en-AU" dirty="0" smtClean="0">
                <a:latin typeface="Times New Roman" pitchFamily="18" charset="0"/>
                <a:cs typeface="Times New Roman" pitchFamily="18" charset="0"/>
              </a:rPr>
              <a:t>0</a:t>
            </a:r>
          </a:p>
          <a:p>
            <a:endParaRPr lang="en-AU" dirty="0">
              <a:latin typeface="Times New Roman" pitchFamily="18" charset="0"/>
              <a:cs typeface="Times New Roman" pitchFamily="18" charset="0"/>
            </a:endParaRPr>
          </a:p>
          <a:p>
            <a:r>
              <a:rPr lang="en-AU" dirty="0" smtClean="0"/>
              <a:t>At the end of each iteration we have</a:t>
            </a:r>
          </a:p>
          <a:p>
            <a:pPr lvl="1"/>
            <a:r>
              <a:rPr lang="en-AU" dirty="0" smtClean="0"/>
              <a:t>Current value of non-basic variables </a:t>
            </a:r>
            <a:r>
              <a:rPr lang="en-AU" b="1" i="1" dirty="0" err="1">
                <a:solidFill>
                  <a:srgbClr val="0070C0"/>
                </a:solidFill>
                <a:latin typeface="Times New Roman" pitchFamily="18" charset="0"/>
                <a:cs typeface="Times New Roman" pitchFamily="18" charset="0"/>
              </a:rPr>
              <a:t>x</a:t>
            </a:r>
            <a:r>
              <a:rPr lang="en-AU" b="1" i="1" baseline="-25000" dirty="0" err="1">
                <a:solidFill>
                  <a:srgbClr val="0070C0"/>
                </a:solidFill>
                <a:latin typeface="Times New Roman" pitchFamily="18" charset="0"/>
                <a:cs typeface="Times New Roman" pitchFamily="18" charset="0"/>
              </a:rPr>
              <a:t>N</a:t>
            </a:r>
            <a:r>
              <a:rPr lang="en-AU" b="1" dirty="0">
                <a:solidFill>
                  <a:srgbClr val="0070C0"/>
                </a:solidFill>
                <a:latin typeface="Times New Roman" pitchFamily="18" charset="0"/>
                <a:cs typeface="Times New Roman" pitchFamily="18" charset="0"/>
              </a:rPr>
              <a:t> </a:t>
            </a:r>
            <a:r>
              <a:rPr lang="en-AU" b="1" dirty="0" smtClean="0">
                <a:solidFill>
                  <a:srgbClr val="0070C0"/>
                </a:solidFill>
                <a:latin typeface="Times New Roman" pitchFamily="18" charset="0"/>
                <a:cs typeface="Times New Roman" pitchFamily="18" charset="0"/>
              </a:rPr>
              <a:t>= 0</a:t>
            </a:r>
            <a:endParaRPr lang="en-AU" dirty="0" smtClean="0"/>
          </a:p>
          <a:p>
            <a:pPr lvl="1"/>
            <a:r>
              <a:rPr lang="en-AU" dirty="0" smtClean="0"/>
              <a:t>Current objective function value </a:t>
            </a:r>
            <a:r>
              <a:rPr lang="en-AU" b="1" i="1" dirty="0">
                <a:solidFill>
                  <a:srgbClr val="0070C0"/>
                </a:solidFill>
                <a:latin typeface="Times New Roman" pitchFamily="18" charset="0"/>
                <a:cs typeface="Times New Roman" pitchFamily="18" charset="0"/>
              </a:rPr>
              <a:t>z</a:t>
            </a:r>
            <a:r>
              <a:rPr lang="en-AU" b="1" dirty="0">
                <a:solidFill>
                  <a:srgbClr val="0070C0"/>
                </a:solidFill>
                <a:latin typeface="Times New Roman" pitchFamily="18" charset="0"/>
                <a:cs typeface="Times New Roman" pitchFamily="18" charset="0"/>
              </a:rPr>
              <a:t> = </a:t>
            </a:r>
            <a:r>
              <a:rPr lang="en-AU" b="1" i="1" dirty="0">
                <a:solidFill>
                  <a:srgbClr val="0070C0"/>
                </a:solidFill>
                <a:latin typeface="Times New Roman" pitchFamily="18" charset="0"/>
                <a:cs typeface="Times New Roman" pitchFamily="18" charset="0"/>
              </a:rPr>
              <a:t>c</a:t>
            </a:r>
            <a:r>
              <a:rPr lang="en-AU" b="1" i="1" baseline="-25000" dirty="0">
                <a:solidFill>
                  <a:srgbClr val="0070C0"/>
                </a:solidFill>
                <a:latin typeface="Times New Roman" pitchFamily="18" charset="0"/>
                <a:cs typeface="Times New Roman" pitchFamily="18" charset="0"/>
              </a:rPr>
              <a:t>B</a:t>
            </a:r>
            <a:r>
              <a:rPr lang="en-AU" b="1" i="1" dirty="0">
                <a:solidFill>
                  <a:srgbClr val="0070C0"/>
                </a:solidFill>
                <a:latin typeface="Times New Roman" pitchFamily="18" charset="0"/>
                <a:cs typeface="Times New Roman" pitchFamily="18" charset="0"/>
              </a:rPr>
              <a:t>B</a:t>
            </a:r>
            <a:r>
              <a:rPr lang="en-AU" b="1" baseline="30000" dirty="0">
                <a:solidFill>
                  <a:srgbClr val="0070C0"/>
                </a:solidFill>
                <a:latin typeface="Times New Roman" pitchFamily="18" charset="0"/>
                <a:cs typeface="Times New Roman" pitchFamily="18" charset="0"/>
              </a:rPr>
              <a:t>-1</a:t>
            </a:r>
            <a:r>
              <a:rPr lang="en-AU" b="1" i="1" dirty="0">
                <a:solidFill>
                  <a:srgbClr val="0070C0"/>
                </a:solidFill>
                <a:latin typeface="Times New Roman" pitchFamily="18" charset="0"/>
                <a:cs typeface="Times New Roman" pitchFamily="18" charset="0"/>
              </a:rPr>
              <a:t>b</a:t>
            </a:r>
            <a:r>
              <a:rPr lang="en-AU" dirty="0">
                <a:latin typeface="Times New Roman" pitchFamily="18" charset="0"/>
                <a:cs typeface="Times New Roman" pitchFamily="18" charset="0"/>
              </a:rPr>
              <a:t> </a:t>
            </a:r>
            <a:endParaRPr lang="en-AU" dirty="0" smtClean="0"/>
          </a:p>
          <a:p>
            <a:pPr lvl="1"/>
            <a:r>
              <a:rPr lang="en-AU" dirty="0" smtClean="0"/>
              <a:t>Current value of basic variables </a:t>
            </a:r>
            <a:r>
              <a:rPr lang="en-AU" b="1" i="1" dirty="0" err="1">
                <a:solidFill>
                  <a:srgbClr val="0070C0"/>
                </a:solidFill>
                <a:latin typeface="Times New Roman" pitchFamily="18" charset="0"/>
                <a:cs typeface="Times New Roman" pitchFamily="18" charset="0"/>
              </a:rPr>
              <a:t>x</a:t>
            </a:r>
            <a:r>
              <a:rPr lang="en-AU" b="1" i="1" baseline="-25000" dirty="0" err="1">
                <a:solidFill>
                  <a:srgbClr val="0070C0"/>
                </a:solidFill>
                <a:latin typeface="Times New Roman" pitchFamily="18" charset="0"/>
                <a:cs typeface="Times New Roman" pitchFamily="18" charset="0"/>
              </a:rPr>
              <a:t>B</a:t>
            </a:r>
            <a:r>
              <a:rPr lang="en-AU" b="1" dirty="0">
                <a:solidFill>
                  <a:srgbClr val="0070C0"/>
                </a:solidFill>
                <a:latin typeface="Times New Roman" pitchFamily="18" charset="0"/>
                <a:cs typeface="Times New Roman" pitchFamily="18" charset="0"/>
              </a:rPr>
              <a:t> = </a:t>
            </a:r>
            <a:r>
              <a:rPr lang="en-AU" b="1" i="1" dirty="0">
                <a:solidFill>
                  <a:srgbClr val="0070C0"/>
                </a:solidFill>
                <a:latin typeface="Times New Roman" pitchFamily="18" charset="0"/>
                <a:cs typeface="Times New Roman" pitchFamily="18" charset="0"/>
              </a:rPr>
              <a:t>B</a:t>
            </a:r>
            <a:r>
              <a:rPr lang="en-AU" b="1" baseline="30000" dirty="0">
                <a:solidFill>
                  <a:srgbClr val="0070C0"/>
                </a:solidFill>
                <a:latin typeface="Times New Roman" pitchFamily="18" charset="0"/>
                <a:cs typeface="Times New Roman" pitchFamily="18" charset="0"/>
              </a:rPr>
              <a:t>-1</a:t>
            </a:r>
            <a:r>
              <a:rPr lang="en-AU" b="1" i="1" dirty="0">
                <a:solidFill>
                  <a:srgbClr val="0070C0"/>
                </a:solidFill>
                <a:latin typeface="Times New Roman" pitchFamily="18" charset="0"/>
                <a:cs typeface="Times New Roman" pitchFamily="18" charset="0"/>
              </a:rPr>
              <a:t>b</a:t>
            </a:r>
            <a:r>
              <a:rPr lang="en-AU" dirty="0">
                <a:latin typeface="Times New Roman" pitchFamily="18" charset="0"/>
                <a:cs typeface="Times New Roman" pitchFamily="18" charset="0"/>
              </a:rPr>
              <a:t> </a:t>
            </a:r>
          </a:p>
          <a:p>
            <a:pPr lvl="1"/>
            <a:r>
              <a:rPr lang="en-AU" dirty="0" smtClean="0"/>
              <a:t>Objective coefficients of basic variables </a:t>
            </a:r>
            <a:r>
              <a:rPr lang="en-AU" b="1" dirty="0" smtClean="0">
                <a:solidFill>
                  <a:srgbClr val="0070C0"/>
                </a:solidFill>
                <a:latin typeface="Times New Roman" pitchFamily="18" charset="0"/>
                <a:cs typeface="Times New Roman" pitchFamily="18" charset="0"/>
              </a:rPr>
              <a:t>0</a:t>
            </a:r>
            <a:endParaRPr lang="en-AU" dirty="0"/>
          </a:p>
          <a:p>
            <a:pPr lvl="1"/>
            <a:r>
              <a:rPr lang="en-AU" dirty="0" smtClean="0"/>
              <a:t>Objective coefficients </a:t>
            </a:r>
            <a:r>
              <a:rPr lang="en-AU" dirty="0"/>
              <a:t>of </a:t>
            </a:r>
            <a:r>
              <a:rPr lang="en-AU" dirty="0" smtClean="0"/>
              <a:t>non-basic </a:t>
            </a:r>
            <a:r>
              <a:rPr lang="en-AU" dirty="0"/>
              <a:t>variables </a:t>
            </a:r>
            <a:r>
              <a:rPr lang="en-AU" b="1" dirty="0" smtClean="0">
                <a:solidFill>
                  <a:srgbClr val="0070C0"/>
                </a:solidFill>
                <a:latin typeface="Times New Roman" pitchFamily="18" charset="0"/>
                <a:cs typeface="Times New Roman" pitchFamily="18" charset="0"/>
              </a:rPr>
              <a:t>(</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rPr>
              <a:t>N</a:t>
            </a:r>
            <a:r>
              <a:rPr lang="en-AU" b="1" i="1" dirty="0" smtClean="0">
                <a:solidFill>
                  <a:srgbClr val="0070C0"/>
                </a:solidFill>
                <a:latin typeface="Times New Roman" pitchFamily="18" charset="0"/>
                <a:cs typeface="Times New Roman" pitchFamily="18" charset="0"/>
              </a:rPr>
              <a:t> </a:t>
            </a:r>
            <a:r>
              <a:rPr lang="en-AU" b="1" dirty="0" smtClean="0">
                <a:solidFill>
                  <a:srgbClr val="0070C0"/>
                </a:solidFill>
                <a:latin typeface="Times New Roman" pitchFamily="18" charset="0"/>
                <a:cs typeface="Times New Roman" pitchFamily="18" charset="0"/>
              </a:rPr>
              <a:t>– </a:t>
            </a:r>
            <a:r>
              <a:rPr lang="en-AU" b="1" i="1" dirty="0" smtClean="0">
                <a:solidFill>
                  <a:srgbClr val="0070C0"/>
                </a:solidFill>
                <a:latin typeface="Times New Roman" pitchFamily="18" charset="0"/>
                <a:cs typeface="Times New Roman" pitchFamily="18" charset="0"/>
              </a:rPr>
              <a:t>c</a:t>
            </a:r>
            <a:r>
              <a:rPr lang="en-AU" b="1" i="1" baseline="-25000" dirty="0" smtClean="0">
                <a:solidFill>
                  <a:srgbClr val="0070C0"/>
                </a:solidFill>
                <a:latin typeface="Times New Roman" pitchFamily="18" charset="0"/>
                <a:cs typeface="Times New Roman" pitchFamily="18" charset="0"/>
              </a:rPr>
              <a:t>B</a:t>
            </a:r>
            <a:r>
              <a:rPr lang="en-AU" b="1" i="1" dirty="0" smtClean="0">
                <a:solidFill>
                  <a:srgbClr val="0070C0"/>
                </a:solidFill>
                <a:latin typeface="Times New Roman" pitchFamily="18" charset="0"/>
                <a:cs typeface="Times New Roman" pitchFamily="18" charset="0"/>
              </a:rPr>
              <a:t>B</a:t>
            </a:r>
            <a:r>
              <a:rPr lang="en-AU" b="1" baseline="30000" dirty="0" smtClean="0">
                <a:solidFill>
                  <a:srgbClr val="0070C0"/>
                </a:solidFill>
                <a:latin typeface="Times New Roman" pitchFamily="18" charset="0"/>
                <a:cs typeface="Times New Roman" pitchFamily="18" charset="0"/>
              </a:rPr>
              <a:t>-1</a:t>
            </a:r>
            <a:r>
              <a:rPr lang="en-AU" b="1" i="1" dirty="0" smtClean="0">
                <a:solidFill>
                  <a:srgbClr val="0070C0"/>
                </a:solidFill>
                <a:latin typeface="Times New Roman" pitchFamily="18" charset="0"/>
                <a:cs typeface="Times New Roman" pitchFamily="18" charset="0"/>
              </a:rPr>
              <a:t>A</a:t>
            </a:r>
            <a:r>
              <a:rPr lang="en-AU" b="1" i="1" baseline="-25000" dirty="0" smtClean="0">
                <a:solidFill>
                  <a:srgbClr val="0070C0"/>
                </a:solidFill>
                <a:latin typeface="Times New Roman" pitchFamily="18" charset="0"/>
                <a:cs typeface="Times New Roman" pitchFamily="18" charset="0"/>
              </a:rPr>
              <a:t>N</a:t>
            </a:r>
            <a:r>
              <a:rPr lang="en-AU" b="1" dirty="0" smtClean="0">
                <a:solidFill>
                  <a:srgbClr val="0070C0"/>
                </a:solidFill>
                <a:latin typeface="Times New Roman" pitchFamily="18" charset="0"/>
                <a:cs typeface="Times New Roman" pitchFamily="18" charset="0"/>
              </a:rPr>
              <a:t>)</a:t>
            </a:r>
            <a:r>
              <a:rPr lang="en-AU" dirty="0" smtClean="0"/>
              <a:t> are the so-called </a:t>
            </a:r>
            <a:r>
              <a:rPr lang="en-AU" b="1" dirty="0" smtClean="0">
                <a:solidFill>
                  <a:srgbClr val="0070C0"/>
                </a:solidFill>
              </a:rPr>
              <a:t>reduced costs</a:t>
            </a:r>
          </a:p>
          <a:p>
            <a:pPr lvl="1"/>
            <a:r>
              <a:rPr lang="en-AU" dirty="0" smtClean="0"/>
              <a:t>With a minimization objective we want non-basic variables with </a:t>
            </a:r>
            <a:r>
              <a:rPr lang="en-AU" b="1" dirty="0" smtClean="0">
                <a:solidFill>
                  <a:srgbClr val="0070C0"/>
                </a:solidFill>
              </a:rPr>
              <a:t>negative </a:t>
            </a:r>
            <a:r>
              <a:rPr lang="en-AU" dirty="0" smtClean="0"/>
              <a:t>reduced costs</a:t>
            </a:r>
          </a:p>
          <a:p>
            <a:endParaRPr lang="en-US" dirty="0"/>
          </a:p>
          <a:p>
            <a:endParaRPr lang="en-AU" dirty="0"/>
          </a:p>
          <a:p>
            <a:endParaRPr lang="en-AU" dirty="0"/>
          </a:p>
        </p:txBody>
      </p:sp>
    </p:spTree>
    <p:extLst>
      <p:ext uri="{BB962C8B-B14F-4D97-AF65-F5344CB8AC3E}">
        <p14:creationId xmlns:p14="http://schemas.microsoft.com/office/powerpoint/2010/main" val="2092666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Revised Simplex method</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Simplex algorithm</a:t>
            </a:r>
            <a:endParaRPr lang="en-AU" b="1" dirty="0">
              <a:solidFill>
                <a:srgbClr val="0070C0"/>
              </a:solidFill>
            </a:endParaRPr>
          </a:p>
          <a:p>
            <a:pPr marL="914400" lvl="1" indent="-457200">
              <a:buFont typeface="+mj-lt"/>
              <a:buAutoNum type="arabicPeriod"/>
            </a:pPr>
            <a:r>
              <a:rPr lang="en-AU" dirty="0" smtClean="0"/>
              <a:t>Select new basic variable (</a:t>
            </a:r>
            <a:r>
              <a:rPr lang="en-AU" i="1" dirty="0" err="1" smtClean="0">
                <a:latin typeface="Times New Roman" pitchFamily="18" charset="0"/>
                <a:cs typeface="Times New Roman" pitchFamily="18" charset="0"/>
              </a:rPr>
              <a:t>x</a:t>
            </a:r>
            <a:r>
              <a:rPr lang="en-AU" i="1" baseline="-25000" dirty="0" err="1" smtClean="0">
                <a:latin typeface="Times New Roman" pitchFamily="18" charset="0"/>
                <a:cs typeface="Times New Roman" pitchFamily="18" charset="0"/>
              </a:rPr>
              <a:t>N</a:t>
            </a:r>
            <a:r>
              <a:rPr lang="en-AU" dirty="0" smtClean="0"/>
              <a:t> to enter the basis)</a:t>
            </a:r>
          </a:p>
          <a:p>
            <a:pPr marL="914400" lvl="1" indent="-457200">
              <a:buFont typeface="+mj-lt"/>
              <a:buAutoNum type="arabicPeriod"/>
            </a:pPr>
            <a:r>
              <a:rPr lang="en-AU" dirty="0" smtClean="0"/>
              <a:t>Select new non-basic variable (</a:t>
            </a:r>
            <a:r>
              <a:rPr lang="en-AU" i="1" dirty="0" err="1" smtClean="0">
                <a:latin typeface="Times New Roman" pitchFamily="18" charset="0"/>
                <a:cs typeface="Times New Roman" pitchFamily="18" charset="0"/>
              </a:rPr>
              <a:t>x</a:t>
            </a:r>
            <a:r>
              <a:rPr lang="en-AU" i="1" baseline="-25000" dirty="0" err="1" smtClean="0">
                <a:latin typeface="Times New Roman" pitchFamily="18" charset="0"/>
                <a:cs typeface="Times New Roman" pitchFamily="18" charset="0"/>
              </a:rPr>
              <a:t>B</a:t>
            </a:r>
            <a:r>
              <a:rPr lang="en-AU" dirty="0" smtClean="0"/>
              <a:t> to exit the basis)</a:t>
            </a:r>
          </a:p>
          <a:p>
            <a:pPr marL="914400" lvl="1" indent="-457200">
              <a:buFont typeface="+mj-lt"/>
              <a:buAutoNum type="arabicPeriod"/>
            </a:pPr>
            <a:r>
              <a:rPr lang="en-AU" dirty="0" smtClean="0"/>
              <a:t>Update data structures</a:t>
            </a:r>
          </a:p>
        </p:txBody>
      </p:sp>
    </p:spTree>
    <p:extLst>
      <p:ext uri="{BB962C8B-B14F-4D97-AF65-F5344CB8AC3E}">
        <p14:creationId xmlns:p14="http://schemas.microsoft.com/office/powerpoint/2010/main" val="90474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CP versus IP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5483541"/>
              </p:ext>
            </p:extLst>
          </p:nvPr>
        </p:nvGraphicFramePr>
        <p:xfrm>
          <a:off x="1524000" y="1560944"/>
          <a:ext cx="6096000" cy="28041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CP</a:t>
                      </a:r>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IP</a:t>
                      </a:r>
                      <a:endParaRPr lang="en-US" sz="2000" dirty="0">
                        <a:latin typeface="Arial" pitchFamily="34" charset="0"/>
                        <a:cs typeface="Arial" pitchFamily="34" charset="0"/>
                      </a:endParaRPr>
                    </a:p>
                  </a:txBody>
                  <a:tcPr/>
                </a:tc>
              </a:tr>
              <a:tr h="370840">
                <a:tc>
                  <a:txBody>
                    <a:bodyPr/>
                    <a:lstStyle/>
                    <a:p>
                      <a:r>
                        <a:rPr lang="en-AU" sz="2000" dirty="0" smtClean="0">
                          <a:latin typeface="Arial" pitchFamily="34" charset="0"/>
                          <a:cs typeface="Arial" pitchFamily="34" charset="0"/>
                        </a:rPr>
                        <a:t>Variables</a:t>
                      </a:r>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Finite domain</a:t>
                      </a:r>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Continuous, Binary, Integer</a:t>
                      </a:r>
                      <a:endParaRPr lang="en-US" sz="2000" dirty="0">
                        <a:latin typeface="Arial" pitchFamily="34" charset="0"/>
                        <a:cs typeface="Arial" pitchFamily="34" charset="0"/>
                      </a:endParaRPr>
                    </a:p>
                  </a:txBody>
                  <a:tcPr/>
                </a:tc>
              </a:tr>
              <a:tr h="370840">
                <a:tc>
                  <a:txBody>
                    <a:bodyPr/>
                    <a:lstStyle/>
                    <a:p>
                      <a:r>
                        <a:rPr lang="en-AU" sz="2000" dirty="0" smtClean="0">
                          <a:latin typeface="Arial" pitchFamily="34" charset="0"/>
                          <a:cs typeface="Arial" pitchFamily="34" charset="0"/>
                        </a:rPr>
                        <a:t>Constraints</a:t>
                      </a:r>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Symbolic:</a:t>
                      </a:r>
                      <a:br>
                        <a:rPr lang="en-AU" sz="2000" dirty="0" smtClean="0">
                          <a:latin typeface="Arial" pitchFamily="34" charset="0"/>
                          <a:cs typeface="Arial" pitchFamily="34" charset="0"/>
                        </a:rPr>
                      </a:br>
                      <a:r>
                        <a:rPr lang="en-AU" sz="2000" i="1" dirty="0" err="1" smtClean="0">
                          <a:latin typeface="Arial" pitchFamily="34" charset="0"/>
                          <a:cs typeface="Arial" pitchFamily="34" charset="0"/>
                        </a:rPr>
                        <a:t>alldifferent</a:t>
                      </a:r>
                      <a:r>
                        <a:rPr lang="en-AU" sz="2000" i="1" dirty="0" smtClean="0">
                          <a:latin typeface="Arial" pitchFamily="34" charset="0"/>
                          <a:cs typeface="Arial" pitchFamily="34" charset="0"/>
                        </a:rPr>
                        <a:t/>
                      </a:r>
                      <a:br>
                        <a:rPr lang="en-AU" sz="2000" i="1" dirty="0" smtClean="0">
                          <a:latin typeface="Arial" pitchFamily="34" charset="0"/>
                          <a:cs typeface="Arial" pitchFamily="34" charset="0"/>
                        </a:rPr>
                      </a:br>
                      <a:r>
                        <a:rPr lang="en-AU" sz="2000" i="1" dirty="0" smtClean="0">
                          <a:latin typeface="Arial" pitchFamily="34" charset="0"/>
                          <a:cs typeface="Arial" pitchFamily="34" charset="0"/>
                        </a:rPr>
                        <a:t>cumulative</a:t>
                      </a:r>
                    </a:p>
                  </a:txBody>
                  <a:tcPr/>
                </a:tc>
                <a:tc>
                  <a:txBody>
                    <a:bodyPr/>
                    <a:lstStyle/>
                    <a:p>
                      <a:r>
                        <a:rPr lang="en-AU" sz="2000" dirty="0" smtClean="0">
                          <a:latin typeface="Arial" pitchFamily="34" charset="0"/>
                          <a:cs typeface="Arial" pitchFamily="34" charset="0"/>
                        </a:rPr>
                        <a:t>Linear,</a:t>
                      </a:r>
                      <a:br>
                        <a:rPr lang="en-AU" sz="2000" dirty="0" smtClean="0">
                          <a:latin typeface="Arial" pitchFamily="34" charset="0"/>
                          <a:cs typeface="Arial" pitchFamily="34" charset="0"/>
                        </a:rPr>
                      </a:br>
                      <a:r>
                        <a:rPr lang="en-AU" sz="2000" dirty="0" smtClean="0">
                          <a:latin typeface="Arial" pitchFamily="34" charset="0"/>
                          <a:cs typeface="Arial" pitchFamily="34" charset="0"/>
                        </a:rPr>
                        <a:t>algebraic:</a:t>
                      </a:r>
                      <a:br>
                        <a:rPr lang="en-AU" sz="2000" dirty="0" smtClean="0">
                          <a:latin typeface="Arial" pitchFamily="34" charset="0"/>
                          <a:cs typeface="Arial" pitchFamily="34" charset="0"/>
                        </a:rPr>
                      </a:br>
                      <a:r>
                        <a:rPr lang="en-AU" sz="2000" dirty="0" smtClean="0">
                          <a:latin typeface="Arial" pitchFamily="34" charset="0"/>
                          <a:cs typeface="Arial" pitchFamily="34" charset="0"/>
                        </a:rPr>
                        <a:t>(+, </a:t>
                      </a:r>
                      <a:r>
                        <a:rPr lang="en-AU" sz="2000" baseline="0" dirty="0" smtClean="0">
                          <a:latin typeface="Arial" pitchFamily="34" charset="0"/>
                          <a:cs typeface="Arial" pitchFamily="34" charset="0"/>
                        </a:rPr>
                        <a:t>–, *, =, ≤, ≥)</a:t>
                      </a:r>
                      <a:endParaRPr lang="en-US" sz="2000" dirty="0">
                        <a:latin typeface="Arial" pitchFamily="34" charset="0"/>
                        <a:cs typeface="Arial" pitchFamily="34" charset="0"/>
                      </a:endParaRPr>
                    </a:p>
                  </a:txBody>
                  <a:tcPr/>
                </a:tc>
              </a:tr>
              <a:tr h="370840">
                <a:tc>
                  <a:txBody>
                    <a:bodyPr/>
                    <a:lstStyle/>
                    <a:p>
                      <a:r>
                        <a:rPr lang="en-AU" sz="2000" dirty="0" smtClean="0">
                          <a:latin typeface="Arial" pitchFamily="34" charset="0"/>
                          <a:cs typeface="Arial" pitchFamily="34" charset="0"/>
                        </a:rPr>
                        <a:t>Inference</a:t>
                      </a:r>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Constraint propagation</a:t>
                      </a:r>
                      <a:endParaRPr lang="en-US" sz="2000" dirty="0">
                        <a:latin typeface="Arial" pitchFamily="34" charset="0"/>
                        <a:cs typeface="Arial" pitchFamily="34" charset="0"/>
                      </a:endParaRPr>
                    </a:p>
                  </a:txBody>
                  <a:tcPr/>
                </a:tc>
                <a:tc>
                  <a:txBody>
                    <a:bodyPr/>
                    <a:lstStyle/>
                    <a:p>
                      <a:r>
                        <a:rPr lang="en-AU" sz="2000" dirty="0" smtClean="0">
                          <a:latin typeface="Arial" pitchFamily="34" charset="0"/>
                          <a:cs typeface="Arial" pitchFamily="34" charset="0"/>
                        </a:rPr>
                        <a:t>LP relaxation</a:t>
                      </a:r>
                      <a:endParaRPr lang="en-US" sz="2000" dirty="0">
                        <a:latin typeface="Arial" pitchFamily="34" charset="0"/>
                        <a:cs typeface="Arial" pitchFamily="34" charset="0"/>
                      </a:endParaRPr>
                    </a:p>
                  </a:txBody>
                  <a:tcPr/>
                </a:tc>
              </a:tr>
            </a:tbl>
          </a:graphicData>
        </a:graphic>
      </p:graphicFrame>
      <p:sp>
        <p:nvSpPr>
          <p:cNvPr id="5" name="TextBox 4"/>
          <p:cNvSpPr txBox="1"/>
          <p:nvPr/>
        </p:nvSpPr>
        <p:spPr>
          <a:xfrm>
            <a:off x="5580112" y="4470210"/>
            <a:ext cx="201600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Global</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Optimal</a:t>
            </a:r>
            <a:endParaRPr lang="en-US" b="1" dirty="0">
              <a:solidFill>
                <a:srgbClr val="0070C0"/>
              </a:solidFill>
              <a:latin typeface="Arial" pitchFamily="34" charset="0"/>
              <a:cs typeface="Arial" pitchFamily="34" charset="0"/>
            </a:endParaRPr>
          </a:p>
        </p:txBody>
      </p:sp>
      <p:sp>
        <p:nvSpPr>
          <p:cNvPr id="6" name="TextBox 5"/>
          <p:cNvSpPr txBox="1"/>
          <p:nvPr/>
        </p:nvSpPr>
        <p:spPr>
          <a:xfrm>
            <a:off x="3563888" y="4470211"/>
            <a:ext cx="2016224"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Local</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Feasible</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148250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Revised Simplex method</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Simplex algorithm</a:t>
            </a:r>
            <a:br>
              <a:rPr lang="en-AU" b="1" dirty="0" smtClean="0">
                <a:solidFill>
                  <a:srgbClr val="0070C0"/>
                </a:solidFill>
              </a:rPr>
            </a:br>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S</a:t>
            </a:r>
            <a:r>
              <a:rPr lang="en-AU" b="1" dirty="0" smtClean="0">
                <a:solidFill>
                  <a:srgbClr val="0070C0"/>
                </a:solidFill>
                <a:latin typeface="Times New Roman" pitchFamily="18" charset="0"/>
                <a:cs typeface="Times New Roman" pitchFamily="18" charset="0"/>
              </a:rPr>
              <a:t> = </a:t>
            </a:r>
            <a:r>
              <a:rPr lang="en-AU" b="1" i="1" dirty="0" smtClean="0">
                <a:solidFill>
                  <a:srgbClr val="0070C0"/>
                </a:solidFill>
                <a:latin typeface="Times New Roman" pitchFamily="18" charset="0"/>
                <a:cs typeface="Times New Roman" pitchFamily="18" charset="0"/>
              </a:rPr>
              <a:t>b</a:t>
            </a:r>
            <a:r>
              <a:rPr lang="en-AU" dirty="0" smtClean="0"/>
              <a:t> (slack variables equal rhs)</a:t>
            </a:r>
            <a:r>
              <a:rPr lang="en-AU" b="1" dirty="0" smtClean="0">
                <a:solidFill>
                  <a:srgbClr val="0070C0"/>
                </a:solidFill>
                <a:latin typeface="Times New Roman" pitchFamily="18" charset="0"/>
                <a:cs typeface="Times New Roman" pitchFamily="18" charset="0"/>
              </a:rPr>
              <a:t/>
            </a:r>
            <a:br>
              <a:rPr lang="en-AU" b="1" dirty="0" smtClean="0">
                <a:solidFill>
                  <a:srgbClr val="0070C0"/>
                </a:solidFill>
                <a:latin typeface="Times New Roman" pitchFamily="18" charset="0"/>
                <a:cs typeface="Times New Roman" pitchFamily="18" charset="0"/>
              </a:rPr>
            </a:br>
            <a:r>
              <a:rPr lang="en-AU" b="1" i="1" dirty="0" smtClean="0">
                <a:solidFill>
                  <a:srgbClr val="0070C0"/>
                </a:solidFill>
                <a:latin typeface="Times New Roman" pitchFamily="18" charset="0"/>
                <a:cs typeface="Times New Roman" pitchFamily="18" charset="0"/>
              </a:rPr>
              <a:t>x</a:t>
            </a:r>
            <a:r>
              <a:rPr lang="en-AU" b="1" baseline="-25000" dirty="0" smtClean="0">
                <a:solidFill>
                  <a:srgbClr val="0070C0"/>
                </a:solidFill>
                <a:latin typeface="Times New Roman" pitchFamily="18" charset="0"/>
                <a:cs typeface="Times New Roman" pitchFamily="18" charset="0"/>
              </a:rPr>
              <a:t>\</a:t>
            </a:r>
            <a:r>
              <a:rPr lang="en-AU" b="1" i="1" baseline="-25000" dirty="0" smtClean="0">
                <a:solidFill>
                  <a:srgbClr val="0070C0"/>
                </a:solidFill>
                <a:latin typeface="Times New Roman" pitchFamily="18" charset="0"/>
                <a:cs typeface="Times New Roman" pitchFamily="18" charset="0"/>
              </a:rPr>
              <a:t>S</a:t>
            </a:r>
            <a:r>
              <a:rPr lang="en-AU" b="1" dirty="0" smtClean="0">
                <a:solidFill>
                  <a:srgbClr val="0070C0"/>
                </a:solidFill>
                <a:latin typeface="Times New Roman" pitchFamily="18" charset="0"/>
                <a:cs typeface="Times New Roman" pitchFamily="18" charset="0"/>
              </a:rPr>
              <a:t> = 0 </a:t>
            </a:r>
            <a:r>
              <a:rPr lang="en-AU" dirty="0" smtClean="0"/>
              <a:t>(non-slack </a:t>
            </a:r>
            <a:r>
              <a:rPr lang="en-AU" dirty="0"/>
              <a:t>variables equal </a:t>
            </a:r>
            <a:r>
              <a:rPr lang="en-AU" dirty="0" smtClean="0"/>
              <a:t>0)</a:t>
            </a:r>
            <a:br>
              <a:rPr lang="en-AU" dirty="0" smtClean="0"/>
            </a:br>
            <a:r>
              <a:rPr lang="en-AU" dirty="0" smtClean="0"/>
              <a:t>while </a:t>
            </a:r>
            <a:r>
              <a:rPr lang="en-AU" b="1" dirty="0" err="1">
                <a:solidFill>
                  <a:srgbClr val="0070C0"/>
                </a:solidFill>
                <a:latin typeface="Times New Roman" pitchFamily="18" charset="0"/>
                <a:cs typeface="Times New Roman" pitchFamily="18" charset="0"/>
              </a:rPr>
              <a:t>m</a:t>
            </a:r>
            <a:r>
              <a:rPr lang="en-AU" b="1" dirty="0" err="1" smtClean="0">
                <a:solidFill>
                  <a:srgbClr val="0070C0"/>
                </a:solidFill>
                <a:latin typeface="Times New Roman" pitchFamily="18" charset="0"/>
                <a:cs typeface="Times New Roman" pitchFamily="18" charset="0"/>
              </a:rPr>
              <a:t>in</a:t>
            </a:r>
            <a:r>
              <a:rPr lang="en-AU" b="1" i="1" baseline="-25000" dirty="0" err="1" smtClean="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a:t>
            </a:r>
            <a:r>
              <a:rPr lang="en-AU" b="1" i="1" dirty="0" err="1" smtClean="0">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rPr>
              <a:t>j</a:t>
            </a:r>
            <a:r>
              <a:rPr lang="en-AU" b="1" i="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smtClean="0">
                <a:solidFill>
                  <a:srgbClr val="0070C0"/>
                </a:solidFill>
                <a:latin typeface="Times New Roman" pitchFamily="18" charset="0"/>
                <a:cs typeface="Times New Roman" pitchFamily="18" charset="0"/>
              </a:rPr>
              <a:t>c</a:t>
            </a:r>
            <a:r>
              <a:rPr lang="en-AU" b="1" i="1" baseline="-25000" dirty="0" smtClean="0">
                <a:solidFill>
                  <a:srgbClr val="0070C0"/>
                </a:solidFill>
                <a:latin typeface="Times New Roman" pitchFamily="18" charset="0"/>
                <a:cs typeface="Times New Roman" pitchFamily="18" charset="0"/>
              </a:rPr>
              <a:t>B</a:t>
            </a:r>
            <a:r>
              <a:rPr lang="en-AU" b="1" i="1" dirty="0" smtClean="0">
                <a:solidFill>
                  <a:srgbClr val="0070C0"/>
                </a:solidFill>
                <a:latin typeface="Times New Roman" pitchFamily="18" charset="0"/>
                <a:cs typeface="Times New Roman" pitchFamily="18" charset="0"/>
              </a:rPr>
              <a:t>B</a:t>
            </a:r>
            <a:r>
              <a:rPr lang="en-AU" b="1" baseline="30000" dirty="0" smtClean="0">
                <a:solidFill>
                  <a:srgbClr val="0070C0"/>
                </a:solidFill>
                <a:latin typeface="Times New Roman" pitchFamily="18" charset="0"/>
                <a:cs typeface="Times New Roman" pitchFamily="18" charset="0"/>
              </a:rPr>
              <a:t>-1</a:t>
            </a:r>
            <a:r>
              <a:rPr lang="en-AU" b="1" i="1" dirty="0" smtClean="0">
                <a:solidFill>
                  <a:srgbClr val="0070C0"/>
                </a:solidFill>
                <a:latin typeface="Times New Roman" pitchFamily="18" charset="0"/>
                <a:cs typeface="Times New Roman" pitchFamily="18" charset="0"/>
              </a:rPr>
              <a:t>A</a:t>
            </a:r>
            <a:r>
              <a:rPr lang="en-AU" b="1" i="1" baseline="-25000" dirty="0" smtClean="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 &lt; 0</a:t>
            </a:r>
            <a:endParaRPr lang="en-US" b="1" dirty="0">
              <a:solidFill>
                <a:srgbClr val="0070C0"/>
              </a:solidFill>
            </a:endParaRPr>
          </a:p>
          <a:p>
            <a:pPr marL="914400" lvl="1" indent="-457200">
              <a:buFont typeface="+mj-lt"/>
              <a:buAutoNum type="arabicPeriod"/>
            </a:pPr>
            <a:r>
              <a:rPr lang="en-US" dirty="0" smtClean="0"/>
              <a:t>Select new basic variable </a:t>
            </a:r>
            <a:r>
              <a:rPr lang="en-AU" b="1" i="1" dirty="0" smtClean="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 : (</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rPr>
              <a:t>j</a:t>
            </a:r>
            <a:r>
              <a:rPr lang="en-AU" b="1" i="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a:solidFill>
                  <a:srgbClr val="0070C0"/>
                </a:solidFill>
                <a:latin typeface="Times New Roman" pitchFamily="18" charset="0"/>
                <a:cs typeface="Times New Roman" pitchFamily="18" charset="0"/>
              </a:rPr>
              <a:t>c</a:t>
            </a:r>
            <a:r>
              <a:rPr lang="en-AU" b="1" i="1" baseline="-25000" dirty="0">
                <a:solidFill>
                  <a:srgbClr val="0070C0"/>
                </a:solidFill>
                <a:latin typeface="Times New Roman" pitchFamily="18" charset="0"/>
                <a:cs typeface="Times New Roman" pitchFamily="18" charset="0"/>
              </a:rPr>
              <a:t>B</a:t>
            </a:r>
            <a:r>
              <a:rPr lang="en-AU" b="1" i="1" dirty="0">
                <a:solidFill>
                  <a:srgbClr val="0070C0"/>
                </a:solidFill>
                <a:latin typeface="Times New Roman" pitchFamily="18" charset="0"/>
                <a:cs typeface="Times New Roman" pitchFamily="18" charset="0"/>
              </a:rPr>
              <a:t>B</a:t>
            </a:r>
            <a:r>
              <a:rPr lang="en-AU" b="1" baseline="30000" dirty="0">
                <a:solidFill>
                  <a:srgbClr val="0070C0"/>
                </a:solidFill>
                <a:latin typeface="Times New Roman" pitchFamily="18" charset="0"/>
                <a:cs typeface="Times New Roman" pitchFamily="18" charset="0"/>
              </a:rPr>
              <a:t>-1</a:t>
            </a:r>
            <a:r>
              <a:rPr lang="en-AU" b="1" i="1" dirty="0">
                <a:solidFill>
                  <a:srgbClr val="0070C0"/>
                </a:solidFill>
                <a:latin typeface="Times New Roman" pitchFamily="18" charset="0"/>
                <a:cs typeface="Times New Roman" pitchFamily="18" charset="0"/>
              </a:rPr>
              <a:t>A</a:t>
            </a:r>
            <a:r>
              <a:rPr lang="en-AU" b="1" i="1" baseline="-25000" dirty="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&lt; </a:t>
            </a:r>
            <a:r>
              <a:rPr lang="en-AU" b="1" dirty="0" smtClean="0">
                <a:solidFill>
                  <a:srgbClr val="0070C0"/>
                </a:solidFill>
                <a:latin typeface="Times New Roman" pitchFamily="18" charset="0"/>
                <a:cs typeface="Times New Roman" pitchFamily="18" charset="0"/>
              </a:rPr>
              <a:t>0</a:t>
            </a:r>
            <a:endParaRPr lang="en-AU" dirty="0"/>
          </a:p>
          <a:p>
            <a:pPr marL="914400" lvl="1" indent="-457200">
              <a:buFont typeface="+mj-lt"/>
              <a:buAutoNum type="arabicPeriod"/>
            </a:pPr>
            <a:r>
              <a:rPr lang="en-AU" dirty="0" smtClean="0"/>
              <a:t>Select new non-basic variable </a:t>
            </a:r>
            <a:r>
              <a:rPr lang="en-AU" b="1" i="1" dirty="0" smtClean="0">
                <a:solidFill>
                  <a:srgbClr val="0070C0"/>
                </a:solidFill>
                <a:latin typeface="Times New Roman" pitchFamily="18" charset="0"/>
                <a:cs typeface="Times New Roman" pitchFamily="18" charset="0"/>
              </a:rPr>
              <a:t>j’</a:t>
            </a:r>
            <a:r>
              <a:rPr lang="en-AU" dirty="0" smtClean="0"/>
              <a:t> by increasing </a:t>
            </a:r>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j</a:t>
            </a:r>
            <a:r>
              <a:rPr lang="en-AU" dirty="0" smtClean="0"/>
              <a:t> as much as possible</a:t>
            </a:r>
          </a:p>
          <a:p>
            <a:pPr marL="914400" lvl="1" indent="-457200">
              <a:buFont typeface="+mj-lt"/>
              <a:buAutoNum type="arabicPeriod"/>
            </a:pPr>
            <a:r>
              <a:rPr lang="en-AU" dirty="0" smtClean="0"/>
              <a:t>Update data structures by swapping columns between matrix </a:t>
            </a:r>
            <a:r>
              <a:rPr lang="en-AU" b="1" i="1" dirty="0" smtClean="0">
                <a:solidFill>
                  <a:srgbClr val="0070C0"/>
                </a:solidFill>
                <a:latin typeface="Times New Roman" pitchFamily="18" charset="0"/>
                <a:cs typeface="Times New Roman" pitchFamily="18" charset="0"/>
              </a:rPr>
              <a:t>B</a:t>
            </a:r>
            <a:r>
              <a:rPr lang="en-AU" dirty="0" smtClean="0"/>
              <a:t> and matrix </a:t>
            </a:r>
            <a:r>
              <a:rPr lang="en-AU" b="1" i="1" dirty="0" smtClean="0">
                <a:solidFill>
                  <a:srgbClr val="0070C0"/>
                </a:solidFill>
                <a:latin typeface="Times New Roman" pitchFamily="18" charset="0"/>
                <a:cs typeface="Times New Roman" pitchFamily="18" charset="0"/>
              </a:rPr>
              <a:t>A</a:t>
            </a:r>
            <a:r>
              <a:rPr lang="en-AU" b="1" i="1" baseline="-25000" dirty="0" smtClean="0">
                <a:solidFill>
                  <a:srgbClr val="0070C0"/>
                </a:solidFill>
                <a:latin typeface="Times New Roman" pitchFamily="18" charset="0"/>
                <a:cs typeface="Times New Roman" pitchFamily="18" charset="0"/>
              </a:rPr>
              <a:t>N</a:t>
            </a:r>
            <a:r>
              <a:rPr lang="en-US" b="1" dirty="0">
                <a:solidFill>
                  <a:srgbClr val="0070C0"/>
                </a:solidFill>
              </a:rPr>
              <a:t/>
            </a:r>
            <a:br>
              <a:rPr lang="en-US" b="1" dirty="0">
                <a:solidFill>
                  <a:srgbClr val="0070C0"/>
                </a:solidFill>
              </a:rPr>
            </a:br>
            <a:endParaRPr lang="en-AU" dirty="0" smtClean="0"/>
          </a:p>
        </p:txBody>
      </p:sp>
    </p:spTree>
    <p:extLst>
      <p:ext uri="{BB962C8B-B14F-4D97-AF65-F5344CB8AC3E}">
        <p14:creationId xmlns:p14="http://schemas.microsoft.com/office/powerpoint/2010/main" val="176781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US" dirty="0"/>
          </a:p>
        </p:txBody>
      </p:sp>
      <p:sp>
        <p:nvSpPr>
          <p:cNvPr id="3" name="Content Placeholder 2"/>
          <p:cNvSpPr>
            <a:spLocks noGrp="1"/>
          </p:cNvSpPr>
          <p:nvPr>
            <p:ph idx="1"/>
          </p:nvPr>
        </p:nvSpPr>
        <p:spPr/>
        <p:txBody>
          <a:bodyPr/>
          <a:lstStyle/>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sym typeface="Symbol"/>
              </a:rPr>
              <a:t>z</a:t>
            </a:r>
            <a:r>
              <a:rPr lang="en-AU" dirty="0">
                <a:latin typeface="Times New Roman" pitchFamily="18" charset="0"/>
                <a:cs typeface="Times New Roman" pitchFamily="18" charset="0"/>
                <a:sym typeface="Symbol"/>
              </a:rPr>
              <a:t> =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2</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 2</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 2</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+ 2</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 7</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7</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 0</a:t>
            </a:r>
            <a:br>
              <a:rPr lang="en-AU" dirty="0">
                <a:latin typeface="Times New Roman" pitchFamily="18" charset="0"/>
                <a:cs typeface="Times New Roman" pitchFamily="18" charset="0"/>
                <a:sym typeface="Symbol"/>
              </a:rPr>
            </a:br>
            <a:endParaRPr lang="en-AU" dirty="0">
              <a:latin typeface="Times New Roman" pitchFamily="18" charset="0"/>
              <a:cs typeface="Times New Roman" pitchFamily="18" charset="0"/>
              <a:sym typeface="Symbol"/>
            </a:endParaRPr>
          </a:p>
          <a:p>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sym typeface="Symbol"/>
              </a:rPr>
              <a:t>z</a:t>
            </a:r>
            <a:r>
              <a:rPr lang="en-AU" dirty="0">
                <a:latin typeface="Times New Roman" pitchFamily="18" charset="0"/>
                <a:cs typeface="Times New Roman" pitchFamily="18" charset="0"/>
                <a:sym typeface="Symbol"/>
              </a:rPr>
              <a:t> =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2</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 2</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3</a:t>
            </a:r>
            <a:r>
              <a:rPr lang="en-AU" dirty="0">
                <a:latin typeface="Times New Roman" pitchFamily="18" charset="0"/>
                <a:cs typeface="Times New Roman" pitchFamily="18" charset="0"/>
                <a:sym typeface="Symbol"/>
              </a:rPr>
              <a:t> = 2</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+ 2</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4</a:t>
            </a:r>
            <a:r>
              <a:rPr lang="en-AU" dirty="0">
                <a:latin typeface="Times New Roman" pitchFamily="18" charset="0"/>
                <a:cs typeface="Times New Roman" pitchFamily="18" charset="0"/>
                <a:sym typeface="Symbol"/>
              </a:rPr>
              <a:t> = 7</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5</a:t>
            </a:r>
            <a:r>
              <a:rPr lang="en-AU" dirty="0">
                <a:latin typeface="Times New Roman" pitchFamily="18" charset="0"/>
                <a:cs typeface="Times New Roman" pitchFamily="18" charset="0"/>
                <a:sym typeface="Symbol"/>
              </a:rPr>
              <a:t> = 7</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1</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2</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3</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4</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x</a:t>
            </a:r>
            <a:r>
              <a:rPr lang="en-AU" baseline="-25000" dirty="0">
                <a:latin typeface="Times New Roman" pitchFamily="18" charset="0"/>
                <a:cs typeface="Times New Roman" pitchFamily="18" charset="0"/>
                <a:sym typeface="Symbol"/>
              </a:rPr>
              <a:t>5</a:t>
            </a:r>
            <a:r>
              <a:rPr lang="en-AU" dirty="0">
                <a:latin typeface="Times New Roman" pitchFamily="18" charset="0"/>
                <a:cs typeface="Times New Roman" pitchFamily="18" charset="0"/>
                <a:sym typeface="Symbol"/>
              </a:rPr>
              <a:t> ≥ 0</a:t>
            </a:r>
            <a:endParaRPr lang="en-US" dirty="0"/>
          </a:p>
          <a:p>
            <a:endParaRPr lang="en-US" dirty="0"/>
          </a:p>
        </p:txBody>
      </p:sp>
      <p:sp>
        <p:nvSpPr>
          <p:cNvPr id="4" name="Circular Arrow 3"/>
          <p:cNvSpPr/>
          <p:nvPr/>
        </p:nvSpPr>
        <p:spPr bwMode="auto">
          <a:xfrm rot="5400000">
            <a:off x="4847431" y="3026656"/>
            <a:ext cx="978408" cy="978408"/>
          </a:xfrm>
          <a:prstGeom prst="circularArrow">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 name="TextBox 4"/>
          <p:cNvSpPr txBox="1"/>
          <p:nvPr/>
        </p:nvSpPr>
        <p:spPr>
          <a:xfrm>
            <a:off x="5826515" y="3285027"/>
            <a:ext cx="3058851"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Add slack variables</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712480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dirty="0" smtClean="0"/>
              <a:t>Simplex method</a:t>
            </a:r>
            <a:endParaRPr lang="en-US" dirty="0"/>
          </a:p>
        </p:txBody>
      </p:sp>
      <p:sp>
        <p:nvSpPr>
          <p:cNvPr id="3" name="Content Placeholder 2"/>
          <p:cNvSpPr>
            <a:spLocks noGrp="1"/>
          </p:cNvSpPr>
          <p:nvPr>
            <p:ph sz="half" idx="2"/>
          </p:nvPr>
        </p:nvSpPr>
        <p:spPr/>
        <p:txBody>
          <a:bodyPr/>
          <a:lstStyle/>
          <a:p>
            <a:r>
              <a:rPr lang="en-AU" dirty="0" smtClean="0"/>
              <a:t>Revised Simplex method</a:t>
            </a:r>
            <a:endParaRPr lang="en-US" dirty="0"/>
          </a:p>
        </p:txBody>
      </p:sp>
      <p:sp>
        <p:nvSpPr>
          <p:cNvPr id="4" name="Title 3"/>
          <p:cNvSpPr>
            <a:spLocks noGrp="1"/>
          </p:cNvSpPr>
          <p:nvPr>
            <p:ph type="title"/>
          </p:nvPr>
        </p:nvSpPr>
        <p:spPr/>
        <p:txBody>
          <a:bodyPr/>
          <a:lstStyle/>
          <a:p>
            <a:r>
              <a:rPr lang="en-AU" dirty="0" smtClean="0"/>
              <a:t>Example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62488905"/>
              </p:ext>
            </p:extLst>
          </p:nvPr>
        </p:nvGraphicFramePr>
        <p:xfrm>
          <a:off x="467544" y="1988840"/>
          <a:ext cx="3960439"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buFontTx/>
                        <a:buChar char="-"/>
                      </a:pP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18408997"/>
              </p:ext>
            </p:extLst>
          </p:nvPr>
        </p:nvGraphicFramePr>
        <p:xfrm>
          <a:off x="467544" y="4469634"/>
          <a:ext cx="3960439"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ectangle 10"/>
          <p:cNvSpPr/>
          <p:nvPr/>
        </p:nvSpPr>
        <p:spPr bwMode="auto">
          <a:xfrm>
            <a:off x="1590644" y="1974326"/>
            <a:ext cx="576064" cy="1886722"/>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2" name="Rectangle 11"/>
          <p:cNvSpPr/>
          <p:nvPr/>
        </p:nvSpPr>
        <p:spPr bwMode="auto">
          <a:xfrm>
            <a:off x="467544" y="2708920"/>
            <a:ext cx="3960440" cy="4176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3" name="Rectangle 12"/>
          <p:cNvSpPr/>
          <p:nvPr/>
        </p:nvSpPr>
        <p:spPr bwMode="auto">
          <a:xfrm>
            <a:off x="1029094" y="4451626"/>
            <a:ext cx="576064" cy="1886722"/>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4" name="Rectangle 13"/>
          <p:cNvSpPr/>
          <p:nvPr/>
        </p:nvSpPr>
        <p:spPr bwMode="auto">
          <a:xfrm>
            <a:off x="467544" y="5560708"/>
            <a:ext cx="3960440" cy="4176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270171291"/>
              </p:ext>
            </p:extLst>
          </p:nvPr>
        </p:nvGraphicFramePr>
        <p:xfrm>
          <a:off x="5940152" y="1989223"/>
          <a:ext cx="2828885"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627214583"/>
              </p:ext>
            </p:extLst>
          </p:nvPr>
        </p:nvGraphicFramePr>
        <p:xfrm>
          <a:off x="5919579" y="4469634"/>
          <a:ext cx="2828885"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310690347"/>
              </p:ext>
            </p:extLst>
          </p:nvPr>
        </p:nvGraphicFramePr>
        <p:xfrm>
          <a:off x="5148064" y="1988840"/>
          <a:ext cx="565777" cy="1854200"/>
        </p:xfrm>
        <a:graphic>
          <a:graphicData uri="http://schemas.openxmlformats.org/drawingml/2006/table">
            <a:tbl>
              <a:tblPr firstRow="1" bandRow="1">
                <a:tableStyleId>{91EBBBCC-DAD2-459C-BE2E-F6DE35CF9A28}</a:tableStyleId>
              </a:tblPr>
              <a:tblGrid>
                <a:gridCol w="565777"/>
              </a:tblGrid>
              <a:tr h="370840">
                <a:tc>
                  <a:txBody>
                    <a:bodyPr/>
                    <a:lstStyle/>
                    <a:p>
                      <a:pPr algn="ct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93532838"/>
              </p:ext>
            </p:extLst>
          </p:nvPr>
        </p:nvGraphicFramePr>
        <p:xfrm>
          <a:off x="5174697" y="4469634"/>
          <a:ext cx="565777" cy="1854200"/>
        </p:xfrm>
        <a:graphic>
          <a:graphicData uri="http://schemas.openxmlformats.org/drawingml/2006/table">
            <a:tbl>
              <a:tblPr firstRow="1" bandRow="1">
                <a:tableStyleId>{91EBBBCC-DAD2-459C-BE2E-F6DE35CF9A28}</a:tableStyleId>
              </a:tblPr>
              <a:tblGrid>
                <a:gridCol w="565777"/>
              </a:tblGrid>
              <a:tr h="370840">
                <a:tc>
                  <a:txBody>
                    <a:bodyPr/>
                    <a:lstStyle/>
                    <a:p>
                      <a:pPr algn="ct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8553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dirty="0" smtClean="0"/>
              <a:t>Simplex method</a:t>
            </a:r>
            <a:endParaRPr lang="en-US" dirty="0"/>
          </a:p>
        </p:txBody>
      </p:sp>
      <p:sp>
        <p:nvSpPr>
          <p:cNvPr id="3" name="Content Placeholder 2"/>
          <p:cNvSpPr>
            <a:spLocks noGrp="1"/>
          </p:cNvSpPr>
          <p:nvPr>
            <p:ph sz="half" idx="2"/>
          </p:nvPr>
        </p:nvSpPr>
        <p:spPr/>
        <p:txBody>
          <a:bodyPr/>
          <a:lstStyle/>
          <a:p>
            <a:r>
              <a:rPr lang="en-AU" dirty="0" smtClean="0"/>
              <a:t>Revised Simplex method</a:t>
            </a:r>
            <a:endParaRPr lang="en-US" dirty="0"/>
          </a:p>
        </p:txBody>
      </p:sp>
      <p:sp>
        <p:nvSpPr>
          <p:cNvPr id="4" name="Title 3"/>
          <p:cNvSpPr>
            <a:spLocks noGrp="1"/>
          </p:cNvSpPr>
          <p:nvPr>
            <p:ph type="title"/>
          </p:nvPr>
        </p:nvSpPr>
        <p:spPr/>
        <p:txBody>
          <a:bodyPr/>
          <a:lstStyle/>
          <a:p>
            <a:r>
              <a:rPr lang="en-AU" dirty="0"/>
              <a:t>Example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1472140"/>
              </p:ext>
            </p:extLst>
          </p:nvPr>
        </p:nvGraphicFramePr>
        <p:xfrm>
          <a:off x="467544" y="1988840"/>
          <a:ext cx="3960439"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5/3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59097044"/>
              </p:ext>
            </p:extLst>
          </p:nvPr>
        </p:nvGraphicFramePr>
        <p:xfrm>
          <a:off x="467544" y="4469634"/>
          <a:ext cx="3960439"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ectangle 10"/>
          <p:cNvSpPr/>
          <p:nvPr/>
        </p:nvSpPr>
        <p:spPr bwMode="auto">
          <a:xfrm>
            <a:off x="2152756" y="1974326"/>
            <a:ext cx="576064" cy="1886722"/>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12" name="Rectangle 11"/>
          <p:cNvSpPr/>
          <p:nvPr/>
        </p:nvSpPr>
        <p:spPr bwMode="auto">
          <a:xfrm>
            <a:off x="467544" y="3457962"/>
            <a:ext cx="3960440" cy="4176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915390977"/>
              </p:ext>
            </p:extLst>
          </p:nvPr>
        </p:nvGraphicFramePr>
        <p:xfrm>
          <a:off x="5940152" y="1989223"/>
          <a:ext cx="2828885"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13886834"/>
              </p:ext>
            </p:extLst>
          </p:nvPr>
        </p:nvGraphicFramePr>
        <p:xfrm>
          <a:off x="5919579" y="4469634"/>
          <a:ext cx="2828885" cy="1854200"/>
        </p:xfrm>
        <a:graphic>
          <a:graphicData uri="http://schemas.openxmlformats.org/drawingml/2006/table">
            <a:tbl>
              <a:tblPr firstRow="1" bandRow="1">
                <a:tableStyleId>{91EBBBCC-DAD2-459C-BE2E-F6DE35CF9A28}</a:tableStyleId>
              </a:tblPr>
              <a:tblGrid>
                <a:gridCol w="565777"/>
                <a:gridCol w="565777"/>
                <a:gridCol w="565777"/>
                <a:gridCol w="565777"/>
                <a:gridCol w="565777"/>
              </a:tblGrid>
              <a:tr h="370840">
                <a:tc>
                  <a:txBody>
                    <a:bodyPr/>
                    <a:lstStyle/>
                    <a:p>
                      <a:pPr algn="ctr"/>
                      <a:r>
                        <a:rPr lang="en-AU" sz="1600" dirty="0" err="1" smtClean="0"/>
                        <a:t>bsc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x5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600" dirty="0" smtClean="0"/>
                        <a:t>rhs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125768758"/>
              </p:ext>
            </p:extLst>
          </p:nvPr>
        </p:nvGraphicFramePr>
        <p:xfrm>
          <a:off x="5148064" y="1988840"/>
          <a:ext cx="565777" cy="1854200"/>
        </p:xfrm>
        <a:graphic>
          <a:graphicData uri="http://schemas.openxmlformats.org/drawingml/2006/table">
            <a:tbl>
              <a:tblPr firstRow="1" bandRow="1">
                <a:tableStyleId>{91EBBBCC-DAD2-459C-BE2E-F6DE35CF9A28}</a:tableStyleId>
              </a:tblPr>
              <a:tblGrid>
                <a:gridCol w="565777"/>
              </a:tblGrid>
              <a:tr h="370840">
                <a:tc>
                  <a:txBody>
                    <a:bodyPr/>
                    <a:lstStyle/>
                    <a:p>
                      <a:pPr algn="ctr"/>
                      <a:r>
                        <a:rPr lang="en-AU" sz="1600" dirty="0" smtClean="0"/>
                        <a:t>x3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-3/4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AU" sz="1600" dirty="0" smtClean="0"/>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64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Column generation</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Simplex algorithm</a:t>
            </a:r>
            <a:br>
              <a:rPr lang="en-AU" b="1" dirty="0" smtClean="0">
                <a:solidFill>
                  <a:srgbClr val="0070C0"/>
                </a:solidFill>
              </a:rPr>
            </a:br>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S</a:t>
            </a:r>
            <a:r>
              <a:rPr lang="en-AU" b="1" dirty="0" smtClean="0">
                <a:solidFill>
                  <a:srgbClr val="0070C0"/>
                </a:solidFill>
                <a:latin typeface="Times New Roman" pitchFamily="18" charset="0"/>
                <a:cs typeface="Times New Roman" pitchFamily="18" charset="0"/>
              </a:rPr>
              <a:t> = </a:t>
            </a:r>
            <a:r>
              <a:rPr lang="en-AU" b="1" i="1" dirty="0" smtClean="0">
                <a:solidFill>
                  <a:srgbClr val="0070C0"/>
                </a:solidFill>
                <a:latin typeface="Times New Roman" pitchFamily="18" charset="0"/>
                <a:cs typeface="Times New Roman" pitchFamily="18" charset="0"/>
              </a:rPr>
              <a:t>b</a:t>
            </a:r>
            <a:r>
              <a:rPr lang="en-AU" dirty="0" smtClean="0"/>
              <a:t> (slack variables equal rhs)</a:t>
            </a:r>
            <a:r>
              <a:rPr lang="en-AU" b="1" dirty="0" smtClean="0">
                <a:solidFill>
                  <a:srgbClr val="0070C0"/>
                </a:solidFill>
                <a:latin typeface="Times New Roman" pitchFamily="18" charset="0"/>
                <a:cs typeface="Times New Roman" pitchFamily="18" charset="0"/>
              </a:rPr>
              <a:t/>
            </a:r>
            <a:br>
              <a:rPr lang="en-AU" b="1" dirty="0" smtClean="0">
                <a:solidFill>
                  <a:srgbClr val="0070C0"/>
                </a:solidFill>
                <a:latin typeface="Times New Roman" pitchFamily="18" charset="0"/>
                <a:cs typeface="Times New Roman" pitchFamily="18" charset="0"/>
              </a:rPr>
            </a:br>
            <a:r>
              <a:rPr lang="en-AU" b="1" i="1" dirty="0" smtClean="0">
                <a:solidFill>
                  <a:srgbClr val="0070C0"/>
                </a:solidFill>
                <a:latin typeface="Times New Roman" pitchFamily="18" charset="0"/>
                <a:cs typeface="Times New Roman" pitchFamily="18" charset="0"/>
              </a:rPr>
              <a:t>x</a:t>
            </a:r>
            <a:r>
              <a:rPr lang="en-AU" b="1" baseline="-25000" dirty="0" smtClean="0">
                <a:solidFill>
                  <a:srgbClr val="0070C0"/>
                </a:solidFill>
                <a:latin typeface="Times New Roman" pitchFamily="18" charset="0"/>
                <a:cs typeface="Times New Roman" pitchFamily="18" charset="0"/>
              </a:rPr>
              <a:t>\</a:t>
            </a:r>
            <a:r>
              <a:rPr lang="en-AU" b="1" i="1" baseline="-25000" dirty="0" smtClean="0">
                <a:solidFill>
                  <a:srgbClr val="0070C0"/>
                </a:solidFill>
                <a:latin typeface="Times New Roman" pitchFamily="18" charset="0"/>
                <a:cs typeface="Times New Roman" pitchFamily="18" charset="0"/>
              </a:rPr>
              <a:t>S</a:t>
            </a:r>
            <a:r>
              <a:rPr lang="en-AU" b="1" dirty="0" smtClean="0">
                <a:solidFill>
                  <a:srgbClr val="0070C0"/>
                </a:solidFill>
                <a:latin typeface="Times New Roman" pitchFamily="18" charset="0"/>
                <a:cs typeface="Times New Roman" pitchFamily="18" charset="0"/>
              </a:rPr>
              <a:t> = 0 </a:t>
            </a:r>
            <a:r>
              <a:rPr lang="en-AU" dirty="0" smtClean="0"/>
              <a:t>(non-slack </a:t>
            </a:r>
            <a:r>
              <a:rPr lang="en-AU" dirty="0"/>
              <a:t>variables equal </a:t>
            </a:r>
            <a:r>
              <a:rPr lang="en-AU" dirty="0" smtClean="0"/>
              <a:t>0)</a:t>
            </a:r>
            <a:br>
              <a:rPr lang="en-AU" dirty="0" smtClean="0"/>
            </a:br>
            <a:r>
              <a:rPr lang="en-AU" dirty="0" smtClean="0"/>
              <a:t>while </a:t>
            </a:r>
            <a:r>
              <a:rPr lang="en-AU" b="1" dirty="0" err="1">
                <a:solidFill>
                  <a:srgbClr val="0070C0"/>
                </a:solidFill>
                <a:latin typeface="Times New Roman" pitchFamily="18" charset="0"/>
                <a:cs typeface="Times New Roman" pitchFamily="18" charset="0"/>
              </a:rPr>
              <a:t>m</a:t>
            </a:r>
            <a:r>
              <a:rPr lang="en-AU" b="1" dirty="0" err="1" smtClean="0">
                <a:solidFill>
                  <a:srgbClr val="0070C0"/>
                </a:solidFill>
                <a:latin typeface="Times New Roman" pitchFamily="18" charset="0"/>
                <a:cs typeface="Times New Roman" pitchFamily="18" charset="0"/>
              </a:rPr>
              <a:t>in</a:t>
            </a:r>
            <a:r>
              <a:rPr lang="en-AU" b="1" i="1" baseline="-25000" dirty="0" err="1" smtClean="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a:t>
            </a:r>
            <a:r>
              <a:rPr lang="en-AU" b="1" i="1" dirty="0" err="1" smtClean="0">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rPr>
              <a:t>j</a:t>
            </a:r>
            <a:r>
              <a:rPr lang="en-AU" b="1" i="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smtClean="0">
                <a:solidFill>
                  <a:srgbClr val="0070C0"/>
                </a:solidFill>
                <a:latin typeface="Times New Roman" pitchFamily="18" charset="0"/>
                <a:cs typeface="Times New Roman" pitchFamily="18" charset="0"/>
              </a:rPr>
              <a:t>c</a:t>
            </a:r>
            <a:r>
              <a:rPr lang="en-AU" b="1" i="1" baseline="-25000" dirty="0" smtClean="0">
                <a:solidFill>
                  <a:srgbClr val="0070C0"/>
                </a:solidFill>
                <a:latin typeface="Times New Roman" pitchFamily="18" charset="0"/>
                <a:cs typeface="Times New Roman" pitchFamily="18" charset="0"/>
              </a:rPr>
              <a:t>B</a:t>
            </a:r>
            <a:r>
              <a:rPr lang="en-AU" b="1" i="1" dirty="0" smtClean="0">
                <a:solidFill>
                  <a:srgbClr val="0070C0"/>
                </a:solidFill>
                <a:latin typeface="Times New Roman" pitchFamily="18" charset="0"/>
                <a:cs typeface="Times New Roman" pitchFamily="18" charset="0"/>
              </a:rPr>
              <a:t>B</a:t>
            </a:r>
            <a:r>
              <a:rPr lang="en-AU" b="1" baseline="30000" dirty="0" smtClean="0">
                <a:solidFill>
                  <a:srgbClr val="0070C0"/>
                </a:solidFill>
                <a:latin typeface="Times New Roman" pitchFamily="18" charset="0"/>
                <a:cs typeface="Times New Roman" pitchFamily="18" charset="0"/>
              </a:rPr>
              <a:t>-1</a:t>
            </a:r>
            <a:r>
              <a:rPr lang="en-AU" b="1" i="1" dirty="0" smtClean="0">
                <a:solidFill>
                  <a:srgbClr val="0070C0"/>
                </a:solidFill>
                <a:latin typeface="Times New Roman" pitchFamily="18" charset="0"/>
                <a:cs typeface="Times New Roman" pitchFamily="18" charset="0"/>
              </a:rPr>
              <a:t>A</a:t>
            </a:r>
            <a:r>
              <a:rPr lang="en-AU" b="1" i="1" baseline="-25000" dirty="0" smtClean="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 &lt; 0</a:t>
            </a:r>
            <a:endParaRPr lang="en-US" b="1" dirty="0">
              <a:solidFill>
                <a:srgbClr val="0070C0"/>
              </a:solidFill>
            </a:endParaRPr>
          </a:p>
          <a:p>
            <a:pPr marL="914400" lvl="1" indent="-457200">
              <a:buFont typeface="+mj-lt"/>
              <a:buAutoNum type="arabicPeriod"/>
            </a:pPr>
            <a:r>
              <a:rPr lang="en-US" dirty="0" smtClean="0"/>
              <a:t>Select new basic variable </a:t>
            </a:r>
            <a:r>
              <a:rPr lang="en-AU" b="1" i="1" dirty="0" smtClean="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 : (</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rPr>
              <a:t>j</a:t>
            </a:r>
            <a:r>
              <a:rPr lang="en-AU" b="1" i="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a:solidFill>
                  <a:srgbClr val="0070C0"/>
                </a:solidFill>
                <a:latin typeface="Times New Roman" pitchFamily="18" charset="0"/>
                <a:cs typeface="Times New Roman" pitchFamily="18" charset="0"/>
              </a:rPr>
              <a:t>c</a:t>
            </a:r>
            <a:r>
              <a:rPr lang="en-AU" b="1" i="1" baseline="-25000" dirty="0">
                <a:solidFill>
                  <a:srgbClr val="0070C0"/>
                </a:solidFill>
                <a:latin typeface="Times New Roman" pitchFamily="18" charset="0"/>
                <a:cs typeface="Times New Roman" pitchFamily="18" charset="0"/>
              </a:rPr>
              <a:t>B</a:t>
            </a:r>
            <a:r>
              <a:rPr lang="en-AU" b="1" i="1" dirty="0">
                <a:solidFill>
                  <a:srgbClr val="0070C0"/>
                </a:solidFill>
                <a:latin typeface="Times New Roman" pitchFamily="18" charset="0"/>
                <a:cs typeface="Times New Roman" pitchFamily="18" charset="0"/>
              </a:rPr>
              <a:t>B</a:t>
            </a:r>
            <a:r>
              <a:rPr lang="en-AU" b="1" baseline="30000" dirty="0">
                <a:solidFill>
                  <a:srgbClr val="0070C0"/>
                </a:solidFill>
                <a:latin typeface="Times New Roman" pitchFamily="18" charset="0"/>
                <a:cs typeface="Times New Roman" pitchFamily="18" charset="0"/>
              </a:rPr>
              <a:t>-1</a:t>
            </a:r>
            <a:r>
              <a:rPr lang="en-AU" b="1" i="1" dirty="0">
                <a:solidFill>
                  <a:srgbClr val="0070C0"/>
                </a:solidFill>
                <a:latin typeface="Times New Roman" pitchFamily="18" charset="0"/>
                <a:cs typeface="Times New Roman" pitchFamily="18" charset="0"/>
              </a:rPr>
              <a:t>A</a:t>
            </a:r>
            <a:r>
              <a:rPr lang="en-AU" b="1" i="1" baseline="-25000" dirty="0">
                <a:solidFill>
                  <a:srgbClr val="0070C0"/>
                </a:solidFill>
                <a:latin typeface="Times New Roman" pitchFamily="18" charset="0"/>
                <a:cs typeface="Times New Roman" pitchFamily="18" charset="0"/>
              </a:rPr>
              <a:t>j</a:t>
            </a:r>
            <a:r>
              <a:rPr lang="en-AU" b="1" dirty="0" smtClean="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&lt; </a:t>
            </a:r>
            <a:r>
              <a:rPr lang="en-AU" b="1" dirty="0" smtClean="0">
                <a:solidFill>
                  <a:srgbClr val="0070C0"/>
                </a:solidFill>
                <a:latin typeface="Times New Roman" pitchFamily="18" charset="0"/>
                <a:cs typeface="Times New Roman" pitchFamily="18" charset="0"/>
              </a:rPr>
              <a:t>0</a:t>
            </a:r>
            <a:endParaRPr lang="en-AU" dirty="0"/>
          </a:p>
          <a:p>
            <a:pPr marL="914400" lvl="1" indent="-457200">
              <a:buFont typeface="+mj-lt"/>
              <a:buAutoNum type="arabicPeriod"/>
            </a:pPr>
            <a:r>
              <a:rPr lang="en-AU" dirty="0" smtClean="0"/>
              <a:t>Select new non-basic variable </a:t>
            </a:r>
            <a:r>
              <a:rPr lang="en-AU" b="1" i="1" dirty="0" smtClean="0">
                <a:solidFill>
                  <a:srgbClr val="0070C0"/>
                </a:solidFill>
                <a:latin typeface="Times New Roman" pitchFamily="18" charset="0"/>
                <a:cs typeface="Times New Roman" pitchFamily="18" charset="0"/>
              </a:rPr>
              <a:t>j’</a:t>
            </a:r>
            <a:r>
              <a:rPr lang="en-AU" dirty="0" smtClean="0"/>
              <a:t> by increasing </a:t>
            </a:r>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j</a:t>
            </a:r>
            <a:r>
              <a:rPr lang="en-AU" dirty="0" smtClean="0"/>
              <a:t> as much as possible</a:t>
            </a:r>
          </a:p>
          <a:p>
            <a:pPr marL="914400" lvl="1" indent="-457200">
              <a:buFont typeface="+mj-lt"/>
              <a:buAutoNum type="arabicPeriod"/>
            </a:pPr>
            <a:r>
              <a:rPr lang="en-AU" dirty="0" smtClean="0"/>
              <a:t>Update data structures by swapping columns between matrix </a:t>
            </a:r>
            <a:r>
              <a:rPr lang="en-AU" b="1" i="1" dirty="0" smtClean="0">
                <a:solidFill>
                  <a:srgbClr val="0070C0"/>
                </a:solidFill>
                <a:latin typeface="Times New Roman" pitchFamily="18" charset="0"/>
                <a:cs typeface="Times New Roman" pitchFamily="18" charset="0"/>
              </a:rPr>
              <a:t>B</a:t>
            </a:r>
            <a:r>
              <a:rPr lang="en-AU" dirty="0" smtClean="0"/>
              <a:t> and matrix </a:t>
            </a:r>
            <a:r>
              <a:rPr lang="en-AU" b="1" i="1" dirty="0" smtClean="0">
                <a:solidFill>
                  <a:srgbClr val="0070C0"/>
                </a:solidFill>
                <a:latin typeface="Times New Roman" pitchFamily="18" charset="0"/>
                <a:cs typeface="Times New Roman" pitchFamily="18" charset="0"/>
              </a:rPr>
              <a:t>A</a:t>
            </a:r>
            <a:r>
              <a:rPr lang="en-AU" b="1" i="1" baseline="-25000" dirty="0" smtClean="0">
                <a:solidFill>
                  <a:srgbClr val="0070C0"/>
                </a:solidFill>
                <a:latin typeface="Times New Roman" pitchFamily="18" charset="0"/>
                <a:cs typeface="Times New Roman" pitchFamily="18" charset="0"/>
              </a:rPr>
              <a:t>N</a:t>
            </a:r>
            <a:r>
              <a:rPr lang="en-US" b="1" dirty="0">
                <a:solidFill>
                  <a:srgbClr val="0070C0"/>
                </a:solidFill>
              </a:rPr>
              <a:t/>
            </a:r>
            <a:br>
              <a:rPr lang="en-US" b="1" dirty="0">
                <a:solidFill>
                  <a:srgbClr val="0070C0"/>
                </a:solidFill>
              </a:rPr>
            </a:br>
            <a:endParaRPr lang="en-AU" dirty="0" smtClean="0"/>
          </a:p>
        </p:txBody>
      </p:sp>
      <p:sp>
        <p:nvSpPr>
          <p:cNvPr id="4" name="TextBox 3"/>
          <p:cNvSpPr txBox="1"/>
          <p:nvPr/>
        </p:nvSpPr>
        <p:spPr>
          <a:xfrm>
            <a:off x="611560" y="5301208"/>
            <a:ext cx="7848872" cy="1200329"/>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In column generation, rather than checking the reduced cost for each variable, a </a:t>
            </a:r>
            <a:r>
              <a:rPr lang="en-AU" b="1" dirty="0" err="1" smtClean="0">
                <a:solidFill>
                  <a:srgbClr val="0070C0"/>
                </a:solidFill>
                <a:latin typeface="Arial" pitchFamily="34" charset="0"/>
                <a:cs typeface="Arial" pitchFamily="34" charset="0"/>
              </a:rPr>
              <a:t>subproblem</a:t>
            </a:r>
            <a:r>
              <a:rPr lang="en-AU" b="1" dirty="0" smtClean="0">
                <a:solidFill>
                  <a:srgbClr val="0070C0"/>
                </a:solidFill>
                <a:latin typeface="Arial" pitchFamily="34" charset="0"/>
                <a:cs typeface="Arial" pitchFamily="34" charset="0"/>
              </a:rPr>
              <a:t> is solved to find a variable with negative reduced cost</a:t>
            </a:r>
            <a:endParaRPr lang="en-US" b="1" dirty="0">
              <a:solidFill>
                <a:srgbClr val="0070C0"/>
              </a:solidFill>
              <a:latin typeface="Arial" pitchFamily="34" charset="0"/>
              <a:cs typeface="Arial" pitchFamily="34" charset="0"/>
            </a:endParaRPr>
          </a:p>
        </p:txBody>
      </p:sp>
      <p:sp>
        <p:nvSpPr>
          <p:cNvPr id="6" name="Rectangle 5"/>
          <p:cNvSpPr/>
          <p:nvPr/>
        </p:nvSpPr>
        <p:spPr bwMode="auto">
          <a:xfrm>
            <a:off x="4254940" y="2874178"/>
            <a:ext cx="2189268" cy="4176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2627415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LPs with many variables</a:t>
            </a:r>
            <a:endParaRPr lang="en-US" dirty="0"/>
          </a:p>
        </p:txBody>
      </p:sp>
      <p:sp>
        <p:nvSpPr>
          <p:cNvPr id="3" name="Content Placeholder 2"/>
          <p:cNvSpPr>
            <a:spLocks noGrp="1"/>
          </p:cNvSpPr>
          <p:nvPr>
            <p:ph idx="1"/>
          </p:nvPr>
        </p:nvSpPr>
        <p:spPr/>
        <p:txBody>
          <a:bodyPr/>
          <a:lstStyle/>
          <a:p>
            <a:r>
              <a:rPr lang="en-AU" dirty="0" smtClean="0"/>
              <a:t>The number of basic (non-zero) variables is at most equal to the number of constraints, so even with many variables </a:t>
            </a:r>
            <a:r>
              <a:rPr lang="en-AU" dirty="0"/>
              <a:t>(possibly </a:t>
            </a:r>
            <a:r>
              <a:rPr lang="en-AU" dirty="0" smtClean="0"/>
              <a:t>exponential many) only a small subset will be in the optimal solution</a:t>
            </a:r>
            <a:endParaRPr lang="en-US" dirty="0"/>
          </a:p>
        </p:txBody>
      </p:sp>
      <p:sp>
        <p:nvSpPr>
          <p:cNvPr id="37" name="Rectangle 36"/>
          <p:cNvSpPr/>
          <p:nvPr/>
        </p:nvSpPr>
        <p:spPr bwMode="auto">
          <a:xfrm>
            <a:off x="439489" y="3471980"/>
            <a:ext cx="1065960" cy="74592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20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 name="Rectangle 37"/>
          <p:cNvSpPr/>
          <p:nvPr/>
        </p:nvSpPr>
        <p:spPr bwMode="auto">
          <a:xfrm>
            <a:off x="1505206" y="3471980"/>
            <a:ext cx="7243258" cy="74592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40" name="Straight Connector 39"/>
          <p:cNvCxnSpPr/>
          <p:nvPr/>
        </p:nvCxnSpPr>
        <p:spPr bwMode="auto">
          <a:xfrm>
            <a:off x="1548336" y="3468098"/>
            <a:ext cx="7243258"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1548336" y="4221088"/>
            <a:ext cx="7243258"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Left Brace 49"/>
          <p:cNvSpPr/>
          <p:nvPr/>
        </p:nvSpPr>
        <p:spPr bwMode="auto">
          <a:xfrm rot="16200000">
            <a:off x="668508" y="4136954"/>
            <a:ext cx="287163" cy="745200"/>
          </a:xfrm>
          <a:prstGeom prst="leftBrac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1" name="Left Brace 50"/>
          <p:cNvSpPr/>
          <p:nvPr/>
        </p:nvSpPr>
        <p:spPr bwMode="auto">
          <a:xfrm rot="16200000">
            <a:off x="4861033" y="722573"/>
            <a:ext cx="287163" cy="7573962"/>
          </a:xfrm>
          <a:prstGeom prst="leftBrac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2" name="TextBox 51"/>
          <p:cNvSpPr txBox="1"/>
          <p:nvPr/>
        </p:nvSpPr>
        <p:spPr>
          <a:xfrm>
            <a:off x="574684" y="4653136"/>
            <a:ext cx="474810" cy="461665"/>
          </a:xfrm>
          <a:prstGeom prst="rect">
            <a:avLst/>
          </a:prstGeom>
          <a:noFill/>
        </p:spPr>
        <p:txBody>
          <a:bodyPr wrap="none" rtlCol="0">
            <a:spAutoFit/>
          </a:bodyPr>
          <a:lstStyle/>
          <a:p>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B</a:t>
            </a:r>
            <a:endParaRPr lang="en-US" b="1" dirty="0">
              <a:solidFill>
                <a:srgbClr val="0070C0"/>
              </a:solidFill>
              <a:latin typeface="Times New Roman" pitchFamily="18" charset="0"/>
              <a:cs typeface="Times New Roman" pitchFamily="18" charset="0"/>
            </a:endParaRPr>
          </a:p>
        </p:txBody>
      </p:sp>
      <p:sp>
        <p:nvSpPr>
          <p:cNvPr id="53" name="TextBox 52"/>
          <p:cNvSpPr txBox="1"/>
          <p:nvPr/>
        </p:nvSpPr>
        <p:spPr>
          <a:xfrm>
            <a:off x="4767209" y="4653136"/>
            <a:ext cx="486030" cy="461665"/>
          </a:xfrm>
          <a:prstGeom prst="rect">
            <a:avLst/>
          </a:prstGeom>
          <a:noFill/>
        </p:spPr>
        <p:txBody>
          <a:bodyPr wrap="none" rtlCol="0">
            <a:spAutoFit/>
          </a:bodyPr>
          <a:lstStyle/>
          <a:p>
            <a:r>
              <a:rPr lang="en-AU" b="1" i="1" dirty="0" err="1" smtClean="0">
                <a:solidFill>
                  <a:srgbClr val="0070C0"/>
                </a:solidFill>
                <a:latin typeface="Times New Roman" pitchFamily="18" charset="0"/>
                <a:cs typeface="Times New Roman" pitchFamily="18" charset="0"/>
              </a:rPr>
              <a:t>x</a:t>
            </a:r>
            <a:r>
              <a:rPr lang="en-AU" b="1" i="1" baseline="-25000" dirty="0" err="1" smtClean="0">
                <a:solidFill>
                  <a:srgbClr val="0070C0"/>
                </a:solidFill>
                <a:latin typeface="Times New Roman" pitchFamily="18" charset="0"/>
                <a:cs typeface="Times New Roman" pitchFamily="18" charset="0"/>
              </a:rPr>
              <a:t>N</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33448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a:solidFill>
                  <a:srgbClr val="0070C0"/>
                </a:solidFill>
                <a:latin typeface="Times New Roman" pitchFamily="18" charset="0"/>
                <a:cs typeface="Times New Roman" pitchFamily="18" charset="0"/>
              </a:rPr>
              <a:t>(</a:t>
            </a:r>
            <a:r>
              <a:rPr lang="en-AU" b="1" i="1" dirty="0" err="1">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rPr>
              <a:t>N</a:t>
            </a:r>
            <a:r>
              <a:rPr lang="en-AU" b="1" i="1" dirty="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a:solidFill>
                  <a:srgbClr val="0070C0"/>
                </a:solidFill>
                <a:latin typeface="Times New Roman" pitchFamily="18" charset="0"/>
                <a:cs typeface="Times New Roman" pitchFamily="18" charset="0"/>
              </a:rPr>
              <a:t>c</a:t>
            </a:r>
            <a:r>
              <a:rPr lang="en-AU" b="1" i="1" baseline="-25000" dirty="0">
                <a:solidFill>
                  <a:srgbClr val="0070C0"/>
                </a:solidFill>
                <a:latin typeface="Times New Roman" pitchFamily="18" charset="0"/>
                <a:cs typeface="Times New Roman" pitchFamily="18" charset="0"/>
              </a:rPr>
              <a:t>B</a:t>
            </a:r>
            <a:r>
              <a:rPr lang="en-AU" b="1" i="1" dirty="0">
                <a:solidFill>
                  <a:srgbClr val="0070C0"/>
                </a:solidFill>
                <a:latin typeface="Times New Roman" pitchFamily="18" charset="0"/>
                <a:cs typeface="Times New Roman" pitchFamily="18" charset="0"/>
              </a:rPr>
              <a:t>B</a:t>
            </a:r>
            <a:r>
              <a:rPr lang="en-AU" b="1" baseline="30000" dirty="0">
                <a:solidFill>
                  <a:srgbClr val="0070C0"/>
                </a:solidFill>
                <a:latin typeface="Times New Roman" pitchFamily="18" charset="0"/>
                <a:cs typeface="Times New Roman" pitchFamily="18" charset="0"/>
              </a:rPr>
              <a:t>-1</a:t>
            </a:r>
            <a:r>
              <a:rPr lang="en-AU" b="1" i="1" dirty="0">
                <a:solidFill>
                  <a:srgbClr val="0070C0"/>
                </a:solidFill>
                <a:latin typeface="Times New Roman" pitchFamily="18" charset="0"/>
                <a:cs typeface="Times New Roman" pitchFamily="18" charset="0"/>
              </a:rPr>
              <a:t>A</a:t>
            </a:r>
            <a:r>
              <a:rPr lang="en-AU" b="1" i="1" baseline="-25000" dirty="0">
                <a:solidFill>
                  <a:srgbClr val="0070C0"/>
                </a:solidFill>
                <a:latin typeface="Times New Roman" pitchFamily="18" charset="0"/>
                <a:cs typeface="Times New Roman" pitchFamily="18" charset="0"/>
              </a:rPr>
              <a:t>N</a:t>
            </a:r>
            <a:r>
              <a:rPr lang="en-AU" b="1" dirty="0">
                <a:solidFill>
                  <a:srgbClr val="0070C0"/>
                </a:solidFill>
                <a:latin typeface="Times New Roman" pitchFamily="18" charset="0"/>
                <a:cs typeface="Times New Roman" pitchFamily="18" charset="0"/>
              </a:rPr>
              <a:t>) &lt; 0</a:t>
            </a:r>
          </a:p>
          <a:p>
            <a:endParaRPr lang="en-AU" b="1" dirty="0">
              <a:solidFill>
                <a:srgbClr val="0070C0"/>
              </a:solidFill>
              <a:latin typeface="Times New Roman" pitchFamily="18" charset="0"/>
              <a:cs typeface="Times New Roman" pitchFamily="18" charset="0"/>
            </a:endParaRPr>
          </a:p>
          <a:p>
            <a:r>
              <a:rPr lang="en-AU" b="1" dirty="0">
                <a:solidFill>
                  <a:srgbClr val="0070C0"/>
                </a:solidFill>
                <a:latin typeface="Times New Roman" pitchFamily="18" charset="0"/>
                <a:cs typeface="Times New Roman" pitchFamily="18" charset="0"/>
              </a:rPr>
              <a:t>(</a:t>
            </a:r>
            <a:r>
              <a:rPr lang="en-AU" b="1" i="1" dirty="0" err="1">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rPr>
              <a:t>N</a:t>
            </a:r>
            <a:r>
              <a:rPr lang="en-AU" b="1" i="1" dirty="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err="1">
                <a:solidFill>
                  <a:srgbClr val="0070C0"/>
                </a:solidFill>
                <a:latin typeface="Times New Roman" pitchFamily="18" charset="0"/>
                <a:cs typeface="Times New Roman" pitchFamily="18" charset="0"/>
              </a:rPr>
              <a:t>y</a:t>
            </a:r>
            <a:r>
              <a:rPr lang="en-AU" b="1" i="1" baseline="30000" dirty="0" err="1">
                <a:solidFill>
                  <a:srgbClr val="0070C0"/>
                </a:solidFill>
                <a:latin typeface="Times New Roman" pitchFamily="18" charset="0"/>
                <a:cs typeface="Times New Roman" pitchFamily="18" charset="0"/>
              </a:rPr>
              <a:t>T</a:t>
            </a:r>
            <a:r>
              <a:rPr lang="en-AU" b="1" i="1" dirty="0" err="1">
                <a:solidFill>
                  <a:srgbClr val="0070C0"/>
                </a:solidFill>
                <a:latin typeface="Times New Roman" pitchFamily="18" charset="0"/>
                <a:cs typeface="Times New Roman" pitchFamily="18" charset="0"/>
              </a:rPr>
              <a:t>A</a:t>
            </a:r>
            <a:r>
              <a:rPr lang="en-AU" b="1" i="1" baseline="-25000" dirty="0" err="1">
                <a:solidFill>
                  <a:srgbClr val="0070C0"/>
                </a:solidFill>
                <a:latin typeface="Times New Roman" pitchFamily="18" charset="0"/>
                <a:cs typeface="Times New Roman" pitchFamily="18" charset="0"/>
              </a:rPr>
              <a:t>N</a:t>
            </a:r>
            <a:r>
              <a:rPr lang="en-AU" b="1" dirty="0">
                <a:solidFill>
                  <a:srgbClr val="0070C0"/>
                </a:solidFill>
                <a:latin typeface="Times New Roman" pitchFamily="18" charset="0"/>
                <a:cs typeface="Times New Roman" pitchFamily="18" charset="0"/>
              </a:rPr>
              <a:t>) &lt; </a:t>
            </a:r>
            <a:r>
              <a:rPr lang="en-AU" b="1" dirty="0" smtClean="0">
                <a:solidFill>
                  <a:srgbClr val="0070C0"/>
                </a:solidFill>
                <a:latin typeface="Times New Roman" pitchFamily="18" charset="0"/>
                <a:cs typeface="Times New Roman" pitchFamily="18" charset="0"/>
              </a:rPr>
              <a:t>0</a:t>
            </a:r>
          </a:p>
          <a:p>
            <a:endParaRPr lang="en-AU" b="1" dirty="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smtClean="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US" dirty="0"/>
          </a:p>
        </p:txBody>
      </p:sp>
      <p:sp>
        <p:nvSpPr>
          <p:cNvPr id="3" name="Content Placeholder 2"/>
          <p:cNvSpPr>
            <a:spLocks noGrp="1"/>
          </p:cNvSpPr>
          <p:nvPr>
            <p:ph sz="half" idx="2"/>
          </p:nvPr>
        </p:nvSpPr>
        <p:spPr/>
        <p:txBody>
          <a:bodyPr/>
          <a:lstStyle/>
          <a:p>
            <a:endParaRPr lang="en-AU" b="1" dirty="0">
              <a:solidFill>
                <a:srgbClr val="0070C0"/>
              </a:solidFill>
              <a:latin typeface="Times New Roman" pitchFamily="18" charset="0"/>
              <a:cs typeface="Times New Roman" pitchFamily="18" charset="0"/>
            </a:endParaRPr>
          </a:p>
          <a:p>
            <a:endParaRPr lang="en-AU" b="1" dirty="0" smtClean="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smtClean="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US" dirty="0"/>
          </a:p>
        </p:txBody>
      </p:sp>
      <p:sp>
        <p:nvSpPr>
          <p:cNvPr id="4" name="Title 3"/>
          <p:cNvSpPr>
            <a:spLocks noGrp="1"/>
          </p:cNvSpPr>
          <p:nvPr>
            <p:ph type="title"/>
          </p:nvPr>
        </p:nvSpPr>
        <p:spPr/>
        <p:txBody>
          <a:bodyPr/>
          <a:lstStyle/>
          <a:p>
            <a:r>
              <a:rPr lang="en-AU" dirty="0" smtClean="0"/>
              <a:t>Column generation</a:t>
            </a:r>
            <a:endParaRPr lang="en-US" dirty="0"/>
          </a:p>
        </p:txBody>
      </p:sp>
      <p:sp>
        <p:nvSpPr>
          <p:cNvPr id="5" name="Circular Arrow 4"/>
          <p:cNvSpPr/>
          <p:nvPr/>
        </p:nvSpPr>
        <p:spPr bwMode="auto">
          <a:xfrm rot="5400000">
            <a:off x="4847431" y="1514488"/>
            <a:ext cx="978408" cy="978408"/>
          </a:xfrm>
          <a:prstGeom prst="circularArrow">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6" name="TextBox 5"/>
          <p:cNvSpPr txBox="1"/>
          <p:nvPr/>
        </p:nvSpPr>
        <p:spPr>
          <a:xfrm>
            <a:off x="5826515" y="1772859"/>
            <a:ext cx="1688283"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Substitute</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72938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smtClean="0">
                <a:solidFill>
                  <a:srgbClr val="0070C0"/>
                </a:solidFill>
                <a:latin typeface="Times New Roman" pitchFamily="18" charset="0"/>
                <a:cs typeface="Times New Roman" pitchFamily="18" charset="0"/>
              </a:rPr>
              <a:t>(</a:t>
            </a:r>
            <a:r>
              <a:rPr lang="en-AU" b="1" i="1" dirty="0" err="1">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rPr>
              <a:t>N</a:t>
            </a:r>
            <a:r>
              <a:rPr lang="en-AU" b="1" i="1" dirty="0">
                <a:solidFill>
                  <a:srgbClr val="0070C0"/>
                </a:solidFill>
                <a:latin typeface="Times New Roman" pitchFamily="18" charset="0"/>
                <a:cs typeface="Times New Roman" pitchFamily="18" charset="0"/>
              </a:rPr>
              <a:t> </a:t>
            </a:r>
            <a:r>
              <a:rPr lang="en-AU" b="1" dirty="0">
                <a:solidFill>
                  <a:srgbClr val="0070C0"/>
                </a:solidFill>
                <a:latin typeface="Times New Roman" pitchFamily="18" charset="0"/>
                <a:cs typeface="Times New Roman" pitchFamily="18" charset="0"/>
              </a:rPr>
              <a:t>– </a:t>
            </a:r>
            <a:r>
              <a:rPr lang="en-AU" b="1" i="1" dirty="0" err="1">
                <a:solidFill>
                  <a:srgbClr val="0070C0"/>
                </a:solidFill>
                <a:latin typeface="Times New Roman" pitchFamily="18" charset="0"/>
                <a:cs typeface="Times New Roman" pitchFamily="18" charset="0"/>
              </a:rPr>
              <a:t>y</a:t>
            </a:r>
            <a:r>
              <a:rPr lang="en-AU" b="1" i="1" baseline="30000" dirty="0" err="1">
                <a:solidFill>
                  <a:srgbClr val="0070C0"/>
                </a:solidFill>
                <a:latin typeface="Times New Roman" pitchFamily="18" charset="0"/>
                <a:cs typeface="Times New Roman" pitchFamily="18" charset="0"/>
              </a:rPr>
              <a:t>T</a:t>
            </a:r>
            <a:r>
              <a:rPr lang="en-AU" b="1" i="1" dirty="0" err="1">
                <a:solidFill>
                  <a:srgbClr val="0070C0"/>
                </a:solidFill>
                <a:latin typeface="Times New Roman" pitchFamily="18" charset="0"/>
                <a:cs typeface="Times New Roman" pitchFamily="18" charset="0"/>
              </a:rPr>
              <a:t>A</a:t>
            </a:r>
            <a:r>
              <a:rPr lang="en-AU" b="1" i="1" baseline="-25000" dirty="0" err="1">
                <a:solidFill>
                  <a:srgbClr val="0070C0"/>
                </a:solidFill>
                <a:latin typeface="Times New Roman" pitchFamily="18" charset="0"/>
                <a:cs typeface="Times New Roman" pitchFamily="18" charset="0"/>
              </a:rPr>
              <a:t>N</a:t>
            </a:r>
            <a:r>
              <a:rPr lang="en-AU" b="1" dirty="0">
                <a:solidFill>
                  <a:srgbClr val="0070C0"/>
                </a:solidFill>
                <a:latin typeface="Times New Roman" pitchFamily="18" charset="0"/>
                <a:cs typeface="Times New Roman" pitchFamily="18" charset="0"/>
              </a:rPr>
              <a:t>) &lt; </a:t>
            </a:r>
            <a:r>
              <a:rPr lang="en-AU" b="1" dirty="0" smtClean="0">
                <a:solidFill>
                  <a:srgbClr val="0070C0"/>
                </a:solidFill>
                <a:latin typeface="Times New Roman" pitchFamily="18" charset="0"/>
                <a:cs typeface="Times New Roman" pitchFamily="18" charset="0"/>
              </a:rPr>
              <a:t>0</a:t>
            </a:r>
          </a:p>
          <a:p>
            <a:endParaRPr lang="en-AU" b="1" dirty="0">
              <a:solidFill>
                <a:srgbClr val="0070C0"/>
              </a:solidFill>
              <a:latin typeface="Times New Roman" pitchFamily="18" charset="0"/>
              <a:cs typeface="Times New Roman" pitchFamily="18" charset="0"/>
            </a:endParaRPr>
          </a:p>
          <a:p>
            <a:r>
              <a:rPr lang="en-AU" b="1" dirty="0">
                <a:solidFill>
                  <a:srgbClr val="0070C0"/>
                </a:solidFill>
              </a:rPr>
              <a:t>Primal</a:t>
            </a:r>
            <a:r>
              <a:rPr lang="en-AU" dirty="0"/>
              <a:t/>
            </a:r>
            <a:br>
              <a:rPr lang="en-AU" dirty="0"/>
            </a:br>
            <a:r>
              <a:rPr lang="en-AU" dirty="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 </a:t>
            </a:r>
            <a:r>
              <a:rPr lang="en-AU" i="1" dirty="0" smtClean="0">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a:t>
            </a:r>
            <a:endParaRPr lang="en-US" dirty="0">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smtClean="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US" dirty="0"/>
          </a:p>
        </p:txBody>
      </p:sp>
      <p:sp>
        <p:nvSpPr>
          <p:cNvPr id="3" name="Content Placeholder 2"/>
          <p:cNvSpPr>
            <a:spLocks noGrp="1"/>
          </p:cNvSpPr>
          <p:nvPr>
            <p:ph sz="half" idx="2"/>
          </p:nvPr>
        </p:nvSpPr>
        <p:spPr/>
        <p:txBody>
          <a:bodyPr/>
          <a:lstStyle/>
          <a:p>
            <a:endParaRPr lang="en-AU" b="1" dirty="0">
              <a:solidFill>
                <a:srgbClr val="0070C0"/>
              </a:solidFill>
              <a:latin typeface="Times New Roman" pitchFamily="18" charset="0"/>
              <a:cs typeface="Times New Roman" pitchFamily="18" charset="0"/>
            </a:endParaRPr>
          </a:p>
          <a:p>
            <a:endParaRPr lang="en-AU" b="1" dirty="0" smtClean="0">
              <a:solidFill>
                <a:srgbClr val="0070C0"/>
              </a:solidFill>
              <a:latin typeface="Times New Roman" pitchFamily="18" charset="0"/>
              <a:cs typeface="Times New Roman" pitchFamily="18" charset="0"/>
            </a:endParaRPr>
          </a:p>
          <a:p>
            <a:r>
              <a:rPr lang="en-AU" b="1" dirty="0" smtClean="0">
                <a:solidFill>
                  <a:srgbClr val="0070C0"/>
                </a:solidFill>
              </a:rPr>
              <a:t>Dual</a:t>
            </a:r>
            <a:r>
              <a:rPr lang="en-AU" dirty="0"/>
              <a:t/>
            </a:r>
            <a:br>
              <a:rPr lang="en-AU" dirty="0"/>
            </a:br>
            <a:r>
              <a:rPr lang="en-AU" dirty="0">
                <a:latin typeface="Times New Roman" pitchFamily="18" charset="0"/>
                <a:cs typeface="Times New Roman" pitchFamily="18" charset="0"/>
              </a:rPr>
              <a:t>Max </a:t>
            </a:r>
            <a:r>
              <a:rPr lang="en-AU" i="1" dirty="0" err="1">
                <a:latin typeface="Times New Roman" pitchFamily="18" charset="0"/>
                <a:cs typeface="Times New Roman" pitchFamily="18" charset="0"/>
              </a:rPr>
              <a:t>y</a:t>
            </a:r>
            <a:r>
              <a:rPr lang="en-AU" i="1" baseline="30000" dirty="0" err="1">
                <a:latin typeface="Times New Roman" pitchFamily="18" charset="0"/>
                <a:cs typeface="Times New Roman" pitchFamily="18" charset="0"/>
              </a:rPr>
              <a:t>T</a:t>
            </a:r>
            <a:r>
              <a:rPr lang="en-AU" i="1" dirty="0" err="1">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y</a:t>
            </a:r>
            <a:r>
              <a:rPr lang="en-AU" i="1" baseline="30000" dirty="0" err="1">
                <a:latin typeface="Times New Roman" pitchFamily="18" charset="0"/>
                <a:cs typeface="Times New Roman" pitchFamily="18" charset="0"/>
              </a:rPr>
              <a:t>T</a:t>
            </a:r>
            <a:r>
              <a:rPr lang="en-AU" i="1" dirty="0" err="1">
                <a:latin typeface="Times New Roman" pitchFamily="18" charset="0"/>
                <a:cs typeface="Times New Roman" pitchFamily="18" charset="0"/>
              </a:rPr>
              <a:t>A</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rPr>
              <a:t>c</a:t>
            </a:r>
            <a:r>
              <a:rPr lang="en-AU" dirty="0">
                <a:latin typeface="Times New Roman" pitchFamily="18" charset="0"/>
                <a:cs typeface="Times New Roman" pitchFamily="18" charset="0"/>
              </a:rPr>
              <a:t>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y</a:t>
            </a:r>
            <a:r>
              <a:rPr lang="en-AU" dirty="0">
                <a:latin typeface="Times New Roman" pitchFamily="18" charset="0"/>
                <a:cs typeface="Times New Roman" pitchFamily="18" charset="0"/>
              </a:rPr>
              <a:t> ≥ 0</a:t>
            </a:r>
            <a:endParaRPr lang="en-US" dirty="0">
              <a:latin typeface="Times New Roman" pitchFamily="18" charset="0"/>
              <a:cs typeface="Times New Roman" pitchFamily="18" charset="0"/>
            </a:endParaRPr>
          </a:p>
          <a:p>
            <a:endParaRPr lang="en-AU" b="1" dirty="0">
              <a:solidFill>
                <a:srgbClr val="0070C0"/>
              </a:solidFill>
              <a:latin typeface="Times New Roman" pitchFamily="18" charset="0"/>
              <a:cs typeface="Times New Roman" pitchFamily="18" charset="0"/>
            </a:endParaRPr>
          </a:p>
          <a:p>
            <a:endParaRPr lang="en-US" dirty="0"/>
          </a:p>
        </p:txBody>
      </p:sp>
      <p:sp>
        <p:nvSpPr>
          <p:cNvPr id="4" name="Title 3"/>
          <p:cNvSpPr>
            <a:spLocks noGrp="1"/>
          </p:cNvSpPr>
          <p:nvPr>
            <p:ph type="title"/>
          </p:nvPr>
        </p:nvSpPr>
        <p:spPr/>
        <p:txBody>
          <a:bodyPr/>
          <a:lstStyle/>
          <a:p>
            <a:r>
              <a:rPr lang="en-AU" dirty="0" smtClean="0"/>
              <a:t>Column generation</a:t>
            </a:r>
            <a:endParaRPr lang="en-US" dirty="0"/>
          </a:p>
        </p:txBody>
      </p:sp>
      <p:grpSp>
        <p:nvGrpSpPr>
          <p:cNvPr id="7" name="Group 6"/>
          <p:cNvGrpSpPr/>
          <p:nvPr/>
        </p:nvGrpSpPr>
        <p:grpSpPr>
          <a:xfrm>
            <a:off x="1559119" y="3068960"/>
            <a:ext cx="2940873" cy="3547399"/>
            <a:chOff x="1959486" y="1493168"/>
            <a:chExt cx="4201247" cy="5067713"/>
          </a:xfrm>
        </p:grpSpPr>
        <p:sp>
          <p:nvSpPr>
            <p:cNvPr id="8" name="Rectangle 7"/>
            <p:cNvSpPr/>
            <p:nvPr/>
          </p:nvSpPr>
          <p:spPr bwMode="auto">
            <a:xfrm>
              <a:off x="4880382" y="1493168"/>
              <a:ext cx="565200" cy="10656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200" i="1" dirty="0" smtClean="0">
                  <a:latin typeface="Times New Roman" pitchFamily="18" charset="0"/>
                  <a:cs typeface="Times New Roman" pitchFamily="18" charset="0"/>
                </a:rPr>
                <a:t>x</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bwMode="auto">
            <a:xfrm>
              <a:off x="4882074" y="2557036"/>
              <a:ext cx="565200" cy="1684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9"/>
            <p:cNvSpPr/>
            <p:nvPr/>
          </p:nvSpPr>
          <p:spPr bwMode="auto">
            <a:xfrm>
              <a:off x="1959630" y="4341228"/>
              <a:ext cx="1065600"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200" i="1" dirty="0">
                  <a:latin typeface="Times New Roman" pitchFamily="18" charset="0"/>
                  <a:cs typeface="Times New Roman" pitchFamily="18" charset="0"/>
                </a:rPr>
                <a:t>c</a:t>
              </a:r>
              <a:endParaRPr kumimoji="0" lang="en-US" sz="12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11" name="Rectangle 10"/>
            <p:cNvSpPr/>
            <p:nvPr/>
          </p:nvSpPr>
          <p:spPr bwMode="auto">
            <a:xfrm>
              <a:off x="3025086" y="4341228"/>
              <a:ext cx="1684800" cy="5652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1"/>
            <p:cNvSpPr/>
            <p:nvPr/>
          </p:nvSpPr>
          <p:spPr bwMode="auto">
            <a:xfrm>
              <a:off x="1959486" y="5038081"/>
              <a:ext cx="10656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2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bwMode="auto">
            <a:xfrm>
              <a:off x="3025086" y="5038081"/>
              <a:ext cx="1684800" cy="1522800"/>
            </a:xfrm>
            <a:prstGeom prst="rect">
              <a:avLst/>
            </a:prstGeom>
            <a:solidFill>
              <a:schemeClr val="accent1">
                <a:alpha val="30000"/>
              </a:schemeClr>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13"/>
            <p:cNvSpPr/>
            <p:nvPr/>
          </p:nvSpPr>
          <p:spPr bwMode="auto">
            <a:xfrm>
              <a:off x="4881645" y="4340996"/>
              <a:ext cx="563937" cy="5652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200" i="1" dirty="0">
                  <a:latin typeface="Times New Roman" pitchFamily="18" charset="0"/>
                  <a:cs typeface="Times New Roman" pitchFamily="18" charset="0"/>
                </a:rPr>
                <a:t>c</a:t>
              </a:r>
              <a:r>
                <a:rPr lang="en-AU" sz="1200" i="1" dirty="0" smtClean="0">
                  <a:latin typeface="Times New Roman" pitchFamily="18" charset="0"/>
                  <a:cs typeface="Times New Roman" pitchFamily="18" charset="0"/>
                </a:rPr>
                <a:t>x</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Rectangle 14"/>
            <p:cNvSpPr/>
            <p:nvPr/>
          </p:nvSpPr>
          <p:spPr bwMode="auto">
            <a:xfrm>
              <a:off x="5595533" y="5038081"/>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200" i="1" dirty="0">
                  <a:latin typeface="Times New Roman" pitchFamily="18" charset="0"/>
                  <a:cs typeface="Times New Roman" pitchFamily="18" charset="0"/>
                </a:rPr>
                <a:t>b</a:t>
              </a:r>
              <a:endParaRPr kumimoji="0" lang="en-US" sz="12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16" name="Rectangle 15"/>
            <p:cNvSpPr/>
            <p:nvPr/>
          </p:nvSpPr>
          <p:spPr bwMode="auto">
            <a:xfrm>
              <a:off x="4881645" y="5038081"/>
              <a:ext cx="565200" cy="152280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A</a:t>
              </a:r>
              <a:r>
                <a:rPr lang="en-AU" sz="1200" i="1" dirty="0" err="1" smtClean="0">
                  <a:latin typeface="Times New Roman" pitchFamily="18" charset="0"/>
                  <a:cs typeface="Times New Roman" pitchFamily="18" charset="0"/>
                </a:rPr>
                <a:t>x</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7" name="Straight Connector 16"/>
            <p:cNvCxnSpPr/>
            <p:nvPr/>
          </p:nvCxnSpPr>
          <p:spPr bwMode="auto">
            <a:xfrm>
              <a:off x="3068216" y="4341228"/>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068216" y="4906196"/>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3068216" y="5048713"/>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068216" y="6560881"/>
              <a:ext cx="1684800" cy="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4880384" y="25856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5447274" y="2585652"/>
              <a:ext cx="0" cy="168480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 name="Group 59"/>
          <p:cNvGrpSpPr/>
          <p:nvPr/>
        </p:nvGrpSpPr>
        <p:grpSpPr>
          <a:xfrm>
            <a:off x="6671297" y="3068960"/>
            <a:ext cx="2066630" cy="3598828"/>
            <a:chOff x="6671297" y="3068960"/>
            <a:chExt cx="2066630" cy="3598828"/>
          </a:xfrm>
        </p:grpSpPr>
        <p:sp>
          <p:nvSpPr>
            <p:cNvPr id="24" name="Rectangle 23"/>
            <p:cNvSpPr/>
            <p:nvPr/>
          </p:nvSpPr>
          <p:spPr bwMode="auto">
            <a:xfrm>
              <a:off x="6671297" y="4723690"/>
              <a:ext cx="1067006" cy="74592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200" b="0" i="1" u="none" strike="noStrike" cap="none" normalizeH="0" baseline="0" dirty="0" smtClean="0">
                  <a:ln>
                    <a:noFill/>
                  </a:ln>
                  <a:solidFill>
                    <a:schemeClr val="tx1"/>
                  </a:solidFill>
                  <a:effectLst/>
                  <a:latin typeface="Times New Roman" pitchFamily="18" charset="0"/>
                  <a:cs typeface="Times New Roman" pitchFamily="18" charset="0"/>
                </a:rPr>
                <a:t>A</a:t>
              </a:r>
              <a:r>
                <a:rPr lang="en-AU" sz="1200" i="1" baseline="30000" dirty="0">
                  <a:latin typeface="Times New Roman" pitchFamily="18" charset="0"/>
                  <a:cs typeface="Times New Roman" pitchFamily="18" charset="0"/>
                </a:rPr>
                <a:t>T</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Rectangle 24"/>
            <p:cNvSpPr/>
            <p:nvPr/>
          </p:nvSpPr>
          <p:spPr bwMode="auto">
            <a:xfrm>
              <a:off x="7839114" y="4723690"/>
              <a:ext cx="395640" cy="74592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A</a:t>
              </a:r>
              <a:r>
                <a:rPr lang="en-AU" sz="1200" i="1" baseline="30000" dirty="0" err="1">
                  <a:latin typeface="Times New Roman" pitchFamily="18" charset="0"/>
                  <a:cs typeface="Times New Roman" pitchFamily="18" charset="0"/>
                </a:rPr>
                <a:t>T</a:t>
              </a:r>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Rectangle 25"/>
            <p:cNvSpPr/>
            <p:nvPr/>
          </p:nvSpPr>
          <p:spPr bwMode="auto">
            <a:xfrm>
              <a:off x="8342287" y="4723690"/>
              <a:ext cx="395640" cy="74592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algn="ctr"/>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c</a:t>
              </a:r>
              <a:r>
                <a:rPr lang="en-AU" sz="1200" i="1" baseline="30000" dirty="0" err="1">
                  <a:latin typeface="Times New Roman" pitchFamily="18" charset="0"/>
                  <a:cs typeface="Times New Roman" pitchFamily="18" charset="0"/>
                </a:rPr>
                <a:t>T</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26"/>
            <p:cNvSpPr/>
            <p:nvPr/>
          </p:nvSpPr>
          <p:spPr bwMode="auto">
            <a:xfrm>
              <a:off x="7839998" y="4235731"/>
              <a:ext cx="394756" cy="39564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b</a:t>
              </a:r>
              <a:r>
                <a:rPr lang="en-AU" sz="1200" i="1" baseline="30000" dirty="0" err="1">
                  <a:latin typeface="Times New Roman" pitchFamily="18" charset="0"/>
                  <a:cs typeface="Times New Roman" pitchFamily="18" charset="0"/>
                </a:rPr>
                <a:t>T</a:t>
              </a:r>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y</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 name="Rectangle 27"/>
            <p:cNvSpPr/>
            <p:nvPr/>
          </p:nvSpPr>
          <p:spPr bwMode="auto">
            <a:xfrm>
              <a:off x="6671297" y="4235731"/>
              <a:ext cx="1067006" cy="39564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200" b="0" i="1" u="none" strike="noStrike" cap="none" normalizeH="0" baseline="0" dirty="0" err="1" smtClean="0">
                  <a:ln>
                    <a:noFill/>
                  </a:ln>
                  <a:solidFill>
                    <a:schemeClr val="tx1"/>
                  </a:solidFill>
                  <a:effectLst/>
                  <a:latin typeface="Times New Roman" pitchFamily="18" charset="0"/>
                  <a:cs typeface="Times New Roman" pitchFamily="18" charset="0"/>
                </a:rPr>
                <a:t>b</a:t>
              </a:r>
              <a:r>
                <a:rPr kumimoji="0" lang="en-AU" sz="1200" b="0" i="1" u="none" strike="noStrike" cap="none" normalizeH="0" baseline="30000" dirty="0" err="1" smtClean="0">
                  <a:ln>
                    <a:noFill/>
                  </a:ln>
                  <a:solidFill>
                    <a:schemeClr val="tx1"/>
                  </a:solidFill>
                  <a:effectLst/>
                  <a:latin typeface="Times New Roman" pitchFamily="18" charset="0"/>
                  <a:cs typeface="Times New Roman" pitchFamily="18" charset="0"/>
                </a:rPr>
                <a:t>T</a:t>
              </a:r>
              <a:endParaRPr kumimoji="0" lang="en-US" sz="1200" b="0" i="1" u="none" strike="noStrike" cap="none" normalizeH="0" baseline="30000" dirty="0" smtClean="0">
                <a:ln>
                  <a:noFill/>
                </a:ln>
                <a:solidFill>
                  <a:schemeClr val="tx1"/>
                </a:solidFill>
                <a:effectLst/>
                <a:latin typeface="Times New Roman" pitchFamily="18" charset="0"/>
                <a:cs typeface="Times New Roman" pitchFamily="18" charset="0"/>
              </a:endParaRPr>
            </a:p>
          </p:txBody>
        </p:sp>
        <p:sp>
          <p:nvSpPr>
            <p:cNvPr id="29" name="Rectangle 28"/>
            <p:cNvSpPr/>
            <p:nvPr/>
          </p:nvSpPr>
          <p:spPr bwMode="auto">
            <a:xfrm>
              <a:off x="7839114" y="3068960"/>
              <a:ext cx="395640" cy="1065960"/>
            </a:xfrm>
            <a:prstGeom prst="rect">
              <a:avLst/>
            </a:prstGeom>
            <a:solidFill>
              <a:schemeClr val="accent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200" b="0" i="1" u="none" strike="noStrike" cap="none" normalizeH="0" baseline="0" dirty="0" smtClean="0">
                  <a:ln>
                    <a:noFill/>
                  </a:ln>
                  <a:solidFill>
                    <a:schemeClr val="tx1"/>
                  </a:solidFill>
                  <a:effectLst/>
                  <a:latin typeface="Times New Roman" pitchFamily="18" charset="0"/>
                  <a:cs typeface="Times New Roman" pitchFamily="18" charset="0"/>
                </a:rPr>
                <a:t>y</a:t>
              </a: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 name="Rectangle 29"/>
            <p:cNvSpPr/>
            <p:nvPr/>
          </p:nvSpPr>
          <p:spPr bwMode="auto">
            <a:xfrm>
              <a:off x="6671297" y="5482912"/>
              <a:ext cx="1067006" cy="1179360"/>
            </a:xfrm>
            <a:prstGeom prst="rect">
              <a:avLst/>
            </a:prstGeom>
            <a:solidFill>
              <a:schemeClr val="accent1">
                <a:alpha val="30000"/>
              </a:schemeClr>
            </a:solidFill>
            <a:ln w="317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 name="Rectangle 30"/>
            <p:cNvSpPr/>
            <p:nvPr/>
          </p:nvSpPr>
          <p:spPr bwMode="auto">
            <a:xfrm>
              <a:off x="7839114" y="5482912"/>
              <a:ext cx="395640" cy="1179360"/>
            </a:xfrm>
            <a:prstGeom prst="rect">
              <a:avLst/>
            </a:prstGeom>
            <a:solidFill>
              <a:schemeClr val="accent1">
                <a:alpha val="30000"/>
              </a:schemeClr>
            </a:solidFill>
            <a:ln w="317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 name="Rectangle 31"/>
            <p:cNvSpPr/>
            <p:nvPr/>
          </p:nvSpPr>
          <p:spPr bwMode="auto">
            <a:xfrm>
              <a:off x="8342287" y="5482911"/>
              <a:ext cx="395640" cy="1179360"/>
            </a:xfrm>
            <a:prstGeom prst="rect">
              <a:avLst/>
            </a:prstGeom>
            <a:solidFill>
              <a:schemeClr val="accent1">
                <a:alpha val="30000"/>
              </a:schemeClr>
            </a:solidFill>
            <a:ln w="317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3" name="Straight Connector 32"/>
            <p:cNvCxnSpPr/>
            <p:nvPr/>
          </p:nvCxnSpPr>
          <p:spPr bwMode="auto">
            <a:xfrm>
              <a:off x="6671297" y="5488428"/>
              <a:ext cx="0" cy="117936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7738303" y="5488428"/>
              <a:ext cx="0" cy="117936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7837931" y="5488428"/>
              <a:ext cx="0" cy="117936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8234754" y="5488428"/>
              <a:ext cx="0" cy="117936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8341104" y="5488428"/>
              <a:ext cx="0" cy="117936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8733950" y="5488428"/>
              <a:ext cx="0" cy="1179360"/>
            </a:xfrm>
            <a:prstGeom prst="line">
              <a:avLst/>
            </a:pr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Rectangle 38"/>
          <p:cNvSpPr/>
          <p:nvPr/>
        </p:nvSpPr>
        <p:spPr bwMode="auto">
          <a:xfrm>
            <a:off x="2606687" y="4723690"/>
            <a:ext cx="45719" cy="14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40" name="Rectangle 39"/>
          <p:cNvSpPr/>
          <p:nvPr/>
        </p:nvSpPr>
        <p:spPr bwMode="auto">
          <a:xfrm>
            <a:off x="2699792" y="4982576"/>
            <a:ext cx="396825" cy="171423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7" name="Rectangle 56"/>
          <p:cNvSpPr/>
          <p:nvPr/>
        </p:nvSpPr>
        <p:spPr bwMode="auto">
          <a:xfrm>
            <a:off x="6588295" y="5875701"/>
            <a:ext cx="2224800" cy="396861"/>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58" name="TextBox 57"/>
          <p:cNvSpPr txBox="1"/>
          <p:nvPr/>
        </p:nvSpPr>
        <p:spPr>
          <a:xfrm>
            <a:off x="-324544" y="4182179"/>
            <a:ext cx="4104113"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Column with negative reduced cost</a:t>
            </a:r>
            <a:endParaRPr lang="en-US" b="1" dirty="0">
              <a:solidFill>
                <a:srgbClr val="0070C0"/>
              </a:solidFill>
              <a:latin typeface="Arial" pitchFamily="34" charset="0"/>
              <a:cs typeface="Arial" pitchFamily="34" charset="0"/>
            </a:endParaRPr>
          </a:p>
        </p:txBody>
      </p:sp>
      <p:sp>
        <p:nvSpPr>
          <p:cNvPr id="59" name="TextBox 58"/>
          <p:cNvSpPr txBox="1"/>
          <p:nvPr/>
        </p:nvSpPr>
        <p:spPr>
          <a:xfrm>
            <a:off x="4500406" y="5085184"/>
            <a:ext cx="2447858"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Row with violated rhs</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87930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57" grpId="0" animBg="1"/>
      <p:bldP spid="58" grpId="0"/>
      <p:bldP spid="5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b="1" dirty="0">
                <a:solidFill>
                  <a:srgbClr val="0070C0"/>
                </a:solidFill>
              </a:rPr>
              <a:t>Variables</a:t>
            </a:r>
            <a:r>
              <a:rPr lang="en-AU" dirty="0"/>
              <a:t/>
            </a:r>
            <a:br>
              <a:rPr lang="en-AU" dirty="0"/>
            </a:br>
            <a:r>
              <a:rPr lang="en-AU" dirty="0"/>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t>is </a:t>
            </a:r>
            <a:r>
              <a:rPr lang="en-AU" dirty="0">
                <a:latin typeface="Times New Roman" pitchFamily="18" charset="0"/>
                <a:cs typeface="Times New Roman" pitchFamily="18" charset="0"/>
              </a:rPr>
              <a:t>1</a:t>
            </a:r>
            <a:r>
              <a:rPr lang="en-AU" dirty="0"/>
              <a:t> if </a:t>
            </a:r>
            <a:r>
              <a:rPr lang="en-AU" b="1" dirty="0">
                <a:solidFill>
                  <a:srgbClr val="0070C0"/>
                </a:solidFill>
              </a:rPr>
              <a:t>path</a:t>
            </a:r>
            <a:r>
              <a:rPr lang="en-AU" dirty="0">
                <a:solidFill>
                  <a:srgbClr val="0070C0"/>
                </a:solidFill>
              </a:rPr>
              <a:t> </a:t>
            </a:r>
            <a:r>
              <a:rPr lang="en-AU" i="1" dirty="0" smtClean="0">
                <a:latin typeface="Times New Roman" pitchFamily="18" charset="0"/>
                <a:cs typeface="Times New Roman" pitchFamily="18" charset="0"/>
              </a:rPr>
              <a:t>k</a:t>
            </a:r>
            <a:r>
              <a:rPr lang="en-AU" dirty="0" smtClean="0"/>
              <a:t> </a:t>
            </a:r>
            <a:r>
              <a:rPr lang="en-AU" dirty="0"/>
              <a:t>is the shortest path, </a:t>
            </a:r>
            <a:r>
              <a:rPr lang="en-AU" dirty="0">
                <a:latin typeface="Times New Roman" pitchFamily="18" charset="0"/>
                <a:cs typeface="Times New Roman" pitchFamily="18" charset="0"/>
              </a:rPr>
              <a:t>0</a:t>
            </a:r>
            <a:r>
              <a:rPr lang="en-AU" dirty="0"/>
              <a:t> otherwise</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endParaRPr lang="en-AU" dirty="0">
              <a:latin typeface="Times New Roman" pitchFamily="18" charset="0"/>
              <a:cs typeface="Times New Roman" pitchFamily="18" charset="0"/>
            </a:endParaRPr>
          </a:p>
          <a:p>
            <a:r>
              <a:rPr lang="en-AU" b="1" dirty="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sz="2000" b="1" dirty="0">
                <a:solidFill>
                  <a:srgbClr val="0070C0"/>
                </a:solidFill>
                <a:sym typeface="Symbol"/>
              </a:rPr>
              <a:t>Convex</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C					</a:t>
            </a:r>
            <a:r>
              <a:rPr lang="en-AU" sz="2000" b="1" dirty="0" smtClean="0">
                <a:solidFill>
                  <a:srgbClr val="0070C0"/>
                </a:solidFill>
                <a:sym typeface="Symbol"/>
              </a:rPr>
              <a:t>Capacity</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 {0, 1}</a:t>
            </a:r>
            <a:endParaRPr lang="en-AU" dirty="0">
              <a:latin typeface="Times New Roman" pitchFamily="18" charset="0"/>
              <a:cs typeface="Times New Roman" pitchFamily="18" charset="0"/>
              <a:sym typeface="Symbol"/>
            </a:endParaRPr>
          </a:p>
          <a:p>
            <a:endParaRPr lang="en-US" dirty="0"/>
          </a:p>
        </p:txBody>
      </p:sp>
    </p:spTree>
    <p:extLst>
      <p:ext uri="{BB962C8B-B14F-4D97-AF65-F5344CB8AC3E}">
        <p14:creationId xmlns:p14="http://schemas.microsoft.com/office/powerpoint/2010/main" val="3150969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a:solidFill>
                  <a:srgbClr val="0070C0"/>
                </a:solidFill>
              </a:rPr>
              <a:t>Primal</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1	     [</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C</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a:t>
            </a:r>
          </a:p>
          <a:p>
            <a:endParaRPr lang="en-US" dirty="0"/>
          </a:p>
        </p:txBody>
      </p:sp>
      <p:sp>
        <p:nvSpPr>
          <p:cNvPr id="3" name="Content Placeholder 2"/>
          <p:cNvSpPr>
            <a:spLocks noGrp="1"/>
          </p:cNvSpPr>
          <p:nvPr>
            <p:ph sz="half" idx="2"/>
          </p:nvPr>
        </p:nvSpPr>
        <p:spPr/>
        <p:txBody>
          <a:bodyPr/>
          <a:lstStyle/>
          <a:p>
            <a:r>
              <a:rPr lang="en-AU" b="1" dirty="0" smtClean="0">
                <a:solidFill>
                  <a:srgbClr val="0070C0"/>
                </a:solidFill>
              </a:rPr>
              <a:t>Dual</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smtClean="0">
                <a:latin typeface="Times New Roman" pitchFamily="18" charset="0"/>
                <a:cs typeface="Times New Roman" pitchFamily="18" charset="0"/>
              </a:rPr>
              <a:t>Max </a:t>
            </a:r>
            <a:r>
              <a:rPr lang="en-AU" i="1" dirty="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 </a:t>
            </a:r>
            <a:r>
              <a:rPr lang="en-AU" i="1" dirty="0" smtClean="0">
                <a:latin typeface="Times New Roman" pitchFamily="18" charset="0"/>
                <a:cs typeface="Times New Roman" pitchFamily="18" charset="0"/>
                <a:sym typeface="Symbol"/>
              </a:rPr>
              <a:t>C</a:t>
            </a:r>
            <a:r>
              <a:rPr lang="en-AU" dirty="0" smtClean="0">
                <a:latin typeface="Times New Roman" pitchFamily="18" charset="0"/>
                <a:cs typeface="Times New Roman" pitchFamily="18" charset="0"/>
                <a:sym typeface="Symbol"/>
              </a:rPr>
              <a:t> </a:t>
            </a:r>
            <a:br>
              <a:rPr lang="en-AU" dirty="0" smtClean="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err="1">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k</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 free</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 0</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endParaRPr lang="en-AU" dirty="0">
              <a:latin typeface="Times New Roman" pitchFamily="18" charset="0"/>
              <a:cs typeface="Times New Roman" pitchFamily="18" charset="0"/>
              <a:sym typeface="Symbol"/>
            </a:endParaRPr>
          </a:p>
          <a:p>
            <a:endParaRPr lang="en-AU" dirty="0" smtClean="0"/>
          </a:p>
          <a:p>
            <a:endParaRPr lang="en-US" dirty="0"/>
          </a:p>
        </p:txBody>
      </p:sp>
      <p:sp>
        <p:nvSpPr>
          <p:cNvPr id="4" name="Title 3"/>
          <p:cNvSpPr>
            <a:spLocks noGrp="1"/>
          </p:cNvSpPr>
          <p:nvPr>
            <p:ph type="title"/>
          </p:nvPr>
        </p:nvSpPr>
        <p:spPr/>
        <p:txBody>
          <a:bodyPr/>
          <a:lstStyle/>
          <a:p>
            <a:r>
              <a:rPr lang="en-AU" dirty="0"/>
              <a:t>Resource constrained shortest path</a:t>
            </a:r>
            <a:endParaRPr lang="en-US" dirty="0"/>
          </a:p>
        </p:txBody>
      </p:sp>
      <p:sp>
        <p:nvSpPr>
          <p:cNvPr id="5" name="TextBox 4"/>
          <p:cNvSpPr txBox="1"/>
          <p:nvPr/>
        </p:nvSpPr>
        <p:spPr>
          <a:xfrm>
            <a:off x="2173106" y="3678123"/>
            <a:ext cx="4487126" cy="830997"/>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Need to find a path for which </a:t>
            </a:r>
            <a:br>
              <a:rPr lang="en-AU" b="1" dirty="0" smtClean="0">
                <a:solidFill>
                  <a:srgbClr val="0070C0"/>
                </a:solidFill>
                <a:latin typeface="Arial" pitchFamily="34" charset="0"/>
                <a:cs typeface="Arial" pitchFamily="34" charset="0"/>
              </a:rPr>
            </a:br>
            <a:r>
              <a:rPr lang="en-AU" b="1" i="1" dirty="0" err="1" smtClean="0">
                <a:solidFill>
                  <a:srgbClr val="0070C0"/>
                </a:solidFill>
                <a:latin typeface="Times New Roman" pitchFamily="18" charset="0"/>
                <a:cs typeface="Times New Roman" pitchFamily="18" charset="0"/>
                <a:sym typeface="Symbol"/>
              </a:rPr>
              <a:t>c</a:t>
            </a:r>
            <a:r>
              <a:rPr lang="en-AU" b="1" i="1" baseline="-25000" dirty="0" err="1" smtClean="0">
                <a:solidFill>
                  <a:srgbClr val="0070C0"/>
                </a:solidFill>
                <a:latin typeface="Times New Roman" pitchFamily="18" charset="0"/>
                <a:cs typeface="Times New Roman" pitchFamily="18" charset="0"/>
                <a:sym typeface="Symbol"/>
              </a:rPr>
              <a:t>k</a:t>
            </a:r>
            <a:r>
              <a:rPr lang="en-AU" b="1" dirty="0" smtClean="0">
                <a:solidFill>
                  <a:srgbClr val="0070C0"/>
                </a:solidFill>
                <a:latin typeface="Times New Roman" pitchFamily="18" charset="0"/>
                <a:cs typeface="Times New Roman" pitchFamily="18" charset="0"/>
                <a:sym typeface="Symbol"/>
              </a:rPr>
              <a:t> – </a:t>
            </a:r>
            <a:r>
              <a:rPr lang="en-AU" b="1" i="1" dirty="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 –  </a:t>
            </a:r>
            <a:r>
              <a:rPr lang="en-AU" b="1" i="1" dirty="0" err="1" smtClean="0">
                <a:solidFill>
                  <a:srgbClr val="0070C0"/>
                </a:solidFill>
                <a:latin typeface="Times New Roman" pitchFamily="18" charset="0"/>
                <a:cs typeface="Times New Roman" pitchFamily="18" charset="0"/>
                <a:sym typeface="Symbol"/>
              </a:rPr>
              <a:t>d</a:t>
            </a:r>
            <a:r>
              <a:rPr lang="en-AU" b="1" i="1" baseline="-25000" dirty="0" err="1" smtClean="0">
                <a:solidFill>
                  <a:srgbClr val="0070C0"/>
                </a:solidFill>
                <a:latin typeface="Times New Roman" pitchFamily="18" charset="0"/>
                <a:cs typeface="Times New Roman" pitchFamily="18" charset="0"/>
                <a:sym typeface="Symbol"/>
              </a:rPr>
              <a:t>k</a:t>
            </a:r>
            <a:r>
              <a:rPr lang="en-AU" b="1" i="1" dirty="0" smtClean="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 &lt; 0</a:t>
            </a:r>
            <a:endParaRPr lang="en-US" b="1" dirty="0">
              <a:solidFill>
                <a:srgbClr val="0070C0"/>
              </a:solidFill>
              <a:latin typeface="Arial" pitchFamily="34" charset="0"/>
              <a:cs typeface="Arial" pitchFamily="34" charset="0"/>
            </a:endParaRPr>
          </a:p>
        </p:txBody>
      </p:sp>
      <p:sp>
        <p:nvSpPr>
          <p:cNvPr id="6" name="TextBox 5"/>
          <p:cNvSpPr txBox="1"/>
          <p:nvPr/>
        </p:nvSpPr>
        <p:spPr>
          <a:xfrm>
            <a:off x="1375015" y="4902259"/>
            <a:ext cx="6077305" cy="1200329"/>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Implicitly search all paths by optimizing </a:t>
            </a:r>
            <a:br>
              <a:rPr lang="en-AU" b="1" dirty="0" smtClean="0">
                <a:solidFill>
                  <a:srgbClr val="0070C0"/>
                </a:solidFill>
                <a:latin typeface="Arial" pitchFamily="34" charset="0"/>
                <a:cs typeface="Arial" pitchFamily="34" charset="0"/>
              </a:rPr>
            </a:br>
            <a:r>
              <a:rPr lang="en-AU" b="1" dirty="0" smtClean="0">
                <a:solidFill>
                  <a:srgbClr val="0070C0"/>
                </a:solidFill>
                <a:latin typeface="Times New Roman" pitchFamily="18" charset="0"/>
                <a:cs typeface="Times New Roman" pitchFamily="18" charset="0"/>
              </a:rPr>
              <a:t>Min </a:t>
            </a:r>
            <a:r>
              <a:rPr lang="en-AU" b="1" dirty="0" smtClean="0">
                <a:solidFill>
                  <a:srgbClr val="0070C0"/>
                </a:solidFill>
                <a:latin typeface="Times New Roman" pitchFamily="18" charset="0"/>
                <a:cs typeface="Times New Roman" pitchFamily="18" charset="0"/>
                <a:sym typeface="Symbol"/>
              </a:rPr>
              <a:t></a:t>
            </a:r>
            <a:r>
              <a:rPr lang="en-AU" b="1" baseline="-25000" dirty="0" smtClean="0">
                <a:solidFill>
                  <a:srgbClr val="0070C0"/>
                </a:solidFill>
                <a:latin typeface="Times New Roman" pitchFamily="18" charset="0"/>
                <a:cs typeface="Times New Roman" pitchFamily="18" charset="0"/>
                <a:sym typeface="Symbol"/>
              </a:rPr>
              <a:t>(</a:t>
            </a:r>
            <a:r>
              <a:rPr lang="en-AU" b="1" i="1" baseline="-25000" dirty="0" err="1" smtClean="0">
                <a:solidFill>
                  <a:srgbClr val="0070C0"/>
                </a:solidFill>
                <a:latin typeface="Times New Roman" pitchFamily="18" charset="0"/>
                <a:cs typeface="Times New Roman" pitchFamily="18" charset="0"/>
                <a:sym typeface="Symbol"/>
              </a:rPr>
              <a:t>i</a:t>
            </a:r>
            <a:r>
              <a:rPr lang="en-AU" b="1" baseline="-25000" dirty="0" err="1" smtClean="0">
                <a:solidFill>
                  <a:srgbClr val="0070C0"/>
                </a:solidFill>
                <a:latin typeface="Times New Roman" pitchFamily="18" charset="0"/>
                <a:cs typeface="Times New Roman" pitchFamily="18" charset="0"/>
                <a:sym typeface="Symbol"/>
              </a:rPr>
              <a:t>,</a:t>
            </a:r>
            <a:r>
              <a:rPr lang="en-AU" b="1" i="1" baseline="-25000" dirty="0" err="1" smtClean="0">
                <a:solidFill>
                  <a:srgbClr val="0070C0"/>
                </a:solidFill>
                <a:latin typeface="Times New Roman" pitchFamily="18" charset="0"/>
                <a:cs typeface="Times New Roman" pitchFamily="18" charset="0"/>
                <a:sym typeface="Symbol"/>
              </a:rPr>
              <a:t>j</a:t>
            </a:r>
            <a:r>
              <a:rPr lang="en-AU" b="1" baseline="-25000" dirty="0" smtClean="0">
                <a:solidFill>
                  <a:srgbClr val="0070C0"/>
                </a:solidFill>
                <a:latin typeface="Times New Roman" pitchFamily="18" charset="0"/>
                <a:cs typeface="Times New Roman" pitchFamily="18" charset="0"/>
                <a:sym typeface="Symbol"/>
              </a:rPr>
              <a:t>)</a:t>
            </a:r>
            <a:r>
              <a:rPr lang="en-AU" b="1" i="1" baseline="-25000" dirty="0" smtClean="0">
                <a:solidFill>
                  <a:srgbClr val="0070C0"/>
                </a:solidFill>
                <a:latin typeface="Times New Roman" pitchFamily="18" charset="0"/>
                <a:cs typeface="Times New Roman" pitchFamily="18" charset="0"/>
                <a:sym typeface="Symbol"/>
              </a:rPr>
              <a:t>A</a:t>
            </a:r>
            <a:r>
              <a:rPr lang="en-AU" b="1" baseline="-25000" dirty="0" smtClean="0">
                <a:solidFill>
                  <a:srgbClr val="0070C0"/>
                </a:solidFill>
                <a:latin typeface="Times New Roman" pitchFamily="18" charset="0"/>
                <a:cs typeface="Times New Roman" pitchFamily="18" charset="0"/>
                <a:sym typeface="Symbol"/>
              </a:rPr>
              <a:t> </a:t>
            </a:r>
            <a:r>
              <a:rPr lang="en-AU" b="1" dirty="0" smtClean="0">
                <a:solidFill>
                  <a:srgbClr val="0070C0"/>
                </a:solidFill>
                <a:latin typeface="Times New Roman" pitchFamily="18" charset="0"/>
                <a:cs typeface="Times New Roman" pitchFamily="18" charset="0"/>
                <a:sym typeface="Symbol"/>
              </a:rPr>
              <a:t>(</a:t>
            </a:r>
            <a:r>
              <a:rPr lang="en-AU" b="1" i="1" dirty="0" err="1" smtClean="0">
                <a:solidFill>
                  <a:srgbClr val="0070C0"/>
                </a:solidFill>
                <a:latin typeface="Times New Roman" pitchFamily="18" charset="0"/>
                <a:cs typeface="Times New Roman" pitchFamily="18" charset="0"/>
                <a:sym typeface="Symbol"/>
              </a:rPr>
              <a:t>c</a:t>
            </a:r>
            <a:r>
              <a:rPr lang="en-AU" b="1" i="1" baseline="-25000" dirty="0" err="1" smtClean="0">
                <a:solidFill>
                  <a:srgbClr val="0070C0"/>
                </a:solidFill>
                <a:latin typeface="Times New Roman" pitchFamily="18" charset="0"/>
                <a:cs typeface="Times New Roman" pitchFamily="18" charset="0"/>
                <a:sym typeface="Symbol"/>
              </a:rPr>
              <a:t>ij</a:t>
            </a:r>
            <a:r>
              <a:rPr lang="en-AU" b="1" dirty="0" smtClean="0">
                <a:solidFill>
                  <a:srgbClr val="0070C0"/>
                </a:solidFill>
                <a:latin typeface="Times New Roman" pitchFamily="18" charset="0"/>
                <a:cs typeface="Times New Roman" pitchFamily="18" charset="0"/>
                <a:sym typeface="Symbol"/>
              </a:rPr>
              <a:t> – </a:t>
            </a:r>
            <a:r>
              <a:rPr lang="en-AU" b="1" i="1" dirty="0" err="1" smtClean="0">
                <a:solidFill>
                  <a:srgbClr val="0070C0"/>
                </a:solidFill>
                <a:latin typeface="Times New Roman" pitchFamily="18" charset="0"/>
                <a:cs typeface="Times New Roman" pitchFamily="18" charset="0"/>
                <a:sym typeface="Symbol"/>
              </a:rPr>
              <a:t>d</a:t>
            </a:r>
            <a:r>
              <a:rPr lang="en-AU" b="1" i="1" baseline="-25000" dirty="0" err="1" smtClean="0">
                <a:solidFill>
                  <a:srgbClr val="0070C0"/>
                </a:solidFill>
                <a:latin typeface="Times New Roman" pitchFamily="18" charset="0"/>
                <a:cs typeface="Times New Roman" pitchFamily="18" charset="0"/>
                <a:sym typeface="Symbol"/>
              </a:rPr>
              <a:t>ij</a:t>
            </a:r>
            <a:r>
              <a:rPr lang="en-AU" b="1" i="1" dirty="0" smtClean="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a:t>
            </a:r>
            <a:br>
              <a:rPr lang="en-AU" b="1" dirty="0" smtClean="0">
                <a:solidFill>
                  <a:srgbClr val="0070C0"/>
                </a:solidFill>
                <a:latin typeface="Times New Roman" pitchFamily="18" charset="0"/>
                <a:cs typeface="Times New Roman" pitchFamily="18" charset="0"/>
                <a:sym typeface="Symbol"/>
              </a:rPr>
            </a:br>
            <a:r>
              <a:rPr lang="en-AU" b="1" dirty="0" err="1">
                <a:solidFill>
                  <a:srgbClr val="0070C0"/>
                </a:solidFill>
                <a:latin typeface="Times New Roman" pitchFamily="18" charset="0"/>
                <a:cs typeface="Times New Roman" pitchFamily="18" charset="0"/>
                <a:sym typeface="Symbol"/>
              </a:rPr>
              <a:t>s.t</a:t>
            </a:r>
            <a:r>
              <a:rPr lang="en-AU" b="1" dirty="0" err="1" smtClean="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 Source, Flow, Sink</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13444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CP versus IP</a:t>
            </a:r>
            <a:endParaRPr lang="en-US" dirty="0"/>
          </a:p>
        </p:txBody>
      </p:sp>
      <p:sp>
        <p:nvSpPr>
          <p:cNvPr id="3" name="Content Placeholder 2"/>
          <p:cNvSpPr>
            <a:spLocks noGrp="1"/>
          </p:cNvSpPr>
          <p:nvPr>
            <p:ph idx="1"/>
          </p:nvPr>
        </p:nvSpPr>
        <p:spPr/>
        <p:txBody>
          <a:bodyPr/>
          <a:lstStyle/>
          <a:p>
            <a:r>
              <a:rPr lang="en-AU" dirty="0" smtClean="0"/>
              <a:t>“MILP is very efficient when the relaxation is tight and models have a structure that can be effectively exploited”</a:t>
            </a:r>
          </a:p>
          <a:p>
            <a:r>
              <a:rPr lang="en-AU" dirty="0" smtClean="0"/>
              <a:t>“CP works better for highly constrained discrete optimization problems where expressiveness of MILP is a major limitation”</a:t>
            </a:r>
          </a:p>
          <a:p>
            <a:r>
              <a:rPr lang="en-AU" dirty="0" smtClean="0"/>
              <a:t>“From the work that has been performed, it is not clear whether a general integration strategy will always perform better than either CP or an MILP approach by itself. This is especially true for the cases where one of these methods is a very good tool to solve the problem at hand. However, it is usually possible to enhance the performance of one approach by borrowing some ideas from the other”</a:t>
            </a:r>
          </a:p>
          <a:p>
            <a:pPr lvl="1"/>
            <a:r>
              <a:rPr lang="en-AU" sz="1400" b="1" dirty="0">
                <a:solidFill>
                  <a:srgbClr val="FF0000"/>
                </a:solidFill>
                <a:latin typeface="Arial" charset="0"/>
                <a:cs typeface="Arial" charset="0"/>
              </a:rPr>
              <a:t>Source: </a:t>
            </a:r>
            <a:r>
              <a:rPr lang="en-AU" sz="1400" b="1" dirty="0" smtClean="0">
                <a:solidFill>
                  <a:srgbClr val="FF0000"/>
                </a:solidFill>
                <a:latin typeface="Arial" charset="0"/>
                <a:cs typeface="Arial" charset="0"/>
              </a:rPr>
              <a:t>Jain and Grossmann, 2001</a:t>
            </a:r>
            <a:endParaRPr lang="en-AU" sz="1400" b="1" dirty="0">
              <a:solidFill>
                <a:srgbClr val="FF0000"/>
              </a:solidFill>
              <a:latin typeface="Arial" charset="0"/>
              <a:cs typeface="Arial" charset="0"/>
            </a:endParaRPr>
          </a:p>
          <a:p>
            <a:pPr lvl="1"/>
            <a:endParaRPr lang="en-US" dirty="0"/>
          </a:p>
        </p:txBody>
      </p:sp>
    </p:spTree>
    <p:extLst>
      <p:ext uri="{BB962C8B-B14F-4D97-AF65-F5344CB8AC3E}">
        <p14:creationId xmlns:p14="http://schemas.microsoft.com/office/powerpoint/2010/main" val="2798141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G</a:t>
            </a:r>
            <a:r>
              <a:rPr lang="en-AU" dirty="0" smtClean="0">
                <a:latin typeface="Times New Roman" pitchFamily="18" charset="0"/>
                <a:cs typeface="Times New Roman" pitchFamily="18" charset="0"/>
              </a:rPr>
              <a:t> = (</a:t>
            </a:r>
            <a:r>
              <a:rPr lang="en-AU" i="1" dirty="0" smtClean="0">
                <a:latin typeface="Times New Roman" pitchFamily="18" charset="0"/>
                <a:cs typeface="Times New Roman" pitchFamily="18" charset="0"/>
              </a:rPr>
              <a:t>N</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A</a:t>
            </a:r>
            <a:r>
              <a:rPr lang="en-AU" dirty="0" smtClean="0">
                <a:latin typeface="Times New Roman" pitchFamily="18" charset="0"/>
                <a:cs typeface="Times New Roman" pitchFamily="18" charset="0"/>
              </a:rPr>
              <a:t>)</a:t>
            </a:r>
            <a:r>
              <a:rPr lang="en-AU" dirty="0" smtClean="0"/>
              <a:t>, source </a:t>
            </a:r>
            <a:r>
              <a:rPr lang="en-AU" i="1" dirty="0" smtClean="0">
                <a:latin typeface="Times New Roman" pitchFamily="18" charset="0"/>
                <a:cs typeface="Times New Roman" pitchFamily="18" charset="0"/>
              </a:rPr>
              <a:t>s</a:t>
            </a:r>
            <a:r>
              <a:rPr lang="en-AU" dirty="0" smtClean="0"/>
              <a:t>, sink </a:t>
            </a:r>
            <a:r>
              <a:rPr lang="en-AU" i="1" dirty="0" smtClean="0">
                <a:latin typeface="Times New Roman" pitchFamily="18" charset="0"/>
                <a:cs typeface="Times New Roman" pitchFamily="18" charset="0"/>
              </a:rPr>
              <a:t>t</a:t>
            </a:r>
            <a:r>
              <a:rPr lang="en-AU" dirty="0" smtClean="0"/>
              <a:t>, for each </a:t>
            </a:r>
            <a:r>
              <a:rPr lang="en-AU" dirty="0" smtClean="0">
                <a:latin typeface="Times New Roman" pitchFamily="18" charset="0"/>
                <a:cs typeface="Times New Roman" pitchFamily="18" charset="0"/>
              </a:rPr>
              <a:t>(</a:t>
            </a:r>
            <a:r>
              <a:rPr lang="en-AU" i="1" dirty="0" err="1">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j</a:t>
            </a:r>
            <a:r>
              <a:rPr lang="en-AU" dirty="0" smtClean="0">
                <a:latin typeface="Times New Roman" pitchFamily="18" charset="0"/>
                <a:cs typeface="Times New Roman" pitchFamily="18" charset="0"/>
              </a:rPr>
              <a:t>) </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a:t>
            </a:r>
            <a:r>
              <a:rPr lang="en-AU" dirty="0" smtClean="0">
                <a:sym typeface="Symbol"/>
              </a:rPr>
              <a:t>, cost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dirty="0" smtClean="0">
                <a:sym typeface="Symbol"/>
              </a:rPr>
              <a:t>, resource demand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ij</a:t>
            </a:r>
            <a:r>
              <a:rPr lang="en-AU" dirty="0" smtClean="0">
                <a:sym typeface="Symbol"/>
              </a:rPr>
              <a:t>, and resource capacity </a:t>
            </a:r>
            <a:r>
              <a:rPr lang="en-AU" i="1" dirty="0" smtClean="0">
                <a:latin typeface="Times New Roman" pitchFamily="18" charset="0"/>
                <a:cs typeface="Times New Roman" pitchFamily="18" charset="0"/>
                <a:sym typeface="Symbol"/>
              </a:rPr>
              <a:t>C</a:t>
            </a:r>
            <a:endParaRPr lang="en-US" i="1" dirty="0">
              <a:latin typeface="Times New Roman" pitchFamily="18" charset="0"/>
              <a:cs typeface="Times New Roman" pitchFamily="18" charset="0"/>
            </a:endParaRPr>
          </a:p>
        </p:txBody>
      </p:sp>
      <p:sp>
        <p:nvSpPr>
          <p:cNvPr id="4" name="Oval 3"/>
          <p:cNvSpPr/>
          <p:nvPr/>
        </p:nvSpPr>
        <p:spPr bwMode="auto">
          <a:xfrm>
            <a:off x="1979712" y="371703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p:cNvSpPr/>
          <p:nvPr/>
        </p:nvSpPr>
        <p:spPr bwMode="auto">
          <a:xfrm>
            <a:off x="3131840" y="256490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3131840" y="486921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5436096" y="2564904"/>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436096" y="486921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658822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a:stCxn id="4" idx="7"/>
            <a:endCxn id="5" idx="3"/>
          </p:cNvCxnSpPr>
          <p:nvPr/>
        </p:nvCxnSpPr>
        <p:spPr bwMode="auto">
          <a:xfrm flipV="1">
            <a:off x="2409951" y="2995095"/>
            <a:ext cx="795706" cy="795746"/>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4" idx="5"/>
            <a:endCxn id="6" idx="1"/>
          </p:cNvCxnSpPr>
          <p:nvPr/>
        </p:nvCxnSpPr>
        <p:spPr bwMode="auto">
          <a:xfrm>
            <a:off x="2409951" y="4147223"/>
            <a:ext cx="795706" cy="79580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6" idx="0"/>
            <a:endCxn id="5" idx="4"/>
          </p:cNvCxnSpPr>
          <p:nvPr/>
        </p:nvCxnSpPr>
        <p:spPr bwMode="auto">
          <a:xfrm flipV="1">
            <a:off x="3383868" y="3068904"/>
            <a:ext cx="0" cy="180031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 idx="6"/>
            <a:endCxn id="8" idx="2"/>
          </p:cNvCxnSpPr>
          <p:nvPr/>
        </p:nvCxnSpPr>
        <p:spPr bwMode="auto">
          <a:xfrm>
            <a:off x="3635896" y="5121216"/>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5" idx="6"/>
            <a:endCxn id="7" idx="2"/>
          </p:cNvCxnSpPr>
          <p:nvPr/>
        </p:nvCxnSpPr>
        <p:spPr bwMode="auto">
          <a:xfrm>
            <a:off x="3635896" y="2816904"/>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6" idx="7"/>
            <a:endCxn id="7" idx="3"/>
          </p:cNvCxnSpPr>
          <p:nvPr/>
        </p:nvCxnSpPr>
        <p:spPr bwMode="auto">
          <a:xfrm flipV="1">
            <a:off x="3562079" y="2995095"/>
            <a:ext cx="1947834" cy="194793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5" idx="5"/>
            <a:endCxn id="8" idx="1"/>
          </p:cNvCxnSpPr>
          <p:nvPr/>
        </p:nvCxnSpPr>
        <p:spPr bwMode="auto">
          <a:xfrm>
            <a:off x="3562079" y="2995095"/>
            <a:ext cx="1947834" cy="194793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7" idx="4"/>
            <a:endCxn id="8" idx="0"/>
          </p:cNvCxnSpPr>
          <p:nvPr/>
        </p:nvCxnSpPr>
        <p:spPr bwMode="auto">
          <a:xfrm>
            <a:off x="5688124" y="3068904"/>
            <a:ext cx="0" cy="180031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7" idx="5"/>
            <a:endCxn id="9" idx="1"/>
          </p:cNvCxnSpPr>
          <p:nvPr/>
        </p:nvCxnSpPr>
        <p:spPr bwMode="auto">
          <a:xfrm>
            <a:off x="5866335" y="2995095"/>
            <a:ext cx="795706" cy="795802"/>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8" idx="7"/>
            <a:endCxn id="9" idx="3"/>
          </p:cNvCxnSpPr>
          <p:nvPr/>
        </p:nvCxnSpPr>
        <p:spPr bwMode="auto">
          <a:xfrm flipV="1">
            <a:off x="5866335" y="4147279"/>
            <a:ext cx="795706" cy="795746"/>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444466" y="3068960"/>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a:t>
            </a:r>
            <a:endParaRPr lang="en-US" sz="2000" b="1" dirty="0">
              <a:solidFill>
                <a:srgbClr val="0070C0"/>
              </a:solidFill>
              <a:latin typeface="Arial" pitchFamily="34" charset="0"/>
              <a:cs typeface="Arial" pitchFamily="34" charset="0"/>
            </a:endParaRPr>
          </a:p>
        </p:txBody>
      </p:sp>
      <p:sp>
        <p:nvSpPr>
          <p:cNvPr id="21" name="TextBox 20"/>
          <p:cNvSpPr txBox="1"/>
          <p:nvPr/>
        </p:nvSpPr>
        <p:spPr>
          <a:xfrm>
            <a:off x="2373808" y="4541058"/>
            <a:ext cx="470000"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10</a:t>
            </a:r>
            <a:endParaRPr lang="en-US" sz="2000" b="1" dirty="0">
              <a:solidFill>
                <a:srgbClr val="0070C0"/>
              </a:solidFill>
              <a:latin typeface="Arial" pitchFamily="34" charset="0"/>
              <a:cs typeface="Arial" pitchFamily="34" charset="0"/>
            </a:endParaRPr>
          </a:p>
        </p:txBody>
      </p:sp>
      <p:sp>
        <p:nvSpPr>
          <p:cNvPr id="22" name="TextBox 21"/>
          <p:cNvSpPr txBox="1"/>
          <p:nvPr/>
        </p:nvSpPr>
        <p:spPr>
          <a:xfrm>
            <a:off x="6337072" y="3068960"/>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a:t>
            </a:r>
            <a:endParaRPr lang="en-US" sz="2000" b="1" dirty="0">
              <a:solidFill>
                <a:srgbClr val="0070C0"/>
              </a:solidFill>
              <a:latin typeface="Arial" pitchFamily="34" charset="0"/>
              <a:cs typeface="Arial" pitchFamily="34" charset="0"/>
            </a:endParaRPr>
          </a:p>
        </p:txBody>
      </p:sp>
      <p:sp>
        <p:nvSpPr>
          <p:cNvPr id="23" name="TextBox 22"/>
          <p:cNvSpPr txBox="1"/>
          <p:nvPr/>
        </p:nvSpPr>
        <p:spPr>
          <a:xfrm>
            <a:off x="6337072" y="4541058"/>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2</a:t>
            </a:r>
            <a:endParaRPr lang="en-US" sz="2000" b="1" dirty="0">
              <a:solidFill>
                <a:srgbClr val="0070C0"/>
              </a:solidFill>
              <a:latin typeface="Arial" pitchFamily="34" charset="0"/>
              <a:cs typeface="Arial" pitchFamily="34" charset="0"/>
            </a:endParaRPr>
          </a:p>
        </p:txBody>
      </p:sp>
      <p:sp>
        <p:nvSpPr>
          <p:cNvPr id="24" name="TextBox 23"/>
          <p:cNvSpPr txBox="1"/>
          <p:nvPr/>
        </p:nvSpPr>
        <p:spPr>
          <a:xfrm>
            <a:off x="3020530" y="3789040"/>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a:t>
            </a:r>
            <a:endParaRPr lang="en-US" sz="2000" b="1" dirty="0">
              <a:solidFill>
                <a:srgbClr val="0070C0"/>
              </a:solidFill>
              <a:latin typeface="Arial" pitchFamily="34" charset="0"/>
              <a:cs typeface="Arial" pitchFamily="34" charset="0"/>
            </a:endParaRPr>
          </a:p>
        </p:txBody>
      </p:sp>
      <p:sp>
        <p:nvSpPr>
          <p:cNvPr id="25" name="TextBox 24"/>
          <p:cNvSpPr txBox="1"/>
          <p:nvPr/>
        </p:nvSpPr>
        <p:spPr>
          <a:xfrm>
            <a:off x="5687651" y="3789040"/>
            <a:ext cx="470000"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10</a:t>
            </a:r>
            <a:endParaRPr lang="en-US" sz="2000" b="1" dirty="0">
              <a:solidFill>
                <a:srgbClr val="0070C0"/>
              </a:solidFill>
              <a:latin typeface="Arial" pitchFamily="34" charset="0"/>
              <a:cs typeface="Arial" pitchFamily="34" charset="0"/>
            </a:endParaRPr>
          </a:p>
        </p:txBody>
      </p:sp>
      <p:sp>
        <p:nvSpPr>
          <p:cNvPr id="26" name="TextBox 25"/>
          <p:cNvSpPr txBox="1"/>
          <p:nvPr/>
        </p:nvSpPr>
        <p:spPr>
          <a:xfrm>
            <a:off x="4389357" y="2420888"/>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a:t>
            </a:r>
            <a:endParaRPr lang="en-US" sz="2000" b="1" dirty="0">
              <a:solidFill>
                <a:srgbClr val="0070C0"/>
              </a:solidFill>
              <a:latin typeface="Arial" pitchFamily="34" charset="0"/>
              <a:cs typeface="Arial" pitchFamily="34" charset="0"/>
            </a:endParaRPr>
          </a:p>
        </p:txBody>
      </p:sp>
      <p:sp>
        <p:nvSpPr>
          <p:cNvPr id="27" name="TextBox 26"/>
          <p:cNvSpPr txBox="1"/>
          <p:nvPr/>
        </p:nvSpPr>
        <p:spPr>
          <a:xfrm>
            <a:off x="4318024" y="5117122"/>
            <a:ext cx="470000"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12</a:t>
            </a:r>
            <a:endParaRPr lang="en-US" sz="2000" b="1" dirty="0">
              <a:solidFill>
                <a:srgbClr val="0070C0"/>
              </a:solidFill>
              <a:latin typeface="Arial" pitchFamily="34" charset="0"/>
              <a:cs typeface="Arial" pitchFamily="34" charset="0"/>
            </a:endParaRPr>
          </a:p>
        </p:txBody>
      </p:sp>
      <p:sp>
        <p:nvSpPr>
          <p:cNvPr id="28" name="TextBox 27"/>
          <p:cNvSpPr txBox="1"/>
          <p:nvPr/>
        </p:nvSpPr>
        <p:spPr>
          <a:xfrm>
            <a:off x="3960808" y="3068960"/>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2</a:t>
            </a:r>
            <a:endParaRPr lang="en-US" sz="2000" b="1" dirty="0">
              <a:solidFill>
                <a:srgbClr val="0070C0"/>
              </a:solidFill>
              <a:latin typeface="Arial" pitchFamily="34" charset="0"/>
              <a:cs typeface="Arial" pitchFamily="34" charset="0"/>
            </a:endParaRPr>
          </a:p>
        </p:txBody>
      </p:sp>
      <p:sp>
        <p:nvSpPr>
          <p:cNvPr id="29" name="TextBox 28"/>
          <p:cNvSpPr txBox="1"/>
          <p:nvPr/>
        </p:nvSpPr>
        <p:spPr>
          <a:xfrm>
            <a:off x="3960808" y="4541058"/>
            <a:ext cx="327334" cy="400110"/>
          </a:xfrm>
          <a:prstGeom prst="rect">
            <a:avLst/>
          </a:prstGeom>
          <a:noFill/>
        </p:spPr>
        <p:txBody>
          <a:bodyPr wrap="none" rtlCol="0">
            <a:spAutoFit/>
          </a:bodyPr>
          <a:lstStyle/>
          <a:p>
            <a:r>
              <a:rPr lang="en-AU" sz="2000" b="1" dirty="0" smtClean="0">
                <a:solidFill>
                  <a:srgbClr val="0070C0"/>
                </a:solidFill>
                <a:latin typeface="Arial" pitchFamily="34" charset="0"/>
                <a:cs typeface="Arial" pitchFamily="34" charset="0"/>
              </a:rPr>
              <a:t>5</a:t>
            </a:r>
            <a:endParaRPr lang="en-US" sz="2000" b="1" dirty="0">
              <a:solidFill>
                <a:srgbClr val="0070C0"/>
              </a:solidFill>
              <a:latin typeface="Arial" pitchFamily="34" charset="0"/>
              <a:cs typeface="Arial" pitchFamily="34" charset="0"/>
            </a:endParaRPr>
          </a:p>
        </p:txBody>
      </p:sp>
      <p:sp>
        <p:nvSpPr>
          <p:cNvPr id="30" name="Oval 29"/>
          <p:cNvSpPr/>
          <p:nvPr/>
        </p:nvSpPr>
        <p:spPr bwMode="auto">
          <a:xfrm>
            <a:off x="3131840" y="5964089"/>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 name="Oval 30"/>
          <p:cNvSpPr/>
          <p:nvPr/>
        </p:nvSpPr>
        <p:spPr bwMode="auto">
          <a:xfrm>
            <a:off x="5436096" y="5964089"/>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smtClean="0">
                <a:ln>
                  <a:noFill/>
                </a:ln>
                <a:solidFill>
                  <a:schemeClr val="tx1"/>
                </a:solidFill>
                <a:effectLst/>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2" name="Straight Arrow Connector 31"/>
          <p:cNvCxnSpPr>
            <a:stCxn id="30" idx="6"/>
            <a:endCxn id="31" idx="2"/>
          </p:cNvCxnSpPr>
          <p:nvPr/>
        </p:nvCxnSpPr>
        <p:spPr bwMode="auto">
          <a:xfrm>
            <a:off x="3635896" y="6216089"/>
            <a:ext cx="1800200" cy="0"/>
          </a:xfrm>
          <a:prstGeom prst="straightConnector1">
            <a:avLst/>
          </a:prstGeom>
          <a:noFill/>
          <a:ln w="28575"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3802570" y="5733256"/>
            <a:ext cx="1386918" cy="461665"/>
          </a:xfrm>
          <a:prstGeom prst="rect">
            <a:avLst/>
          </a:prstGeom>
          <a:noFill/>
        </p:spPr>
        <p:txBody>
          <a:bodyPr wrap="none" rtlCol="0">
            <a:spAutoFit/>
          </a:bodyPr>
          <a:lstStyle/>
          <a:p>
            <a:r>
              <a:rPr lang="en-AU" b="1" dirty="0" smtClean="0">
                <a:solidFill>
                  <a:srgbClr val="0070C0"/>
                </a:solidFill>
                <a:latin typeface="Times New Roman" pitchFamily="18" charset="0"/>
                <a:cs typeface="Times New Roman" pitchFamily="18" charset="0"/>
              </a:rPr>
              <a:t>(</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rPr>
              <a:t>ij</a:t>
            </a:r>
            <a:r>
              <a:rPr lang="en-AU" b="1" dirty="0" smtClean="0">
                <a:solidFill>
                  <a:srgbClr val="0070C0"/>
                </a:solidFill>
                <a:latin typeface="Times New Roman" pitchFamily="18" charset="0"/>
                <a:cs typeface="Times New Roman" pitchFamily="18" charset="0"/>
              </a:rPr>
              <a:t> – </a:t>
            </a:r>
            <a:r>
              <a:rPr lang="en-AU" b="1" i="1" dirty="0" err="1" smtClean="0">
                <a:solidFill>
                  <a:srgbClr val="0070C0"/>
                </a:solidFill>
                <a:latin typeface="Times New Roman" pitchFamily="18" charset="0"/>
                <a:cs typeface="Times New Roman" pitchFamily="18" charset="0"/>
              </a:rPr>
              <a:t>d</a:t>
            </a:r>
            <a:r>
              <a:rPr lang="en-AU" b="1" i="1" baseline="-25000" dirty="0" err="1" smtClean="0">
                <a:solidFill>
                  <a:srgbClr val="0070C0"/>
                </a:solidFill>
                <a:latin typeface="Times New Roman" pitchFamily="18" charset="0"/>
                <a:cs typeface="Times New Roman" pitchFamily="18" charset="0"/>
              </a:rPr>
              <a:t>ij</a:t>
            </a:r>
            <a:r>
              <a:rPr lang="en-AU" b="1" i="1" dirty="0" smtClean="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a:t>
            </a:r>
            <a:endParaRPr lang="en-US" b="1" i="1" baseline="-25000" dirty="0">
              <a:solidFill>
                <a:srgbClr val="0070C0"/>
              </a:solidFill>
              <a:latin typeface="Times New Roman" pitchFamily="18" charset="0"/>
              <a:cs typeface="Times New Roman" pitchFamily="18" charset="0"/>
            </a:endParaRPr>
          </a:p>
        </p:txBody>
      </p:sp>
      <p:sp>
        <p:nvSpPr>
          <p:cNvPr id="35" name="TextBox 34"/>
          <p:cNvSpPr txBox="1"/>
          <p:nvPr/>
        </p:nvSpPr>
        <p:spPr>
          <a:xfrm>
            <a:off x="322599" y="2420888"/>
            <a:ext cx="216116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Capacity = 14</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826053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constrained shortest path</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Master</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sz="2000" b="1" dirty="0">
                <a:solidFill>
                  <a:srgbClr val="0070C0"/>
                </a:solidFill>
                <a:sym typeface="Symbol"/>
              </a:rPr>
              <a:t>Convex</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C					</a:t>
            </a:r>
            <a:r>
              <a:rPr lang="en-AU" sz="2000" b="1" dirty="0" smtClean="0">
                <a:solidFill>
                  <a:srgbClr val="0070C0"/>
                </a:solidFill>
                <a:sym typeface="Symbol"/>
              </a:rPr>
              <a:t>Capacity</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a:t>
            </a:r>
          </a:p>
          <a:p>
            <a:endParaRPr lang="en-AU" dirty="0" smtClean="0"/>
          </a:p>
          <a:p>
            <a:r>
              <a:rPr lang="en-AU" b="1" dirty="0" err="1" smtClean="0">
                <a:solidFill>
                  <a:srgbClr val="0070C0"/>
                </a:solidFill>
              </a:rPr>
              <a:t>Subproblem</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d</a:t>
            </a:r>
            <a:r>
              <a:rPr lang="en-AU" i="1" baseline="-25000" dirty="0" err="1">
                <a:latin typeface="Times New Roman" pitchFamily="18" charset="0"/>
                <a:cs typeface="Times New Roman" pitchFamily="18" charset="0"/>
              </a:rPr>
              <a:t>ij</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sz="1800"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1 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s		</a:t>
            </a:r>
            <a:r>
              <a:rPr lang="en-AU" sz="2000" b="1" dirty="0">
                <a:solidFill>
                  <a:srgbClr val="0070C0"/>
                </a:solidFill>
                <a:sym typeface="Symbol"/>
              </a:rPr>
              <a:t>Source</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baseline="-25000"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A</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ji</a:t>
            </a:r>
            <a:r>
              <a:rPr lang="en-AU" dirty="0">
                <a:latin typeface="Times New Roman" pitchFamily="18" charset="0"/>
                <a:cs typeface="Times New Roman" pitchFamily="18" charset="0"/>
                <a:sym typeface="Symbol"/>
              </a:rPr>
              <a:t> =     0 for </a:t>
            </a:r>
            <a:r>
              <a:rPr lang="en-AU" i="1" dirty="0" err="1">
                <a:latin typeface="Times New Roman" pitchFamily="18" charset="0"/>
                <a:cs typeface="Times New Roman" pitchFamily="18" charset="0"/>
                <a:sym typeface="Symbol"/>
              </a:rPr>
              <a:t>i</a:t>
            </a:r>
            <a:r>
              <a:rPr lang="en-AU" dirty="0" err="1">
                <a:latin typeface="Times New Roman" pitchFamily="18" charset="0"/>
                <a:cs typeface="Times New Roman" pitchFamily="18" charset="0"/>
                <a:sym typeface="Symbol"/>
              </a:rPr>
              <a:t></a:t>
            </a:r>
            <a:r>
              <a:rPr lang="en-AU" i="1" dirty="0" err="1">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s</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t</a:t>
            </a:r>
            <a:r>
              <a:rPr lang="en-AU" dirty="0">
                <a:latin typeface="Times New Roman" pitchFamily="18" charset="0"/>
                <a:cs typeface="Times New Roman" pitchFamily="18" charset="0"/>
                <a:sym typeface="Symbol"/>
              </a:rPr>
              <a:t>}	</a:t>
            </a:r>
            <a:r>
              <a:rPr lang="en-AU" sz="2000" b="1" dirty="0">
                <a:solidFill>
                  <a:srgbClr val="0070C0"/>
                </a:solidFill>
                <a:sym typeface="Symbol"/>
              </a:rPr>
              <a:t>Flow</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-1 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t		</a:t>
            </a:r>
            <a:r>
              <a:rPr lang="en-AU" sz="2000" b="1" dirty="0" smtClean="0">
                <a:solidFill>
                  <a:srgbClr val="0070C0"/>
                </a:solidFill>
                <a:sym typeface="Symbol"/>
              </a:rPr>
              <a:t>Sink</a:t>
            </a:r>
          </a:p>
          <a:p>
            <a:endParaRPr lang="en-AU" sz="2000" b="1" dirty="0">
              <a:solidFill>
                <a:srgbClr val="0070C0"/>
              </a:solidFill>
              <a:sym typeface="Symbol"/>
            </a:endParaRPr>
          </a:p>
          <a:p>
            <a:r>
              <a:rPr lang="en-AU" b="1" dirty="0" smtClean="0">
                <a:solidFill>
                  <a:srgbClr val="0070C0"/>
                </a:solidFill>
                <a:sym typeface="Symbol"/>
              </a:rPr>
              <a:t>Add </a:t>
            </a:r>
            <a:r>
              <a:rPr lang="en-AU" b="1" dirty="0">
                <a:solidFill>
                  <a:srgbClr val="0070C0"/>
                </a:solidFill>
                <a:sym typeface="Symbol"/>
              </a:rPr>
              <a:t>variable </a:t>
            </a:r>
            <a:r>
              <a:rPr lang="en-AU" b="1" dirty="0" smtClean="0">
                <a:solidFill>
                  <a:srgbClr val="0070C0"/>
                </a:solidFill>
                <a:sym typeface="Symbol"/>
              </a:rPr>
              <a:t>to master </a:t>
            </a:r>
            <a:r>
              <a:rPr lang="en-AU" b="1" dirty="0" smtClean="0">
                <a:solidFill>
                  <a:srgbClr val="0070C0"/>
                </a:solidFill>
              </a:rPr>
              <a:t>if </a:t>
            </a:r>
            <a:r>
              <a:rPr lang="en-AU" b="1" dirty="0">
                <a:solidFill>
                  <a:srgbClr val="0070C0"/>
                </a:solidFill>
                <a:latin typeface="Times New Roman" pitchFamily="18" charset="0"/>
                <a:cs typeface="Times New Roman" pitchFamily="18" charset="0"/>
                <a:sym typeface="Symbol"/>
              </a:rPr>
              <a:t></a:t>
            </a:r>
            <a:r>
              <a:rPr lang="en-AU" b="1" baseline="-25000" dirty="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baseline="-25000" dirty="0" err="1">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j</a:t>
            </a:r>
            <a:r>
              <a:rPr lang="en-AU" b="1" baseline="-25000" dirty="0">
                <a:solidFill>
                  <a:srgbClr val="0070C0"/>
                </a:solidFill>
                <a:latin typeface="Times New Roman" pitchFamily="18" charset="0"/>
                <a:cs typeface="Times New Roman" pitchFamily="18" charset="0"/>
                <a:sym typeface="Symbol"/>
              </a:rPr>
              <a:t>)</a:t>
            </a:r>
            <a:r>
              <a:rPr lang="en-AU" b="1" i="1" baseline="-25000" dirty="0">
                <a:solidFill>
                  <a:srgbClr val="0070C0"/>
                </a:solidFill>
                <a:latin typeface="Times New Roman" pitchFamily="18" charset="0"/>
                <a:cs typeface="Times New Roman" pitchFamily="18" charset="0"/>
                <a:sym typeface="Symbol"/>
              </a:rPr>
              <a:t>A</a:t>
            </a:r>
            <a:r>
              <a:rPr lang="en-AU" b="1" dirty="0">
                <a:solidFill>
                  <a:srgbClr val="0070C0"/>
                </a:solidFill>
                <a:latin typeface="Times New Roman" pitchFamily="18" charset="0"/>
                <a:cs typeface="Times New Roman" pitchFamily="18" charset="0"/>
                <a:sym typeface="Symbol"/>
              </a:rPr>
              <a:t> </a:t>
            </a:r>
            <a:r>
              <a:rPr lang="en-AU" b="1" dirty="0" smtClean="0">
                <a:solidFill>
                  <a:srgbClr val="0070C0"/>
                </a:solidFill>
                <a:latin typeface="Times New Roman" pitchFamily="18" charset="0"/>
                <a:cs typeface="Times New Roman" pitchFamily="18" charset="0"/>
                <a:sym typeface="Symbol"/>
              </a:rPr>
              <a:t>(</a:t>
            </a:r>
            <a:r>
              <a:rPr lang="en-AU" b="1" i="1" dirty="0" err="1">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rPr>
              <a:t>ij</a:t>
            </a:r>
            <a:r>
              <a:rPr lang="en-AU" b="1" dirty="0">
                <a:solidFill>
                  <a:srgbClr val="0070C0"/>
                </a:solidFill>
                <a:latin typeface="Times New Roman" pitchFamily="18" charset="0"/>
                <a:cs typeface="Times New Roman" pitchFamily="18" charset="0"/>
              </a:rPr>
              <a:t> – </a:t>
            </a:r>
            <a:r>
              <a:rPr lang="en-AU" b="1" i="1" dirty="0" err="1">
                <a:solidFill>
                  <a:srgbClr val="0070C0"/>
                </a:solidFill>
                <a:latin typeface="Times New Roman" pitchFamily="18" charset="0"/>
                <a:cs typeface="Times New Roman" pitchFamily="18" charset="0"/>
              </a:rPr>
              <a:t>d</a:t>
            </a:r>
            <a:r>
              <a:rPr lang="en-AU" b="1" i="1" baseline="-25000" dirty="0" err="1">
                <a:solidFill>
                  <a:srgbClr val="0070C0"/>
                </a:solidFill>
                <a:latin typeface="Times New Roman" pitchFamily="18" charset="0"/>
                <a:cs typeface="Times New Roman" pitchFamily="18" charset="0"/>
              </a:rPr>
              <a:t>ij</a:t>
            </a:r>
            <a:r>
              <a:rPr lang="en-AU" b="1" i="1" dirty="0" smtClean="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a:t>
            </a:r>
            <a:r>
              <a:rPr lang="en-AU" b="1" i="1" dirty="0" err="1" smtClean="0">
                <a:solidFill>
                  <a:srgbClr val="0070C0"/>
                </a:solidFill>
                <a:latin typeface="Times New Roman" pitchFamily="18" charset="0"/>
                <a:cs typeface="Times New Roman" pitchFamily="18" charset="0"/>
                <a:sym typeface="Symbol"/>
              </a:rPr>
              <a:t>x</a:t>
            </a:r>
            <a:r>
              <a:rPr lang="en-AU" b="1" i="1" baseline="-25000" dirty="0" err="1" smtClean="0">
                <a:solidFill>
                  <a:srgbClr val="0070C0"/>
                </a:solidFill>
                <a:latin typeface="Times New Roman" pitchFamily="18" charset="0"/>
                <a:cs typeface="Times New Roman" pitchFamily="18" charset="0"/>
                <a:sym typeface="Symbol"/>
              </a:rPr>
              <a:t>ij</a:t>
            </a:r>
            <a:r>
              <a:rPr lang="en-AU" b="1" dirty="0" smtClean="0">
                <a:solidFill>
                  <a:srgbClr val="0070C0"/>
                </a:solidFill>
                <a:latin typeface="Times New Roman" pitchFamily="18" charset="0"/>
                <a:cs typeface="Times New Roman" pitchFamily="18" charset="0"/>
                <a:sym typeface="Symbol"/>
              </a:rPr>
              <a:t> – </a:t>
            </a:r>
            <a:r>
              <a:rPr lang="en-AU" b="1" i="1" dirty="0">
                <a:solidFill>
                  <a:srgbClr val="0070C0"/>
                </a:solidFill>
                <a:latin typeface="Times New Roman" pitchFamily="18" charset="0"/>
                <a:cs typeface="Times New Roman" pitchFamily="18" charset="0"/>
                <a:sym typeface="Symbol"/>
              </a:rPr>
              <a:t></a:t>
            </a:r>
            <a:r>
              <a:rPr lang="en-AU" b="1" dirty="0" smtClean="0">
                <a:solidFill>
                  <a:srgbClr val="0070C0"/>
                </a:solidFill>
                <a:latin typeface="Times New Roman" pitchFamily="18" charset="0"/>
                <a:cs typeface="Times New Roman" pitchFamily="18" charset="0"/>
                <a:sym typeface="Symbol"/>
              </a:rPr>
              <a:t> &lt; 0</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endParaRPr lang="en-US" dirty="0"/>
          </a:p>
        </p:txBody>
      </p:sp>
      <p:sp>
        <p:nvSpPr>
          <p:cNvPr id="4" name="Left Brace 3"/>
          <p:cNvSpPr>
            <a:spLocks/>
          </p:cNvSpPr>
          <p:nvPr/>
        </p:nvSpPr>
        <p:spPr bwMode="auto">
          <a:xfrm>
            <a:off x="4471988" y="4552100"/>
            <a:ext cx="155575" cy="914400"/>
          </a:xfrm>
          <a:prstGeom prst="leftBrace">
            <a:avLst>
              <a:gd name="adj1" fmla="val 832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Tree>
    <p:extLst>
      <p:ext uri="{BB962C8B-B14F-4D97-AF65-F5344CB8AC3E}">
        <p14:creationId xmlns:p14="http://schemas.microsoft.com/office/powerpoint/2010/main" val="183616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0386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r>
              <a:rPr lang="en-AU" dirty="0" smtClean="0"/>
              <a:t>Roll width </a:t>
            </a:r>
            <a:r>
              <a:rPr lang="en-AU" i="1" dirty="0" smtClean="0">
                <a:latin typeface="Times New Roman" pitchFamily="18" charset="0"/>
                <a:cs typeface="Times New Roman" pitchFamily="18" charset="0"/>
              </a:rPr>
              <a:t>W</a:t>
            </a:r>
            <a:r>
              <a:rPr lang="en-AU" dirty="0" smtClean="0"/>
              <a:t>, </a:t>
            </a:r>
            <a:r>
              <a:rPr lang="en-AU" i="1" dirty="0" smtClean="0">
                <a:latin typeface="Times New Roman" pitchFamily="18" charset="0"/>
                <a:cs typeface="Times New Roman" pitchFamily="18" charset="0"/>
              </a:rPr>
              <a:t>m</a:t>
            </a:r>
            <a:r>
              <a:rPr lang="en-AU" dirty="0" smtClean="0"/>
              <a:t> orders of </a:t>
            </a:r>
            <a:r>
              <a:rPr lang="en-AU" i="1" dirty="0" smtClean="0">
                <a:latin typeface="Times New Roman" pitchFamily="18" charset="0"/>
                <a:cs typeface="Times New Roman" pitchFamily="18" charset="0"/>
              </a:rPr>
              <a:t>d</a:t>
            </a:r>
            <a:r>
              <a:rPr lang="en-AU" i="1" baseline="-25000" dirty="0" smtClean="0">
                <a:latin typeface="Times New Roman" pitchFamily="18" charset="0"/>
                <a:cs typeface="Times New Roman" pitchFamily="18" charset="0"/>
              </a:rPr>
              <a:t>i</a:t>
            </a:r>
            <a:r>
              <a:rPr lang="en-AU" dirty="0" smtClean="0"/>
              <a:t> rolls of length </a:t>
            </a:r>
            <a:r>
              <a:rPr lang="en-AU" i="1" dirty="0" smtClean="0">
                <a:latin typeface="Times New Roman" pitchFamily="18" charset="0"/>
                <a:cs typeface="Times New Roman" pitchFamily="18" charset="0"/>
              </a:rPr>
              <a:t>l</a:t>
            </a:r>
            <a:r>
              <a:rPr lang="en-AU" i="1" baseline="-25000" dirty="0" smtClean="0">
                <a:latin typeface="Times New Roman" pitchFamily="18" charset="0"/>
                <a:cs typeface="Times New Roman" pitchFamily="18" charset="0"/>
              </a:rPr>
              <a:t>i</a:t>
            </a:r>
            <a:r>
              <a:rPr lang="en-AU" dirty="0" smtClean="0"/>
              <a:t>, </a:t>
            </a:r>
            <a:r>
              <a:rPr lang="en-AU" i="1" dirty="0" err="1" smtClean="0">
                <a:latin typeface="Times New Roman" pitchFamily="18" charset="0"/>
                <a:cs typeface="Times New Roman" pitchFamily="18" charset="0"/>
              </a:rPr>
              <a:t>i</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1,…, </a:t>
            </a:r>
            <a:r>
              <a:rPr lang="en-AU" i="1" dirty="0" smtClean="0">
                <a:latin typeface="Times New Roman" pitchFamily="18" charset="0"/>
                <a:cs typeface="Times New Roman" pitchFamily="18" charset="0"/>
              </a:rPr>
              <a:t>m</a:t>
            </a:r>
            <a:r>
              <a:rPr lang="en-AU" dirty="0" smtClean="0"/>
              <a:t> </a:t>
            </a:r>
            <a:endParaRPr lang="en-US" dirty="0"/>
          </a:p>
        </p:txBody>
      </p:sp>
      <p:sp>
        <p:nvSpPr>
          <p:cNvPr id="2" name="Title 1"/>
          <p:cNvSpPr>
            <a:spLocks noGrp="1"/>
          </p:cNvSpPr>
          <p:nvPr>
            <p:ph type="title"/>
          </p:nvPr>
        </p:nvSpPr>
        <p:spPr/>
        <p:txBody>
          <a:bodyPr/>
          <a:lstStyle/>
          <a:p>
            <a:r>
              <a:rPr lang="en-AU" dirty="0" smtClean="0"/>
              <a:t>Cutting stock</a:t>
            </a:r>
            <a:endParaRPr lang="en-US" dirty="0"/>
          </a:p>
        </p:txBody>
      </p:sp>
      <p:sp>
        <p:nvSpPr>
          <p:cNvPr id="5" name="Can 4"/>
          <p:cNvSpPr/>
          <p:nvPr/>
        </p:nvSpPr>
        <p:spPr bwMode="auto">
          <a:xfrm rot="5400000">
            <a:off x="3919914" y="416393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Can 14"/>
          <p:cNvSpPr/>
          <p:nvPr/>
        </p:nvSpPr>
        <p:spPr bwMode="auto">
          <a:xfrm rot="5400000">
            <a:off x="4603914" y="3916237"/>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Can 16"/>
          <p:cNvSpPr/>
          <p:nvPr/>
        </p:nvSpPr>
        <p:spPr bwMode="auto">
          <a:xfrm rot="5400000">
            <a:off x="4783914" y="4168285"/>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Can 17"/>
          <p:cNvSpPr/>
          <p:nvPr/>
        </p:nvSpPr>
        <p:spPr bwMode="auto">
          <a:xfrm rot="5400000">
            <a:off x="5107914" y="4276333"/>
            <a:ext cx="388440" cy="324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45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2915816" y="4365104"/>
            <a:ext cx="766557" cy="461665"/>
          </a:xfrm>
          <a:prstGeom prst="rect">
            <a:avLst/>
          </a:prstGeom>
          <a:noFill/>
        </p:spPr>
        <p:txBody>
          <a:bodyPr wrap="none" rtlCol="0">
            <a:spAutoFit/>
          </a:bodyPr>
          <a:lstStyle/>
          <a:p>
            <a:pPr algn="r"/>
            <a:r>
              <a:rPr lang="en-AU" dirty="0" smtClean="0">
                <a:latin typeface="Arial" pitchFamily="34" charset="0"/>
                <a:cs typeface="Arial" pitchFamily="34" charset="0"/>
              </a:rPr>
              <a:t>11 x</a:t>
            </a:r>
            <a:endParaRPr lang="en-US" dirty="0">
              <a:latin typeface="Arial" pitchFamily="34" charset="0"/>
              <a:cs typeface="Arial" pitchFamily="34" charset="0"/>
            </a:endParaRPr>
          </a:p>
        </p:txBody>
      </p:sp>
      <p:sp>
        <p:nvSpPr>
          <p:cNvPr id="21" name="TextBox 20"/>
          <p:cNvSpPr txBox="1"/>
          <p:nvPr/>
        </p:nvSpPr>
        <p:spPr>
          <a:xfrm>
            <a:off x="3087339" y="4801404"/>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4 x</a:t>
            </a:r>
            <a:endParaRPr lang="en-US" dirty="0">
              <a:latin typeface="Arial" pitchFamily="34" charset="0"/>
              <a:cs typeface="Arial" pitchFamily="34" charset="0"/>
            </a:endParaRPr>
          </a:p>
        </p:txBody>
      </p:sp>
      <p:sp>
        <p:nvSpPr>
          <p:cNvPr id="22" name="TextBox 21"/>
          <p:cNvSpPr txBox="1"/>
          <p:nvPr/>
        </p:nvSpPr>
        <p:spPr>
          <a:xfrm>
            <a:off x="3087338" y="5233452"/>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4 x</a:t>
            </a:r>
            <a:endParaRPr lang="en-US" dirty="0">
              <a:latin typeface="Arial" pitchFamily="34" charset="0"/>
              <a:cs typeface="Arial" pitchFamily="34" charset="0"/>
            </a:endParaRPr>
          </a:p>
        </p:txBody>
      </p:sp>
      <p:sp>
        <p:nvSpPr>
          <p:cNvPr id="23" name="TextBox 22"/>
          <p:cNvSpPr txBox="1"/>
          <p:nvPr/>
        </p:nvSpPr>
        <p:spPr>
          <a:xfrm>
            <a:off x="3087339" y="5665500"/>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2 x</a:t>
            </a:r>
            <a:endParaRPr lang="en-US" dirty="0">
              <a:latin typeface="Arial" pitchFamily="34" charset="0"/>
              <a:cs typeface="Arial" pitchFamily="34" charset="0"/>
            </a:endParaRPr>
          </a:p>
        </p:txBody>
      </p:sp>
      <p:sp>
        <p:nvSpPr>
          <p:cNvPr id="24" name="Can 23"/>
          <p:cNvSpPr/>
          <p:nvPr/>
        </p:nvSpPr>
        <p:spPr bwMode="auto">
          <a:xfrm rot="5400000">
            <a:off x="4388154" y="5572397"/>
            <a:ext cx="388440" cy="180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i="1" dirty="0" smtClean="0">
                <a:latin typeface="Times New Roman" pitchFamily="18" charset="0"/>
                <a:cs typeface="Times New Roman" pitchFamily="18" charset="0"/>
              </a:rPr>
              <a:t>l</a:t>
            </a:r>
            <a:r>
              <a:rPr lang="en-AU" i="1" baseline="-25000" dirty="0" smtClean="0">
                <a:latin typeface="Times New Roman" pitchFamily="18" charset="0"/>
                <a:cs typeface="Times New Roman" pitchFamily="18" charset="0"/>
              </a:rPr>
              <a:t>i</a:t>
            </a:r>
            <a:endParaRPr kumimoji="0" lang="en-US" sz="2400" b="0" i="1" u="none" strike="noStrike" cap="none" normalizeH="0" baseline="-25000" dirty="0" smtClean="0">
              <a:ln>
                <a:noFill/>
              </a:ln>
              <a:solidFill>
                <a:schemeClr val="tx1"/>
              </a:solidFill>
              <a:effectLst/>
              <a:latin typeface="Times New Roman" pitchFamily="18" charset="0"/>
              <a:cs typeface="Times New Roman" pitchFamily="18" charset="0"/>
            </a:endParaRPr>
          </a:p>
        </p:txBody>
      </p:sp>
      <p:sp>
        <p:nvSpPr>
          <p:cNvPr id="25" name="TextBox 24"/>
          <p:cNvSpPr txBox="1"/>
          <p:nvPr/>
        </p:nvSpPr>
        <p:spPr>
          <a:xfrm>
            <a:off x="3059832" y="6241564"/>
            <a:ext cx="396262" cy="461665"/>
          </a:xfrm>
          <a:prstGeom prst="rect">
            <a:avLst/>
          </a:prstGeom>
          <a:noFill/>
        </p:spPr>
        <p:txBody>
          <a:bodyPr wrap="none" rtlCol="0">
            <a:spAutoFit/>
          </a:bodyPr>
          <a:lstStyle/>
          <a:p>
            <a:pPr algn="r"/>
            <a:r>
              <a:rPr lang="en-AU" i="1" dirty="0" smtClean="0">
                <a:latin typeface="Times New Roman" pitchFamily="18" charset="0"/>
                <a:cs typeface="Times New Roman" pitchFamily="18" charset="0"/>
              </a:rPr>
              <a:t>d</a:t>
            </a:r>
            <a:r>
              <a:rPr lang="en-AU" i="1" baseline="-25000" dirty="0" smtClean="0">
                <a:latin typeface="Times New Roman" pitchFamily="18" charset="0"/>
                <a:cs typeface="Times New Roman" pitchFamily="18" charset="0"/>
              </a:rPr>
              <a:t>i</a:t>
            </a:r>
            <a:endParaRPr lang="en-US" dirty="0">
              <a:latin typeface="Arial" pitchFamily="34" charset="0"/>
              <a:cs typeface="Arial" pitchFamily="34" charset="0"/>
            </a:endParaRPr>
          </a:p>
        </p:txBody>
      </p:sp>
      <p:sp>
        <p:nvSpPr>
          <p:cNvPr id="34" name="Can 33"/>
          <p:cNvSpPr/>
          <p:nvPr/>
        </p:nvSpPr>
        <p:spPr bwMode="auto">
          <a:xfrm rot="5400000">
            <a:off x="4378033" y="-1301976"/>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403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r>
              <a:rPr lang="en-AU" dirty="0" smtClean="0"/>
              <a:t>Roll width </a:t>
            </a:r>
            <a:r>
              <a:rPr lang="en-AU" i="1" dirty="0" smtClean="0">
                <a:latin typeface="Times New Roman" pitchFamily="18" charset="0"/>
                <a:cs typeface="Times New Roman" pitchFamily="18" charset="0"/>
              </a:rPr>
              <a:t>W</a:t>
            </a:r>
            <a:r>
              <a:rPr lang="en-AU" dirty="0" smtClean="0"/>
              <a:t>, </a:t>
            </a:r>
            <a:r>
              <a:rPr lang="en-AU" i="1" dirty="0" smtClean="0">
                <a:latin typeface="Times New Roman" pitchFamily="18" charset="0"/>
                <a:cs typeface="Times New Roman" pitchFamily="18" charset="0"/>
              </a:rPr>
              <a:t>m</a:t>
            </a:r>
            <a:r>
              <a:rPr lang="en-AU" dirty="0" smtClean="0"/>
              <a:t> orders of </a:t>
            </a:r>
            <a:r>
              <a:rPr lang="en-AU" i="1" dirty="0" smtClean="0">
                <a:latin typeface="Times New Roman" pitchFamily="18" charset="0"/>
                <a:cs typeface="Times New Roman" pitchFamily="18" charset="0"/>
              </a:rPr>
              <a:t>d</a:t>
            </a:r>
            <a:r>
              <a:rPr lang="en-AU" i="1" baseline="-25000" dirty="0" smtClean="0">
                <a:latin typeface="Times New Roman" pitchFamily="18" charset="0"/>
                <a:cs typeface="Times New Roman" pitchFamily="18" charset="0"/>
              </a:rPr>
              <a:t>i</a:t>
            </a:r>
            <a:r>
              <a:rPr lang="en-AU" dirty="0" smtClean="0"/>
              <a:t> rolls of length </a:t>
            </a:r>
            <a:r>
              <a:rPr lang="en-AU" i="1" dirty="0" smtClean="0">
                <a:latin typeface="Times New Roman" pitchFamily="18" charset="0"/>
                <a:cs typeface="Times New Roman" pitchFamily="18" charset="0"/>
              </a:rPr>
              <a:t>l</a:t>
            </a:r>
            <a:r>
              <a:rPr lang="en-AU" i="1" baseline="-25000" dirty="0" smtClean="0">
                <a:latin typeface="Times New Roman" pitchFamily="18" charset="0"/>
                <a:cs typeface="Times New Roman" pitchFamily="18" charset="0"/>
              </a:rPr>
              <a:t>i</a:t>
            </a:r>
            <a:r>
              <a:rPr lang="en-AU" dirty="0" smtClean="0"/>
              <a:t>, </a:t>
            </a:r>
            <a:r>
              <a:rPr lang="en-AU" i="1" dirty="0" err="1" smtClean="0">
                <a:latin typeface="Times New Roman" pitchFamily="18" charset="0"/>
                <a:cs typeface="Times New Roman" pitchFamily="18" charset="0"/>
              </a:rPr>
              <a:t>i</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1,…, </a:t>
            </a:r>
            <a:r>
              <a:rPr lang="en-AU" i="1" dirty="0" smtClean="0">
                <a:latin typeface="Times New Roman" pitchFamily="18" charset="0"/>
                <a:cs typeface="Times New Roman" pitchFamily="18" charset="0"/>
              </a:rPr>
              <a:t>m</a:t>
            </a:r>
            <a:r>
              <a:rPr lang="en-AU" dirty="0" smtClean="0"/>
              <a:t> </a:t>
            </a:r>
            <a:endParaRPr lang="en-US" dirty="0"/>
          </a:p>
        </p:txBody>
      </p:sp>
      <p:sp>
        <p:nvSpPr>
          <p:cNvPr id="2" name="Title 1"/>
          <p:cNvSpPr>
            <a:spLocks noGrp="1"/>
          </p:cNvSpPr>
          <p:nvPr>
            <p:ph type="title"/>
          </p:nvPr>
        </p:nvSpPr>
        <p:spPr/>
        <p:txBody>
          <a:bodyPr/>
          <a:lstStyle/>
          <a:p>
            <a:r>
              <a:rPr lang="en-AU" dirty="0" smtClean="0"/>
              <a:t>Cutting stock</a:t>
            </a:r>
            <a:endParaRPr lang="en-US" dirty="0"/>
          </a:p>
        </p:txBody>
      </p:sp>
      <p:sp>
        <p:nvSpPr>
          <p:cNvPr id="28" name="Can 27"/>
          <p:cNvSpPr/>
          <p:nvPr/>
        </p:nvSpPr>
        <p:spPr bwMode="auto">
          <a:xfrm rot="5400000">
            <a:off x="4383642" y="426214"/>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Can 28"/>
          <p:cNvSpPr/>
          <p:nvPr/>
        </p:nvSpPr>
        <p:spPr bwMode="auto">
          <a:xfrm rot="5400000">
            <a:off x="4383642" y="-1301976"/>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Can 29"/>
          <p:cNvSpPr/>
          <p:nvPr/>
        </p:nvSpPr>
        <p:spPr bwMode="auto">
          <a:xfrm rot="5400000">
            <a:off x="4383642" y="-869928"/>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Can 30"/>
          <p:cNvSpPr/>
          <p:nvPr/>
        </p:nvSpPr>
        <p:spPr bwMode="auto">
          <a:xfrm rot="5400000">
            <a:off x="4383642" y="-437880"/>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Can 36"/>
          <p:cNvSpPr/>
          <p:nvPr/>
        </p:nvSpPr>
        <p:spPr bwMode="auto">
          <a:xfrm rot="5400000">
            <a:off x="1215029" y="359486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Can 37"/>
          <p:cNvSpPr/>
          <p:nvPr/>
        </p:nvSpPr>
        <p:spPr bwMode="auto">
          <a:xfrm rot="5400000">
            <a:off x="2079085" y="359486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Can 38"/>
          <p:cNvSpPr/>
          <p:nvPr/>
        </p:nvSpPr>
        <p:spPr bwMode="auto">
          <a:xfrm rot="5400000">
            <a:off x="3627181" y="2910867"/>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Can 39"/>
          <p:cNvSpPr/>
          <p:nvPr/>
        </p:nvSpPr>
        <p:spPr bwMode="auto">
          <a:xfrm rot="5400000">
            <a:off x="6363429" y="2406868"/>
            <a:ext cx="388440" cy="324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45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Can 43"/>
          <p:cNvSpPr/>
          <p:nvPr/>
        </p:nvSpPr>
        <p:spPr bwMode="auto">
          <a:xfrm rot="5400000">
            <a:off x="1215895" y="186667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Can 44"/>
          <p:cNvSpPr/>
          <p:nvPr/>
        </p:nvSpPr>
        <p:spPr bwMode="auto">
          <a:xfrm rot="5400000">
            <a:off x="2079085" y="186667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Can 46"/>
          <p:cNvSpPr/>
          <p:nvPr/>
        </p:nvSpPr>
        <p:spPr bwMode="auto">
          <a:xfrm rot="5400000">
            <a:off x="3807469" y="1002678"/>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Can 47"/>
          <p:cNvSpPr/>
          <p:nvPr/>
        </p:nvSpPr>
        <p:spPr bwMode="auto">
          <a:xfrm rot="5400000">
            <a:off x="1209380" y="2298725"/>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Can 56"/>
          <p:cNvSpPr/>
          <p:nvPr/>
        </p:nvSpPr>
        <p:spPr bwMode="auto">
          <a:xfrm rot="5400000">
            <a:off x="4384508" y="-5834"/>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Can 57"/>
          <p:cNvSpPr/>
          <p:nvPr/>
        </p:nvSpPr>
        <p:spPr bwMode="auto">
          <a:xfrm rot="5400000">
            <a:off x="1215895" y="3162819"/>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Can 58"/>
          <p:cNvSpPr/>
          <p:nvPr/>
        </p:nvSpPr>
        <p:spPr bwMode="auto">
          <a:xfrm rot="5400000">
            <a:off x="2079951" y="3162819"/>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Can 59"/>
          <p:cNvSpPr/>
          <p:nvPr/>
        </p:nvSpPr>
        <p:spPr bwMode="auto">
          <a:xfrm rot="5400000">
            <a:off x="3628047" y="2478819"/>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Can 60"/>
          <p:cNvSpPr/>
          <p:nvPr/>
        </p:nvSpPr>
        <p:spPr bwMode="auto">
          <a:xfrm rot="5400000">
            <a:off x="6364295" y="1974820"/>
            <a:ext cx="388440" cy="324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45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Can 61"/>
          <p:cNvSpPr/>
          <p:nvPr/>
        </p:nvSpPr>
        <p:spPr bwMode="auto">
          <a:xfrm rot="5400000">
            <a:off x="1895296" y="2046773"/>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Can 62"/>
          <p:cNvSpPr/>
          <p:nvPr/>
        </p:nvSpPr>
        <p:spPr bwMode="auto">
          <a:xfrm rot="5400000">
            <a:off x="4131485" y="2046773"/>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Can 63"/>
          <p:cNvSpPr/>
          <p:nvPr/>
        </p:nvSpPr>
        <p:spPr bwMode="auto">
          <a:xfrm rot="5400000">
            <a:off x="6543773" y="1866774"/>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Can 64"/>
          <p:cNvSpPr/>
          <p:nvPr/>
        </p:nvSpPr>
        <p:spPr bwMode="auto">
          <a:xfrm rot="5400000">
            <a:off x="6399757" y="1002677"/>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Can 65"/>
          <p:cNvSpPr/>
          <p:nvPr/>
        </p:nvSpPr>
        <p:spPr bwMode="auto">
          <a:xfrm rot="5400000">
            <a:off x="2079181" y="2298725"/>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Can 66"/>
          <p:cNvSpPr/>
          <p:nvPr/>
        </p:nvSpPr>
        <p:spPr bwMode="auto">
          <a:xfrm rot="5400000">
            <a:off x="2943277" y="2298725"/>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Can 67"/>
          <p:cNvSpPr/>
          <p:nvPr/>
        </p:nvSpPr>
        <p:spPr bwMode="auto">
          <a:xfrm rot="5400000">
            <a:off x="3807277" y="2298725"/>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Can 68"/>
          <p:cNvSpPr/>
          <p:nvPr/>
        </p:nvSpPr>
        <p:spPr bwMode="auto">
          <a:xfrm rot="5400000">
            <a:off x="4671469" y="2298725"/>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Can 69"/>
          <p:cNvSpPr/>
          <p:nvPr/>
        </p:nvSpPr>
        <p:spPr bwMode="auto">
          <a:xfrm rot="5400000">
            <a:off x="6399757" y="1434658"/>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Can 40"/>
          <p:cNvSpPr/>
          <p:nvPr/>
        </p:nvSpPr>
        <p:spPr bwMode="auto">
          <a:xfrm rot="5400000">
            <a:off x="3919914" y="416393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Can 41"/>
          <p:cNvSpPr/>
          <p:nvPr/>
        </p:nvSpPr>
        <p:spPr bwMode="auto">
          <a:xfrm rot="5400000">
            <a:off x="4603914" y="3916237"/>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Can 42"/>
          <p:cNvSpPr/>
          <p:nvPr/>
        </p:nvSpPr>
        <p:spPr bwMode="auto">
          <a:xfrm rot="5400000">
            <a:off x="4783914" y="4168285"/>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Can 45"/>
          <p:cNvSpPr/>
          <p:nvPr/>
        </p:nvSpPr>
        <p:spPr bwMode="auto">
          <a:xfrm rot="5400000">
            <a:off x="5107914" y="4276333"/>
            <a:ext cx="388440" cy="324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45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TextBox 48"/>
          <p:cNvSpPr txBox="1"/>
          <p:nvPr/>
        </p:nvSpPr>
        <p:spPr>
          <a:xfrm>
            <a:off x="2915816" y="4365104"/>
            <a:ext cx="766557" cy="461665"/>
          </a:xfrm>
          <a:prstGeom prst="rect">
            <a:avLst/>
          </a:prstGeom>
          <a:noFill/>
        </p:spPr>
        <p:txBody>
          <a:bodyPr wrap="none" rtlCol="0">
            <a:spAutoFit/>
          </a:bodyPr>
          <a:lstStyle/>
          <a:p>
            <a:pPr algn="r"/>
            <a:r>
              <a:rPr lang="en-AU" dirty="0" smtClean="0">
                <a:latin typeface="Arial" pitchFamily="34" charset="0"/>
                <a:cs typeface="Arial" pitchFamily="34" charset="0"/>
              </a:rPr>
              <a:t>11 x</a:t>
            </a:r>
            <a:endParaRPr lang="en-US" dirty="0">
              <a:latin typeface="Arial" pitchFamily="34" charset="0"/>
              <a:cs typeface="Arial" pitchFamily="34" charset="0"/>
            </a:endParaRPr>
          </a:p>
        </p:txBody>
      </p:sp>
      <p:sp>
        <p:nvSpPr>
          <p:cNvPr id="50" name="TextBox 49"/>
          <p:cNvSpPr txBox="1"/>
          <p:nvPr/>
        </p:nvSpPr>
        <p:spPr>
          <a:xfrm>
            <a:off x="3087339" y="4801404"/>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4 x</a:t>
            </a:r>
            <a:endParaRPr lang="en-US" dirty="0">
              <a:latin typeface="Arial" pitchFamily="34" charset="0"/>
              <a:cs typeface="Arial" pitchFamily="34" charset="0"/>
            </a:endParaRPr>
          </a:p>
        </p:txBody>
      </p:sp>
      <p:sp>
        <p:nvSpPr>
          <p:cNvPr id="51" name="TextBox 50"/>
          <p:cNvSpPr txBox="1"/>
          <p:nvPr/>
        </p:nvSpPr>
        <p:spPr>
          <a:xfrm>
            <a:off x="3087338" y="5233452"/>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4 x</a:t>
            </a:r>
            <a:endParaRPr lang="en-US" dirty="0">
              <a:latin typeface="Arial" pitchFamily="34" charset="0"/>
              <a:cs typeface="Arial" pitchFamily="34" charset="0"/>
            </a:endParaRPr>
          </a:p>
        </p:txBody>
      </p:sp>
      <p:sp>
        <p:nvSpPr>
          <p:cNvPr id="52" name="TextBox 51"/>
          <p:cNvSpPr txBox="1"/>
          <p:nvPr/>
        </p:nvSpPr>
        <p:spPr>
          <a:xfrm>
            <a:off x="3087339" y="5665500"/>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2 x</a:t>
            </a:r>
            <a:endParaRPr lang="en-US" dirty="0">
              <a:latin typeface="Arial" pitchFamily="34" charset="0"/>
              <a:cs typeface="Arial" pitchFamily="34" charset="0"/>
            </a:endParaRPr>
          </a:p>
        </p:txBody>
      </p:sp>
      <p:sp>
        <p:nvSpPr>
          <p:cNvPr id="53" name="Can 52"/>
          <p:cNvSpPr/>
          <p:nvPr/>
        </p:nvSpPr>
        <p:spPr bwMode="auto">
          <a:xfrm rot="5400000">
            <a:off x="4388154" y="5572397"/>
            <a:ext cx="388440" cy="180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i="1" dirty="0" smtClean="0">
                <a:latin typeface="Times New Roman" pitchFamily="18" charset="0"/>
                <a:cs typeface="Times New Roman" pitchFamily="18" charset="0"/>
              </a:rPr>
              <a:t>l</a:t>
            </a:r>
            <a:r>
              <a:rPr lang="en-AU" i="1" baseline="-25000" dirty="0" smtClean="0">
                <a:latin typeface="Times New Roman" pitchFamily="18" charset="0"/>
                <a:cs typeface="Times New Roman" pitchFamily="18" charset="0"/>
              </a:rPr>
              <a:t>i</a:t>
            </a:r>
            <a:endParaRPr kumimoji="0" lang="en-US" sz="2400" b="0" i="1" u="none" strike="noStrike" cap="none" normalizeH="0" baseline="-25000" dirty="0" smtClean="0">
              <a:ln>
                <a:noFill/>
              </a:ln>
              <a:solidFill>
                <a:schemeClr val="tx1"/>
              </a:solidFill>
              <a:effectLst/>
              <a:latin typeface="Times New Roman" pitchFamily="18" charset="0"/>
              <a:cs typeface="Times New Roman" pitchFamily="18" charset="0"/>
            </a:endParaRPr>
          </a:p>
        </p:txBody>
      </p:sp>
      <p:sp>
        <p:nvSpPr>
          <p:cNvPr id="54" name="TextBox 53"/>
          <p:cNvSpPr txBox="1"/>
          <p:nvPr/>
        </p:nvSpPr>
        <p:spPr>
          <a:xfrm>
            <a:off x="3059832" y="6241564"/>
            <a:ext cx="396262" cy="461665"/>
          </a:xfrm>
          <a:prstGeom prst="rect">
            <a:avLst/>
          </a:prstGeom>
          <a:noFill/>
        </p:spPr>
        <p:txBody>
          <a:bodyPr wrap="none" rtlCol="0">
            <a:spAutoFit/>
          </a:bodyPr>
          <a:lstStyle/>
          <a:p>
            <a:pPr algn="r"/>
            <a:r>
              <a:rPr lang="en-AU" i="1" dirty="0" smtClean="0">
                <a:latin typeface="Times New Roman" pitchFamily="18" charset="0"/>
                <a:cs typeface="Times New Roman" pitchFamily="18" charset="0"/>
              </a:rPr>
              <a:t>d</a:t>
            </a:r>
            <a:r>
              <a:rPr lang="en-AU" i="1" baseline="-25000" dirty="0" smtClean="0">
                <a:latin typeface="Times New Roman" pitchFamily="18" charset="0"/>
                <a:cs typeface="Times New Roman" pitchFamily="18" charset="0"/>
              </a:rPr>
              <a:t>i</a:t>
            </a:r>
            <a:endParaRPr lang="en-US" dirty="0">
              <a:latin typeface="Arial" pitchFamily="34" charset="0"/>
              <a:cs typeface="Arial" pitchFamily="34" charset="0"/>
            </a:endParaRPr>
          </a:p>
        </p:txBody>
      </p:sp>
      <p:sp>
        <p:nvSpPr>
          <p:cNvPr id="55" name="TextBox 54"/>
          <p:cNvSpPr txBox="1"/>
          <p:nvPr/>
        </p:nvSpPr>
        <p:spPr>
          <a:xfrm>
            <a:off x="7740352" y="4335487"/>
            <a:ext cx="1192955"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Rolls 5</a:t>
            </a:r>
            <a:endParaRPr lang="en-US" b="1" dirty="0">
              <a:solidFill>
                <a:srgbClr val="0070C0"/>
              </a:solidFill>
              <a:latin typeface="Arial" pitchFamily="34" charset="0"/>
              <a:cs typeface="Arial" pitchFamily="34" charset="0"/>
            </a:endParaRPr>
          </a:p>
        </p:txBody>
      </p:sp>
      <p:sp>
        <p:nvSpPr>
          <p:cNvPr id="56" name="TextBox 55"/>
          <p:cNvSpPr txBox="1"/>
          <p:nvPr/>
        </p:nvSpPr>
        <p:spPr>
          <a:xfrm>
            <a:off x="8269887" y="3832646"/>
            <a:ext cx="699230"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100</a:t>
            </a:r>
            <a:endParaRPr lang="en-US" b="1" dirty="0">
              <a:solidFill>
                <a:srgbClr val="0070C0"/>
              </a:solidFill>
              <a:latin typeface="Arial" pitchFamily="34" charset="0"/>
              <a:cs typeface="Arial" pitchFamily="34" charset="0"/>
            </a:endParaRPr>
          </a:p>
        </p:txBody>
      </p:sp>
      <p:sp>
        <p:nvSpPr>
          <p:cNvPr id="71" name="TextBox 70"/>
          <p:cNvSpPr txBox="1"/>
          <p:nvPr/>
        </p:nvSpPr>
        <p:spPr>
          <a:xfrm>
            <a:off x="8269887" y="3400600"/>
            <a:ext cx="699230"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100</a:t>
            </a:r>
            <a:endParaRPr lang="en-US" b="1" dirty="0">
              <a:solidFill>
                <a:srgbClr val="0070C0"/>
              </a:solidFill>
              <a:latin typeface="Arial" pitchFamily="34" charset="0"/>
              <a:cs typeface="Arial" pitchFamily="34" charset="0"/>
            </a:endParaRPr>
          </a:p>
        </p:txBody>
      </p:sp>
      <p:sp>
        <p:nvSpPr>
          <p:cNvPr id="72" name="TextBox 71"/>
          <p:cNvSpPr txBox="1"/>
          <p:nvPr/>
        </p:nvSpPr>
        <p:spPr>
          <a:xfrm>
            <a:off x="8364771" y="2968554"/>
            <a:ext cx="52770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98</a:t>
            </a:r>
            <a:endParaRPr lang="en-US" b="1" dirty="0">
              <a:solidFill>
                <a:srgbClr val="0070C0"/>
              </a:solidFill>
              <a:latin typeface="Arial" pitchFamily="34" charset="0"/>
              <a:cs typeface="Arial" pitchFamily="34" charset="0"/>
            </a:endParaRPr>
          </a:p>
        </p:txBody>
      </p:sp>
      <p:sp>
        <p:nvSpPr>
          <p:cNvPr id="73" name="TextBox 72"/>
          <p:cNvSpPr txBox="1"/>
          <p:nvPr/>
        </p:nvSpPr>
        <p:spPr>
          <a:xfrm>
            <a:off x="8355647" y="2536505"/>
            <a:ext cx="52770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96</a:t>
            </a:r>
            <a:endParaRPr lang="en-US" b="1" dirty="0">
              <a:solidFill>
                <a:srgbClr val="0070C0"/>
              </a:solidFill>
              <a:latin typeface="Arial" pitchFamily="34" charset="0"/>
              <a:cs typeface="Arial" pitchFamily="34" charset="0"/>
            </a:endParaRPr>
          </a:p>
        </p:txBody>
      </p:sp>
      <p:sp>
        <p:nvSpPr>
          <p:cNvPr id="74" name="TextBox 73"/>
          <p:cNvSpPr txBox="1"/>
          <p:nvPr/>
        </p:nvSpPr>
        <p:spPr>
          <a:xfrm>
            <a:off x="8355647" y="2104841"/>
            <a:ext cx="52770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96</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186431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Cutting stock</a:t>
            </a:r>
            <a:endParaRPr lang="en-US" dirty="0"/>
          </a:p>
        </p:txBody>
      </p:sp>
      <p:sp>
        <p:nvSpPr>
          <p:cNvPr id="3" name="Content Placeholder 2"/>
          <p:cNvSpPr>
            <a:spLocks noGrp="1"/>
          </p:cNvSpPr>
          <p:nvPr>
            <p:ph idx="1"/>
          </p:nvPr>
        </p:nvSpPr>
        <p:spPr/>
        <p:txBody>
          <a:bodyPr/>
          <a:lstStyle/>
          <a:p>
            <a:r>
              <a:rPr lang="en-AU" b="1" dirty="0">
                <a:solidFill>
                  <a:srgbClr val="0070C0"/>
                </a:solidFill>
              </a:rPr>
              <a:t>Variables</a:t>
            </a:r>
            <a:r>
              <a:rPr lang="en-AU" dirty="0"/>
              <a:t/>
            </a:r>
            <a:br>
              <a:rPr lang="en-AU" dirty="0"/>
            </a:br>
            <a:r>
              <a:rPr lang="en-AU" dirty="0"/>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ik</a:t>
            </a:r>
            <a:r>
              <a:rPr lang="en-AU" dirty="0" smtClean="0">
                <a:latin typeface="Times New Roman" pitchFamily="18" charset="0"/>
                <a:cs typeface="Times New Roman" pitchFamily="18" charset="0"/>
                <a:sym typeface="Symbol"/>
              </a:rPr>
              <a:t> </a:t>
            </a:r>
            <a:r>
              <a:rPr lang="en-AU" dirty="0"/>
              <a:t>is </a:t>
            </a:r>
            <a:r>
              <a:rPr lang="en-AU" dirty="0" smtClean="0"/>
              <a:t>the number of times </a:t>
            </a:r>
            <a:r>
              <a:rPr lang="en-AU" b="1" dirty="0" smtClean="0">
                <a:solidFill>
                  <a:srgbClr val="0070C0"/>
                </a:solidFill>
              </a:rPr>
              <a:t>order</a:t>
            </a:r>
            <a:r>
              <a:rPr lang="en-AU" dirty="0" smtClean="0">
                <a:solidFill>
                  <a:srgbClr val="0070C0"/>
                </a:solidFill>
              </a:rPr>
              <a:t> </a:t>
            </a:r>
            <a:r>
              <a:rPr lang="en-AU" i="1" dirty="0" err="1" smtClean="0">
                <a:latin typeface="Times New Roman" pitchFamily="18" charset="0"/>
                <a:cs typeface="Times New Roman" pitchFamily="18" charset="0"/>
              </a:rPr>
              <a:t>i</a:t>
            </a:r>
            <a:r>
              <a:rPr lang="en-AU" dirty="0" smtClean="0"/>
              <a:t> is cut from roll </a:t>
            </a:r>
            <a:r>
              <a:rPr lang="en-AU" i="1" dirty="0" smtClean="0">
                <a:latin typeface="Times New Roman" pitchFamily="18" charset="0"/>
                <a:cs typeface="Times New Roman" pitchFamily="18" charset="0"/>
              </a:rPr>
              <a:t>k</a:t>
            </a:r>
            <a:br>
              <a:rPr lang="en-AU" i="1" dirty="0" smtClean="0">
                <a:latin typeface="Times New Roman" pitchFamily="18" charset="0"/>
                <a:cs typeface="Times New Roman" pitchFamily="18" charset="0"/>
              </a:rPr>
            </a:br>
            <a:r>
              <a:rPr lang="en-AU" i="1"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y</a:t>
            </a:r>
            <a:r>
              <a:rPr lang="en-AU" i="1" baseline="-25000" dirty="0" err="1" smtClean="0">
                <a:latin typeface="Times New Roman" pitchFamily="18" charset="0"/>
                <a:cs typeface="Times New Roman" pitchFamily="18" charset="0"/>
              </a:rPr>
              <a:t>k</a:t>
            </a:r>
            <a:r>
              <a:rPr lang="en-AU" dirty="0" smtClean="0"/>
              <a:t> is </a:t>
            </a:r>
            <a:r>
              <a:rPr lang="en-AU" dirty="0" smtClean="0">
                <a:latin typeface="Times New Roman" pitchFamily="18" charset="0"/>
                <a:cs typeface="Times New Roman" pitchFamily="18" charset="0"/>
              </a:rPr>
              <a:t>1</a:t>
            </a:r>
            <a:r>
              <a:rPr lang="en-AU" dirty="0" smtClean="0"/>
              <a:t> if roll k is used, </a:t>
            </a:r>
            <a:r>
              <a:rPr lang="en-AU" dirty="0" smtClean="0">
                <a:latin typeface="Times New Roman" pitchFamily="18" charset="0"/>
                <a:cs typeface="Times New Roman" pitchFamily="18" charset="0"/>
              </a:rPr>
              <a:t>0</a:t>
            </a:r>
            <a:r>
              <a:rPr lang="en-AU" dirty="0" smtClean="0"/>
              <a:t> otherwise</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endParaRPr lang="en-AU" dirty="0">
              <a:latin typeface="Times New Roman" pitchFamily="18" charset="0"/>
              <a:cs typeface="Times New Roman" pitchFamily="18" charset="0"/>
            </a:endParaRPr>
          </a:p>
          <a:p>
            <a:r>
              <a:rPr lang="en-AU" b="1" dirty="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k</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i="1" baseline="-25000" dirty="0">
                <a:latin typeface="Times New Roman" pitchFamily="18" charset="0"/>
                <a:cs typeface="Times New Roman" pitchFamily="18" charset="0"/>
                <a:sym typeface="Symbol"/>
              </a:rPr>
              <a:t>k</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ik</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i="1" dirty="0">
                <a:latin typeface="Times New Roman" pitchFamily="18" charset="0"/>
                <a:cs typeface="Times New Roman" pitchFamily="18" charset="0"/>
                <a:sym typeface="Symbol"/>
              </a:rPr>
              <a:t>d</a:t>
            </a:r>
            <a:r>
              <a:rPr lang="en-AU" i="1" baseline="-25000" dirty="0">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i="1" dirty="0" smtClean="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sz="2000" b="1" dirty="0" smtClean="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baseline="-25000" dirty="0" smtClean="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l</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ik</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Wy</a:t>
            </a:r>
            <a:r>
              <a:rPr lang="en-AU" i="1" baseline="-25000" dirty="0" err="1">
                <a:latin typeface="Times New Roman" pitchFamily="18" charset="0"/>
                <a:cs typeface="Times New Roman" pitchFamily="18" charset="0"/>
                <a:sym typeface="Symbol"/>
              </a:rPr>
              <a:t>k</a:t>
            </a:r>
            <a:r>
              <a:rPr lang="en-AU" i="1"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for </a:t>
            </a:r>
            <a:r>
              <a:rPr lang="en-AU" i="1" dirty="0">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 1,…, </a:t>
            </a:r>
            <a:r>
              <a:rPr lang="en-AU" i="1" dirty="0" smtClean="0">
                <a:latin typeface="Times New Roman" pitchFamily="18" charset="0"/>
                <a:cs typeface="Times New Roman" pitchFamily="18" charset="0"/>
                <a:sym typeface="Symbol"/>
              </a:rPr>
              <a:t>K	</a:t>
            </a:r>
            <a:r>
              <a:rPr lang="en-AU" i="1" dirty="0">
                <a:latin typeface="Times New Roman" pitchFamily="18" charset="0"/>
                <a:cs typeface="Times New Roman" pitchFamily="18" charset="0"/>
                <a:sym typeface="Symbol"/>
              </a:rPr>
              <a:t>	</a:t>
            </a:r>
            <a:r>
              <a:rPr lang="en-AU" sz="2000" b="1" dirty="0" smtClean="0">
                <a:solidFill>
                  <a:srgbClr val="0070C0"/>
                </a:solidFill>
                <a:sym typeface="Symbol"/>
              </a:rPr>
              <a:t>Roll</a:t>
            </a:r>
            <a:r>
              <a:rPr lang="en-AU" sz="2000" b="1" dirty="0">
                <a:solidFill>
                  <a:srgbClr val="0070C0"/>
                </a:solidFill>
                <a:sym typeface="Symbol"/>
              </a:rPr>
              <a:t/>
            </a:r>
            <a:br>
              <a:rPr lang="en-AU" sz="2000" b="1" dirty="0">
                <a:solidFill>
                  <a:srgbClr val="0070C0"/>
                </a:solidFill>
                <a:sym typeface="Symbol"/>
              </a:rPr>
            </a:br>
            <a:r>
              <a:rPr lang="en-AU" sz="2000" b="1" dirty="0">
                <a:solidFill>
                  <a:srgbClr val="0070C0"/>
                </a:solidFill>
                <a:sym typeface="Symbol"/>
              </a:rPr>
              <a:t>	</a:t>
            </a:r>
            <a:r>
              <a:rPr lang="en-AU" i="1" dirty="0" err="1">
                <a:latin typeface="Times New Roman" pitchFamily="18" charset="0"/>
                <a:cs typeface="Times New Roman" pitchFamily="18" charset="0"/>
                <a:sym typeface="Symbol"/>
              </a:rPr>
              <a:t>x</a:t>
            </a:r>
            <a:r>
              <a:rPr lang="en-AU" i="1" baseline="-25000" dirty="0" err="1">
                <a:latin typeface="Times New Roman" pitchFamily="18" charset="0"/>
                <a:cs typeface="Times New Roman" pitchFamily="18" charset="0"/>
                <a:sym typeface="Symbol"/>
              </a:rPr>
              <a:t>ik</a:t>
            </a:r>
            <a:r>
              <a:rPr lang="en-AU" dirty="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0 and integer</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y</a:t>
            </a:r>
            <a:r>
              <a:rPr lang="en-AU" i="1" baseline="-25000" dirty="0" err="1">
                <a:latin typeface="Times New Roman" pitchFamily="18" charset="0"/>
                <a:cs typeface="Times New Roman" pitchFamily="18" charset="0"/>
                <a:sym typeface="Symbol"/>
              </a:rPr>
              <a:t>k</a:t>
            </a:r>
            <a:r>
              <a:rPr lang="en-AU" dirty="0">
                <a:latin typeface="Times New Roman" pitchFamily="18" charset="0"/>
                <a:cs typeface="Times New Roman" pitchFamily="18" charset="0"/>
                <a:sym typeface="Symbol"/>
              </a:rPr>
              <a:t>  {0, 1}</a:t>
            </a:r>
            <a:r>
              <a:rPr lang="en-AU" dirty="0" smtClean="0">
                <a:latin typeface="Times New Roman" pitchFamily="18" charset="0"/>
                <a:cs typeface="Times New Roman" pitchFamily="18" charset="0"/>
                <a:sym typeface="Symbol"/>
              </a:rPr>
              <a:t/>
            </a:r>
            <a:br>
              <a:rPr lang="en-AU" dirty="0" smtClean="0">
                <a:latin typeface="Times New Roman" pitchFamily="18" charset="0"/>
                <a:cs typeface="Times New Roman" pitchFamily="18" charset="0"/>
                <a:sym typeface="Symbol"/>
              </a:rPr>
            </a:br>
            <a:endParaRPr lang="en-US" dirty="0"/>
          </a:p>
        </p:txBody>
      </p:sp>
    </p:spTree>
    <p:extLst>
      <p:ext uri="{BB962C8B-B14F-4D97-AF65-F5344CB8AC3E}">
        <p14:creationId xmlns:p14="http://schemas.microsoft.com/office/powerpoint/2010/main" val="271403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7886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Cutting stock</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Variables</a:t>
            </a:r>
            <a:r>
              <a:rPr lang="en-AU" dirty="0" smtClean="0"/>
              <a:t/>
            </a:r>
            <a:br>
              <a:rPr lang="en-AU" dirty="0" smtClean="0"/>
            </a:br>
            <a:r>
              <a:rPr lang="en-AU" dirty="0" smtClean="0"/>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smtClean="0"/>
              <a:t>is the number of times </a:t>
            </a:r>
            <a:r>
              <a:rPr lang="en-AU" b="1" dirty="0" smtClean="0">
                <a:solidFill>
                  <a:srgbClr val="0070C0"/>
                </a:solidFill>
              </a:rPr>
              <a:t>cutting pattern </a:t>
            </a:r>
            <a:r>
              <a:rPr lang="en-AU" i="1" dirty="0" smtClean="0">
                <a:latin typeface="Times New Roman" pitchFamily="18" charset="0"/>
                <a:cs typeface="Times New Roman" pitchFamily="18" charset="0"/>
              </a:rPr>
              <a:t>k</a:t>
            </a:r>
            <a:r>
              <a:rPr lang="en-AU" dirty="0" smtClean="0"/>
              <a:t> is used</a:t>
            </a:r>
            <a:r>
              <a:rPr lang="en-AU" i="1" dirty="0" smtClean="0">
                <a:latin typeface="Times New Roman" pitchFamily="18" charset="0"/>
                <a:cs typeface="Times New Roman" pitchFamily="18" charset="0"/>
              </a:rPr>
              <a:t/>
            </a:r>
            <a:br>
              <a:rPr lang="en-AU" i="1" dirty="0" smtClean="0">
                <a:latin typeface="Times New Roman" pitchFamily="18" charset="0"/>
                <a:cs typeface="Times New Roman" pitchFamily="18" charset="0"/>
              </a:rPr>
            </a:br>
            <a:endParaRPr lang="en-AU" dirty="0" smtClean="0">
              <a:latin typeface="Times New Roman" pitchFamily="18" charset="0"/>
              <a:cs typeface="Times New Roman" pitchFamily="18" charset="0"/>
            </a:endParaRPr>
          </a:p>
          <a:p>
            <a:r>
              <a:rPr lang="en-AU" b="1" dirty="0" smtClean="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smtClean="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 </a:t>
            </a:r>
            <a:r>
              <a:rPr lang="en-AU" i="1" baseline="-25000" dirty="0">
                <a:latin typeface="Times New Roman" pitchFamily="18" charset="0"/>
                <a:cs typeface="Times New Roman" pitchFamily="18" charset="0"/>
                <a:sym typeface="Symbol"/>
              </a:rPr>
              <a:t/>
            </a:r>
            <a:br>
              <a:rPr lang="en-AU" i="1" baseline="-25000"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i="1" dirty="0">
                <a:latin typeface="Times New Roman" pitchFamily="18" charset="0"/>
                <a:cs typeface="Times New Roman" pitchFamily="18" charset="0"/>
                <a:sym typeface="Symbol"/>
              </a:rPr>
              <a:t>d</a:t>
            </a:r>
            <a:r>
              <a:rPr lang="en-AU" i="1" baseline="-25000" dirty="0">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for </a:t>
            </a:r>
            <a:r>
              <a:rPr lang="en-AU" i="1"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i="1"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sz="2000" b="1" dirty="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 and integer</a:t>
            </a:r>
            <a:endParaRPr lang="en-AU" dirty="0">
              <a:latin typeface="Times New Roman" pitchFamily="18" charset="0"/>
              <a:cs typeface="Times New Roman" pitchFamily="18" charset="0"/>
              <a:sym typeface="Symbol"/>
            </a:endParaRPr>
          </a:p>
          <a:p>
            <a:endParaRPr lang="en-US" dirty="0"/>
          </a:p>
        </p:txBody>
      </p:sp>
    </p:spTree>
    <p:extLst>
      <p:ext uri="{BB962C8B-B14F-4D97-AF65-F5344CB8AC3E}">
        <p14:creationId xmlns:p14="http://schemas.microsoft.com/office/powerpoint/2010/main" val="188997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Cutting stock</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Cutting pattern variables</a:t>
            </a:r>
            <a:r>
              <a:rPr lang="en-AU" dirty="0" smtClean="0"/>
              <a:t/>
            </a:r>
            <a:br>
              <a:rPr lang="en-AU" dirty="0" smtClean="0"/>
            </a:br>
            <a:r>
              <a:rPr lang="en-AU" dirty="0" smtClean="0"/>
              <a:t>	</a:t>
            </a:r>
            <a:endParaRPr lang="en-US" dirty="0"/>
          </a:p>
        </p:txBody>
      </p:sp>
      <p:sp>
        <p:nvSpPr>
          <p:cNvPr id="5" name="Can 4"/>
          <p:cNvSpPr/>
          <p:nvPr/>
        </p:nvSpPr>
        <p:spPr bwMode="auto">
          <a:xfrm rot="5400000">
            <a:off x="4383642" y="-1445992"/>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an 11"/>
          <p:cNvSpPr/>
          <p:nvPr/>
        </p:nvSpPr>
        <p:spPr bwMode="auto">
          <a:xfrm rot="5400000">
            <a:off x="1215895" y="1722661"/>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Can 12"/>
          <p:cNvSpPr/>
          <p:nvPr/>
        </p:nvSpPr>
        <p:spPr bwMode="auto">
          <a:xfrm rot="5400000">
            <a:off x="2079085" y="1722661"/>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Can 13"/>
          <p:cNvSpPr/>
          <p:nvPr/>
        </p:nvSpPr>
        <p:spPr bwMode="auto">
          <a:xfrm rot="5400000">
            <a:off x="3807469" y="858662"/>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Can 23"/>
          <p:cNvSpPr/>
          <p:nvPr/>
        </p:nvSpPr>
        <p:spPr bwMode="auto">
          <a:xfrm rot="5400000">
            <a:off x="6399757" y="858661"/>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Box 29"/>
          <p:cNvSpPr txBox="1"/>
          <p:nvPr/>
        </p:nvSpPr>
        <p:spPr>
          <a:xfrm>
            <a:off x="395536" y="1916832"/>
            <a:ext cx="466794" cy="461665"/>
          </a:xfrm>
          <a:prstGeom prst="rect">
            <a:avLst/>
          </a:prstGeom>
          <a:noFill/>
        </p:spPr>
        <p:txBody>
          <a:bodyPr wrap="none" rtlCol="0">
            <a:spAutoFit/>
          </a:bodyPr>
          <a:lstStyle/>
          <a:p>
            <a:r>
              <a:rPr lang="en-US" b="1" i="1" dirty="0" smtClean="0">
                <a:solidFill>
                  <a:srgbClr val="0070C0"/>
                </a:solidFill>
                <a:latin typeface="Times New Roman" pitchFamily="18" charset="0"/>
                <a:cs typeface="Times New Roman" pitchFamily="18" charset="0"/>
                <a:sym typeface="Symbol"/>
              </a:rPr>
              <a:t></a:t>
            </a:r>
            <a:r>
              <a:rPr lang="en-US" b="1" i="1" baseline="-25000" dirty="0" smtClean="0">
                <a:solidFill>
                  <a:srgbClr val="0070C0"/>
                </a:solidFill>
                <a:latin typeface="Times New Roman" pitchFamily="18" charset="0"/>
                <a:cs typeface="Times New Roman" pitchFamily="18" charset="0"/>
                <a:sym typeface="Symbol"/>
              </a:rPr>
              <a:t>k</a:t>
            </a:r>
            <a:endParaRPr lang="en-US" b="1" i="1" baseline="-25000" dirty="0">
              <a:solidFill>
                <a:srgbClr val="0070C0"/>
              </a:solidFill>
              <a:latin typeface="Times New Roman" pitchFamily="18" charset="0"/>
              <a:cs typeface="Times New Roman" pitchFamily="18" charset="0"/>
            </a:endParaRPr>
          </a:p>
        </p:txBody>
      </p:sp>
      <p:sp>
        <p:nvSpPr>
          <p:cNvPr id="31" name="TextBox 30"/>
          <p:cNvSpPr txBox="1"/>
          <p:nvPr/>
        </p:nvSpPr>
        <p:spPr>
          <a:xfrm>
            <a:off x="395536" y="2391271"/>
            <a:ext cx="2012089" cy="461665"/>
          </a:xfrm>
          <a:prstGeom prst="rect">
            <a:avLst/>
          </a:prstGeom>
          <a:noFill/>
        </p:spPr>
        <p:txBody>
          <a:bodyPr wrap="none" rtlCol="0">
            <a:spAutoFit/>
          </a:bodyPr>
          <a:lstStyle/>
          <a:p>
            <a:r>
              <a:rPr lang="en-US" b="1" i="1" dirty="0" err="1" smtClean="0">
                <a:solidFill>
                  <a:srgbClr val="0070C0"/>
                </a:solidFill>
                <a:latin typeface="Times New Roman" pitchFamily="18" charset="0"/>
                <a:cs typeface="Times New Roman" pitchFamily="18" charset="0"/>
                <a:sym typeface="Symbol"/>
              </a:rPr>
              <a:t>a</a:t>
            </a:r>
            <a:r>
              <a:rPr lang="en-US" b="1" i="1" baseline="-25000" dirty="0" err="1" smtClean="0">
                <a:solidFill>
                  <a:srgbClr val="0070C0"/>
                </a:solidFill>
                <a:latin typeface="Times New Roman" pitchFamily="18" charset="0"/>
                <a:cs typeface="Times New Roman" pitchFamily="18" charset="0"/>
                <a:sym typeface="Symbol"/>
              </a:rPr>
              <a:t>ik</a:t>
            </a:r>
            <a:r>
              <a:rPr lang="en-US" b="1" dirty="0" smtClean="0">
                <a:solidFill>
                  <a:srgbClr val="0070C0"/>
                </a:solidFill>
                <a:latin typeface="Times New Roman" pitchFamily="18" charset="0"/>
                <a:cs typeface="Times New Roman" pitchFamily="18" charset="0"/>
                <a:sym typeface="Symbol"/>
              </a:rPr>
              <a:t>   [2, 0, 2, 0]</a:t>
            </a:r>
            <a:endParaRPr lang="en-US" b="1" baseline="-25000" dirty="0">
              <a:solidFill>
                <a:srgbClr val="0070C0"/>
              </a:solidFill>
              <a:latin typeface="Times New Roman" pitchFamily="18" charset="0"/>
              <a:cs typeface="Times New Roman" pitchFamily="18" charset="0"/>
            </a:endParaRPr>
          </a:p>
        </p:txBody>
      </p:sp>
      <p:sp>
        <p:nvSpPr>
          <p:cNvPr id="50" name="Can 49"/>
          <p:cNvSpPr/>
          <p:nvPr/>
        </p:nvSpPr>
        <p:spPr bwMode="auto">
          <a:xfrm rot="5400000">
            <a:off x="3919914" y="4163937"/>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Can 50"/>
          <p:cNvSpPr/>
          <p:nvPr/>
        </p:nvSpPr>
        <p:spPr bwMode="auto">
          <a:xfrm rot="5400000">
            <a:off x="4603914" y="3916237"/>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Can 51"/>
          <p:cNvSpPr/>
          <p:nvPr/>
        </p:nvSpPr>
        <p:spPr bwMode="auto">
          <a:xfrm rot="5400000">
            <a:off x="4783914" y="4168285"/>
            <a:ext cx="388440" cy="259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Can 52"/>
          <p:cNvSpPr/>
          <p:nvPr/>
        </p:nvSpPr>
        <p:spPr bwMode="auto">
          <a:xfrm rot="5400000">
            <a:off x="5107914" y="4276333"/>
            <a:ext cx="388440" cy="324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45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Box 53"/>
          <p:cNvSpPr txBox="1"/>
          <p:nvPr/>
        </p:nvSpPr>
        <p:spPr>
          <a:xfrm>
            <a:off x="2915816" y="4365104"/>
            <a:ext cx="766557" cy="461665"/>
          </a:xfrm>
          <a:prstGeom prst="rect">
            <a:avLst/>
          </a:prstGeom>
          <a:noFill/>
        </p:spPr>
        <p:txBody>
          <a:bodyPr wrap="none" rtlCol="0">
            <a:spAutoFit/>
          </a:bodyPr>
          <a:lstStyle/>
          <a:p>
            <a:pPr algn="r"/>
            <a:r>
              <a:rPr lang="en-AU" dirty="0" smtClean="0">
                <a:latin typeface="Arial" pitchFamily="34" charset="0"/>
                <a:cs typeface="Arial" pitchFamily="34" charset="0"/>
              </a:rPr>
              <a:t>11 x</a:t>
            </a:r>
            <a:endParaRPr lang="en-US" dirty="0">
              <a:latin typeface="Arial" pitchFamily="34" charset="0"/>
              <a:cs typeface="Arial" pitchFamily="34" charset="0"/>
            </a:endParaRPr>
          </a:p>
        </p:txBody>
      </p:sp>
      <p:sp>
        <p:nvSpPr>
          <p:cNvPr id="55" name="TextBox 54"/>
          <p:cNvSpPr txBox="1"/>
          <p:nvPr/>
        </p:nvSpPr>
        <p:spPr>
          <a:xfrm>
            <a:off x="3087339" y="4801404"/>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4 x</a:t>
            </a:r>
            <a:endParaRPr lang="en-US" dirty="0">
              <a:latin typeface="Arial" pitchFamily="34" charset="0"/>
              <a:cs typeface="Arial" pitchFamily="34" charset="0"/>
            </a:endParaRPr>
          </a:p>
        </p:txBody>
      </p:sp>
      <p:sp>
        <p:nvSpPr>
          <p:cNvPr id="56" name="TextBox 55"/>
          <p:cNvSpPr txBox="1"/>
          <p:nvPr/>
        </p:nvSpPr>
        <p:spPr>
          <a:xfrm>
            <a:off x="3087338" y="5233452"/>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4 x</a:t>
            </a:r>
            <a:endParaRPr lang="en-US" dirty="0">
              <a:latin typeface="Arial" pitchFamily="34" charset="0"/>
              <a:cs typeface="Arial" pitchFamily="34" charset="0"/>
            </a:endParaRPr>
          </a:p>
        </p:txBody>
      </p:sp>
      <p:sp>
        <p:nvSpPr>
          <p:cNvPr id="57" name="TextBox 56"/>
          <p:cNvSpPr txBox="1"/>
          <p:nvPr/>
        </p:nvSpPr>
        <p:spPr>
          <a:xfrm>
            <a:off x="3087339" y="5665500"/>
            <a:ext cx="595035" cy="461665"/>
          </a:xfrm>
          <a:prstGeom prst="rect">
            <a:avLst/>
          </a:prstGeom>
          <a:noFill/>
        </p:spPr>
        <p:txBody>
          <a:bodyPr wrap="none" rtlCol="0">
            <a:spAutoFit/>
          </a:bodyPr>
          <a:lstStyle/>
          <a:p>
            <a:pPr algn="r"/>
            <a:r>
              <a:rPr lang="en-AU" dirty="0" smtClean="0">
                <a:latin typeface="Arial" pitchFamily="34" charset="0"/>
                <a:cs typeface="Arial" pitchFamily="34" charset="0"/>
              </a:rPr>
              <a:t>2 x</a:t>
            </a:r>
            <a:endParaRPr lang="en-US" dirty="0">
              <a:latin typeface="Arial" pitchFamily="34" charset="0"/>
              <a:cs typeface="Arial" pitchFamily="34" charset="0"/>
            </a:endParaRPr>
          </a:p>
        </p:txBody>
      </p:sp>
      <p:sp>
        <p:nvSpPr>
          <p:cNvPr id="60" name="Can 59"/>
          <p:cNvSpPr/>
          <p:nvPr/>
        </p:nvSpPr>
        <p:spPr bwMode="auto">
          <a:xfrm rot="5400000">
            <a:off x="4383642" y="-409481"/>
            <a:ext cx="388440" cy="72013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Can 60"/>
          <p:cNvSpPr/>
          <p:nvPr/>
        </p:nvSpPr>
        <p:spPr bwMode="auto">
          <a:xfrm rot="5400000">
            <a:off x="1215029" y="2759172"/>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Can 61"/>
          <p:cNvSpPr/>
          <p:nvPr/>
        </p:nvSpPr>
        <p:spPr bwMode="auto">
          <a:xfrm rot="5400000">
            <a:off x="2079085" y="2759172"/>
            <a:ext cx="388440" cy="864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pitchFamily="34" charset="0"/>
                <a:cs typeface="Arial" pitchFamily="34" charset="0"/>
              </a:rPr>
              <a:t>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Can 62"/>
          <p:cNvSpPr/>
          <p:nvPr/>
        </p:nvSpPr>
        <p:spPr bwMode="auto">
          <a:xfrm rot="5400000">
            <a:off x="3627181" y="2075172"/>
            <a:ext cx="388440" cy="2232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31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Can 63"/>
          <p:cNvSpPr/>
          <p:nvPr/>
        </p:nvSpPr>
        <p:spPr bwMode="auto">
          <a:xfrm rot="5400000">
            <a:off x="6363429" y="1571173"/>
            <a:ext cx="388440" cy="3240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dirty="0" smtClean="0">
                <a:latin typeface="Arial" pitchFamily="34" charset="0"/>
                <a:cs typeface="Arial" pitchFamily="34" charset="0"/>
              </a:rPr>
              <a:t>45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TextBox 64"/>
          <p:cNvSpPr txBox="1"/>
          <p:nvPr/>
        </p:nvSpPr>
        <p:spPr>
          <a:xfrm>
            <a:off x="395536" y="2924944"/>
            <a:ext cx="466794" cy="461665"/>
          </a:xfrm>
          <a:prstGeom prst="rect">
            <a:avLst/>
          </a:prstGeom>
          <a:noFill/>
        </p:spPr>
        <p:txBody>
          <a:bodyPr wrap="none" rtlCol="0">
            <a:spAutoFit/>
          </a:bodyPr>
          <a:lstStyle/>
          <a:p>
            <a:r>
              <a:rPr lang="en-US" b="1" i="1" dirty="0" smtClean="0">
                <a:solidFill>
                  <a:srgbClr val="0070C0"/>
                </a:solidFill>
                <a:latin typeface="Times New Roman" pitchFamily="18" charset="0"/>
                <a:cs typeface="Times New Roman" pitchFamily="18" charset="0"/>
                <a:sym typeface="Symbol"/>
              </a:rPr>
              <a:t></a:t>
            </a:r>
            <a:r>
              <a:rPr lang="en-US" b="1" i="1" baseline="-25000" dirty="0" smtClean="0">
                <a:solidFill>
                  <a:srgbClr val="0070C0"/>
                </a:solidFill>
                <a:latin typeface="Times New Roman" pitchFamily="18" charset="0"/>
                <a:cs typeface="Times New Roman" pitchFamily="18" charset="0"/>
                <a:sym typeface="Symbol"/>
              </a:rPr>
              <a:t>k</a:t>
            </a:r>
            <a:endParaRPr lang="en-US" b="1" i="1" baseline="-25000" dirty="0">
              <a:solidFill>
                <a:srgbClr val="0070C0"/>
              </a:solidFill>
              <a:latin typeface="Times New Roman" pitchFamily="18" charset="0"/>
              <a:cs typeface="Times New Roman" pitchFamily="18" charset="0"/>
            </a:endParaRPr>
          </a:p>
        </p:txBody>
      </p:sp>
      <p:sp>
        <p:nvSpPr>
          <p:cNvPr id="66" name="TextBox 65"/>
          <p:cNvSpPr txBox="1"/>
          <p:nvPr/>
        </p:nvSpPr>
        <p:spPr>
          <a:xfrm>
            <a:off x="395536" y="3399383"/>
            <a:ext cx="2012089" cy="461665"/>
          </a:xfrm>
          <a:prstGeom prst="rect">
            <a:avLst/>
          </a:prstGeom>
          <a:noFill/>
        </p:spPr>
        <p:txBody>
          <a:bodyPr wrap="none" rtlCol="0">
            <a:spAutoFit/>
          </a:bodyPr>
          <a:lstStyle/>
          <a:p>
            <a:r>
              <a:rPr lang="en-US" b="1" i="1" dirty="0" err="1" smtClean="0">
                <a:solidFill>
                  <a:srgbClr val="0070C0"/>
                </a:solidFill>
                <a:latin typeface="Times New Roman" pitchFamily="18" charset="0"/>
                <a:cs typeface="Times New Roman" pitchFamily="18" charset="0"/>
                <a:sym typeface="Symbol"/>
              </a:rPr>
              <a:t>a</a:t>
            </a:r>
            <a:r>
              <a:rPr lang="en-US" b="1" i="1" baseline="-25000" dirty="0" err="1" smtClean="0">
                <a:solidFill>
                  <a:srgbClr val="0070C0"/>
                </a:solidFill>
                <a:latin typeface="Times New Roman" pitchFamily="18" charset="0"/>
                <a:cs typeface="Times New Roman" pitchFamily="18" charset="0"/>
                <a:sym typeface="Symbol"/>
              </a:rPr>
              <a:t>ik</a:t>
            </a:r>
            <a:r>
              <a:rPr lang="en-US" b="1" dirty="0" smtClean="0">
                <a:solidFill>
                  <a:srgbClr val="0070C0"/>
                </a:solidFill>
                <a:latin typeface="Times New Roman" pitchFamily="18" charset="0"/>
                <a:cs typeface="Times New Roman" pitchFamily="18" charset="0"/>
                <a:sym typeface="Symbol"/>
              </a:rPr>
              <a:t>   [2, 1, 0, </a:t>
            </a:r>
            <a:r>
              <a:rPr lang="en-US" b="1" dirty="0">
                <a:solidFill>
                  <a:srgbClr val="0070C0"/>
                </a:solidFill>
                <a:latin typeface="Times New Roman" pitchFamily="18" charset="0"/>
                <a:cs typeface="Times New Roman" pitchFamily="18" charset="0"/>
                <a:sym typeface="Symbol"/>
              </a:rPr>
              <a:t>1</a:t>
            </a:r>
            <a:r>
              <a:rPr lang="en-US" b="1" dirty="0" smtClean="0">
                <a:solidFill>
                  <a:srgbClr val="0070C0"/>
                </a:solidFill>
                <a:latin typeface="Times New Roman" pitchFamily="18" charset="0"/>
                <a:cs typeface="Times New Roman" pitchFamily="18" charset="0"/>
                <a:sym typeface="Symbol"/>
              </a:rPr>
              <a:t>]</a:t>
            </a:r>
            <a:endParaRPr lang="en-US" b="1" baseline="-25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50191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a:solidFill>
                  <a:srgbClr val="0070C0"/>
                </a:solidFill>
              </a:rPr>
              <a:t>Primal</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 </a:t>
            </a:r>
            <a:r>
              <a:rPr lang="en-AU" i="1" baseline="-25000" dirty="0">
                <a:latin typeface="Times New Roman" pitchFamily="18" charset="0"/>
                <a:cs typeface="Times New Roman" pitchFamily="18" charset="0"/>
                <a:sym typeface="Symbol"/>
              </a:rPr>
              <a:t/>
            </a:r>
            <a:br>
              <a:rPr lang="en-AU" i="1" baseline="-25000"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i="1" dirty="0" smtClean="0">
                <a:latin typeface="Times New Roman" pitchFamily="18" charset="0"/>
                <a:cs typeface="Times New Roman" pitchFamily="18" charset="0"/>
                <a:sym typeface="Symbol"/>
              </a:rPr>
              <a:t>d</a:t>
            </a:r>
            <a:r>
              <a:rPr lang="en-AU" i="1" baseline="-25000" dirty="0"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a:latin typeface="Times New Roman" pitchFamily="18" charset="0"/>
                <a:cs typeface="Times New Roman" pitchFamily="18" charset="0"/>
                <a:sym typeface="Symbol"/>
              </a:rPr>
              <a:t>0</a:t>
            </a:r>
          </a:p>
          <a:p>
            <a:endParaRPr lang="en-US" dirty="0"/>
          </a:p>
        </p:txBody>
      </p:sp>
      <p:sp>
        <p:nvSpPr>
          <p:cNvPr id="3" name="Content Placeholder 2"/>
          <p:cNvSpPr>
            <a:spLocks noGrp="1"/>
          </p:cNvSpPr>
          <p:nvPr>
            <p:ph sz="half" idx="2"/>
          </p:nvPr>
        </p:nvSpPr>
        <p:spPr/>
        <p:txBody>
          <a:bodyPr/>
          <a:lstStyle/>
          <a:p>
            <a:r>
              <a:rPr lang="en-AU" b="1" dirty="0" smtClean="0">
                <a:solidFill>
                  <a:srgbClr val="0070C0"/>
                </a:solidFill>
              </a:rPr>
              <a:t>Dual</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smtClean="0">
                <a:latin typeface="Times New Roman" pitchFamily="18" charset="0"/>
                <a:cs typeface="Times New Roman" pitchFamily="18" charset="0"/>
              </a:rPr>
              <a:t>Max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br>
              <a:rPr lang="en-AU" dirty="0" smtClean="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err="1">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baseline="-25000" dirty="0" smtClean="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1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a:t>
            </a:r>
          </a:p>
          <a:p>
            <a:endParaRPr lang="en-AU" dirty="0" smtClean="0"/>
          </a:p>
          <a:p>
            <a:endParaRPr lang="en-US" dirty="0"/>
          </a:p>
        </p:txBody>
      </p:sp>
      <p:sp>
        <p:nvSpPr>
          <p:cNvPr id="4" name="Title 3"/>
          <p:cNvSpPr>
            <a:spLocks noGrp="1"/>
          </p:cNvSpPr>
          <p:nvPr>
            <p:ph type="title"/>
          </p:nvPr>
        </p:nvSpPr>
        <p:spPr/>
        <p:txBody>
          <a:bodyPr/>
          <a:lstStyle/>
          <a:p>
            <a:r>
              <a:rPr lang="en-AU" dirty="0"/>
              <a:t>Cutting stock</a:t>
            </a:r>
            <a:endParaRPr lang="en-US" dirty="0"/>
          </a:p>
        </p:txBody>
      </p:sp>
      <p:sp>
        <p:nvSpPr>
          <p:cNvPr id="5" name="TextBox 4"/>
          <p:cNvSpPr txBox="1"/>
          <p:nvPr/>
        </p:nvSpPr>
        <p:spPr>
          <a:xfrm>
            <a:off x="1421301" y="3678123"/>
            <a:ext cx="5990744" cy="830997"/>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Need to find a cutting pattern for which </a:t>
            </a:r>
            <a:br>
              <a:rPr lang="en-AU" b="1" dirty="0" smtClean="0">
                <a:solidFill>
                  <a:srgbClr val="0070C0"/>
                </a:solidFill>
                <a:latin typeface="Arial" pitchFamily="34" charset="0"/>
                <a:cs typeface="Arial" pitchFamily="34" charset="0"/>
              </a:rPr>
            </a:br>
            <a:r>
              <a:rPr lang="en-AU" b="1" dirty="0" smtClean="0">
                <a:solidFill>
                  <a:srgbClr val="0070C0"/>
                </a:solidFill>
                <a:latin typeface="Times New Roman" pitchFamily="18" charset="0"/>
                <a:cs typeface="Times New Roman" pitchFamily="18" charset="0"/>
              </a:rPr>
              <a:t>1 – </a:t>
            </a:r>
            <a:r>
              <a:rPr lang="en-AU" b="1" dirty="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baseline="-25000" dirty="0">
                <a:solidFill>
                  <a:srgbClr val="0070C0"/>
                </a:solidFill>
                <a:latin typeface="Times New Roman" pitchFamily="18" charset="0"/>
                <a:cs typeface="Times New Roman" pitchFamily="18" charset="0"/>
                <a:sym typeface="Symbol"/>
              </a:rPr>
              <a:t>=1,…,</a:t>
            </a:r>
            <a:r>
              <a:rPr lang="en-AU" b="1" i="1" baseline="-25000" dirty="0">
                <a:solidFill>
                  <a:srgbClr val="0070C0"/>
                </a:solidFill>
                <a:latin typeface="Times New Roman" pitchFamily="18" charset="0"/>
                <a:cs typeface="Times New Roman" pitchFamily="18" charset="0"/>
                <a:sym typeface="Symbol"/>
              </a:rPr>
              <a:t>n</a:t>
            </a:r>
            <a:r>
              <a:rPr lang="en-AU" b="1" dirty="0">
                <a:solidFill>
                  <a:srgbClr val="0070C0"/>
                </a:solidFill>
                <a:latin typeface="Times New Roman" pitchFamily="18" charset="0"/>
                <a:cs typeface="Times New Roman" pitchFamily="18" charset="0"/>
                <a:sym typeface="Symbol"/>
              </a:rPr>
              <a:t> </a:t>
            </a: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ik</a:t>
            </a:r>
            <a:r>
              <a:rPr lang="en-AU" b="1" i="1" dirty="0" err="1" smtClean="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dirty="0">
                <a:solidFill>
                  <a:srgbClr val="0070C0"/>
                </a:solidFill>
                <a:latin typeface="Times New Roman" pitchFamily="18" charset="0"/>
                <a:cs typeface="Times New Roman" pitchFamily="18" charset="0"/>
                <a:sym typeface="Symbol"/>
              </a:rPr>
              <a:t> </a:t>
            </a:r>
            <a:r>
              <a:rPr lang="en-AU" b="1" dirty="0" smtClean="0">
                <a:solidFill>
                  <a:srgbClr val="0070C0"/>
                </a:solidFill>
                <a:latin typeface="Times New Roman" pitchFamily="18" charset="0"/>
                <a:cs typeface="Times New Roman" pitchFamily="18" charset="0"/>
                <a:sym typeface="Symbol"/>
              </a:rPr>
              <a:t>&lt; 0</a:t>
            </a:r>
            <a:endParaRPr lang="en-US" b="1" dirty="0">
              <a:solidFill>
                <a:srgbClr val="0070C0"/>
              </a:solidFill>
              <a:latin typeface="Times New Roman" pitchFamily="18" charset="0"/>
              <a:cs typeface="Times New Roman" pitchFamily="18" charset="0"/>
            </a:endParaRPr>
          </a:p>
        </p:txBody>
      </p:sp>
      <p:sp>
        <p:nvSpPr>
          <p:cNvPr id="6" name="TextBox 5"/>
          <p:cNvSpPr txBox="1"/>
          <p:nvPr/>
        </p:nvSpPr>
        <p:spPr>
          <a:xfrm>
            <a:off x="623212" y="4902259"/>
            <a:ext cx="7580921" cy="1569660"/>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Implicitly search all cutting patterns by optimizing </a:t>
            </a:r>
            <a:br>
              <a:rPr lang="en-AU" b="1" dirty="0" smtClean="0">
                <a:solidFill>
                  <a:srgbClr val="0070C0"/>
                </a:solidFill>
                <a:latin typeface="Arial" pitchFamily="34" charset="0"/>
                <a:cs typeface="Arial" pitchFamily="34" charset="0"/>
              </a:rPr>
            </a:br>
            <a:r>
              <a:rPr lang="en-AU" b="1" dirty="0" smtClean="0">
                <a:solidFill>
                  <a:srgbClr val="0070C0"/>
                </a:solidFill>
                <a:latin typeface="Times New Roman" pitchFamily="18" charset="0"/>
                <a:cs typeface="Times New Roman" pitchFamily="18" charset="0"/>
                <a:sym typeface="Symbol"/>
              </a:rPr>
              <a:t>Max </a:t>
            </a:r>
            <a:r>
              <a:rPr lang="en-AU" b="1" dirty="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baseline="-25000" dirty="0">
                <a:solidFill>
                  <a:srgbClr val="0070C0"/>
                </a:solidFill>
                <a:latin typeface="Times New Roman" pitchFamily="18" charset="0"/>
                <a:cs typeface="Times New Roman" pitchFamily="18" charset="0"/>
                <a:sym typeface="Symbol"/>
              </a:rPr>
              <a:t>=1</a:t>
            </a:r>
            <a:r>
              <a:rPr lang="en-AU" b="1" baseline="-25000" dirty="0" smtClean="0">
                <a:solidFill>
                  <a:srgbClr val="0070C0"/>
                </a:solidFill>
                <a:latin typeface="Times New Roman" pitchFamily="18" charset="0"/>
                <a:cs typeface="Times New Roman" pitchFamily="18" charset="0"/>
                <a:sym typeface="Symbol"/>
              </a:rPr>
              <a:t>,…,</a:t>
            </a:r>
            <a:r>
              <a:rPr lang="en-AU" b="1" i="1" baseline="-25000" dirty="0" smtClean="0">
                <a:solidFill>
                  <a:srgbClr val="0070C0"/>
                </a:solidFill>
                <a:latin typeface="Times New Roman" pitchFamily="18" charset="0"/>
                <a:cs typeface="Times New Roman" pitchFamily="18" charset="0"/>
                <a:sym typeface="Symbol"/>
              </a:rPr>
              <a:t>n</a:t>
            </a:r>
            <a:r>
              <a:rPr lang="en-AU" b="1" dirty="0" smtClean="0">
                <a:solidFill>
                  <a:srgbClr val="0070C0"/>
                </a:solidFill>
                <a:latin typeface="Times New Roman" pitchFamily="18" charset="0"/>
                <a:cs typeface="Times New Roman" pitchFamily="18" charset="0"/>
                <a:sym typeface="Symbol"/>
              </a:rPr>
              <a:t> </a:t>
            </a: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a:t>
            </a:r>
            <a:r>
              <a:rPr lang="en-AU" b="1" i="1" dirty="0" err="1" smtClean="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i="1" dirty="0">
                <a:solidFill>
                  <a:srgbClr val="0070C0"/>
                </a:solidFill>
                <a:latin typeface="Times New Roman" pitchFamily="18" charset="0"/>
                <a:cs typeface="Times New Roman" pitchFamily="18" charset="0"/>
                <a:sym typeface="Symbol"/>
              </a:rPr>
              <a:t> </a:t>
            </a:r>
            <a:r>
              <a:rPr lang="en-AU" b="1" baseline="-25000" dirty="0" smtClean="0">
                <a:solidFill>
                  <a:srgbClr val="0070C0"/>
                </a:solidFill>
                <a:latin typeface="Times New Roman" pitchFamily="18" charset="0"/>
                <a:cs typeface="Times New Roman" pitchFamily="18" charset="0"/>
                <a:sym typeface="Symbol"/>
              </a:rPr>
              <a:t/>
            </a:r>
            <a:br>
              <a:rPr lang="en-AU" b="1" baseline="-25000" dirty="0" smtClean="0">
                <a:solidFill>
                  <a:srgbClr val="0070C0"/>
                </a:solidFill>
                <a:latin typeface="Times New Roman" pitchFamily="18" charset="0"/>
                <a:cs typeface="Times New Roman" pitchFamily="18" charset="0"/>
                <a:sym typeface="Symbol"/>
              </a:rPr>
            </a:br>
            <a:r>
              <a:rPr lang="en-AU" b="1" dirty="0" err="1" smtClean="0">
                <a:solidFill>
                  <a:srgbClr val="0070C0"/>
                </a:solidFill>
                <a:latin typeface="Times New Roman" pitchFamily="18" charset="0"/>
                <a:cs typeface="Times New Roman" pitchFamily="18" charset="0"/>
                <a:sym typeface="Symbol"/>
              </a:rPr>
              <a:t>s.t.</a:t>
            </a:r>
            <a:r>
              <a:rPr lang="en-AU" b="1" dirty="0" smtClean="0">
                <a:solidFill>
                  <a:srgbClr val="0070C0"/>
                </a:solidFill>
                <a:latin typeface="Times New Roman" pitchFamily="18" charset="0"/>
                <a:cs typeface="Times New Roman" pitchFamily="18" charset="0"/>
                <a:sym typeface="Symbol"/>
              </a:rPr>
              <a:t> </a:t>
            </a:r>
            <a:r>
              <a:rPr lang="en-AU" b="1" dirty="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baseline="-25000" dirty="0">
                <a:solidFill>
                  <a:srgbClr val="0070C0"/>
                </a:solidFill>
                <a:latin typeface="Times New Roman" pitchFamily="18" charset="0"/>
                <a:cs typeface="Times New Roman" pitchFamily="18" charset="0"/>
                <a:sym typeface="Symbol"/>
              </a:rPr>
              <a:t>=1</a:t>
            </a:r>
            <a:r>
              <a:rPr lang="en-AU" b="1" baseline="-25000" dirty="0" smtClean="0">
                <a:solidFill>
                  <a:srgbClr val="0070C0"/>
                </a:solidFill>
                <a:latin typeface="Times New Roman" pitchFamily="18" charset="0"/>
                <a:cs typeface="Times New Roman" pitchFamily="18" charset="0"/>
                <a:sym typeface="Symbol"/>
              </a:rPr>
              <a:t>,…,</a:t>
            </a:r>
            <a:r>
              <a:rPr lang="en-AU" b="1" i="1" baseline="-25000" dirty="0">
                <a:solidFill>
                  <a:srgbClr val="0070C0"/>
                </a:solidFill>
                <a:latin typeface="Times New Roman" pitchFamily="18" charset="0"/>
                <a:cs typeface="Times New Roman" pitchFamily="18" charset="0"/>
                <a:sym typeface="Symbol"/>
              </a:rPr>
              <a:t>n</a:t>
            </a:r>
            <a:r>
              <a:rPr lang="en-AU" b="1" dirty="0" smtClean="0">
                <a:solidFill>
                  <a:srgbClr val="0070C0"/>
                </a:solidFill>
                <a:latin typeface="Times New Roman" pitchFamily="18" charset="0"/>
                <a:cs typeface="Times New Roman" pitchFamily="18" charset="0"/>
                <a:sym typeface="Symbol"/>
              </a:rPr>
              <a:t> </a:t>
            </a:r>
            <a:r>
              <a:rPr lang="en-AU" b="1" i="1" dirty="0" err="1" smtClean="0">
                <a:solidFill>
                  <a:srgbClr val="0070C0"/>
                </a:solidFill>
                <a:latin typeface="Times New Roman" pitchFamily="18" charset="0"/>
                <a:cs typeface="Times New Roman" pitchFamily="18" charset="0"/>
                <a:sym typeface="Symbol"/>
              </a:rPr>
              <a:t>l</a:t>
            </a:r>
            <a:r>
              <a:rPr lang="en-AU" b="1" i="1" baseline="-25000" dirty="0" err="1" smtClean="0">
                <a:solidFill>
                  <a:srgbClr val="0070C0"/>
                </a:solidFill>
                <a:latin typeface="Times New Roman" pitchFamily="18" charset="0"/>
                <a:cs typeface="Times New Roman" pitchFamily="18" charset="0"/>
                <a:sym typeface="Symbol"/>
              </a:rPr>
              <a:t>i</a:t>
            </a: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a:t>
            </a:r>
            <a:r>
              <a:rPr lang="en-AU" b="1" dirty="0" smtClean="0">
                <a:solidFill>
                  <a:srgbClr val="0070C0"/>
                </a:solidFill>
                <a:latin typeface="Times New Roman" pitchFamily="18" charset="0"/>
                <a:cs typeface="Times New Roman" pitchFamily="18" charset="0"/>
                <a:sym typeface="Symbol"/>
              </a:rPr>
              <a:t> </a:t>
            </a:r>
            <a:r>
              <a:rPr lang="en-AU" b="1" dirty="0">
                <a:solidFill>
                  <a:srgbClr val="0070C0"/>
                </a:solidFill>
                <a:latin typeface="Times New Roman" pitchFamily="18" charset="0"/>
                <a:cs typeface="Times New Roman" pitchFamily="18" charset="0"/>
                <a:sym typeface="Symbol"/>
              </a:rPr>
              <a:t>≤ </a:t>
            </a:r>
            <a:r>
              <a:rPr lang="en-AU" b="1" i="1" dirty="0" smtClean="0">
                <a:solidFill>
                  <a:srgbClr val="0070C0"/>
                </a:solidFill>
                <a:latin typeface="Times New Roman" pitchFamily="18" charset="0"/>
                <a:cs typeface="Times New Roman" pitchFamily="18" charset="0"/>
                <a:sym typeface="Symbol"/>
              </a:rPr>
              <a:t>W</a:t>
            </a:r>
            <a:br>
              <a:rPr lang="en-AU" b="1" i="1" dirty="0" smtClean="0">
                <a:solidFill>
                  <a:srgbClr val="0070C0"/>
                </a:solidFill>
                <a:latin typeface="Times New Roman" pitchFamily="18" charset="0"/>
                <a:cs typeface="Times New Roman" pitchFamily="18" charset="0"/>
                <a:sym typeface="Symbol"/>
              </a:rPr>
            </a:b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a:t>
            </a:r>
            <a:r>
              <a:rPr lang="en-AU" b="1" dirty="0" smtClean="0">
                <a:solidFill>
                  <a:srgbClr val="0070C0"/>
                </a:solidFill>
                <a:latin typeface="Times New Roman" pitchFamily="18" charset="0"/>
                <a:cs typeface="Times New Roman" pitchFamily="18" charset="0"/>
                <a:sym typeface="Symbol"/>
              </a:rPr>
              <a:t> ≥ 0 and integer</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79457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63500"/>
            <a:ext cx="8353425" cy="989013"/>
          </a:xfrm>
        </p:spPr>
        <p:txBody>
          <a:bodyPr/>
          <a:lstStyle/>
          <a:p>
            <a:r>
              <a:rPr lang="en-AU" smtClean="0">
                <a:latin typeface="Arial" charset="0"/>
                <a:cs typeface="Arial" charset="0"/>
              </a:rPr>
              <a:t>Outline</a:t>
            </a:r>
          </a:p>
        </p:txBody>
      </p:sp>
      <p:sp>
        <p:nvSpPr>
          <p:cNvPr id="15363" name="Content Placeholder 2"/>
          <p:cNvSpPr>
            <a:spLocks noGrp="1"/>
          </p:cNvSpPr>
          <p:nvPr>
            <p:ph idx="1"/>
          </p:nvPr>
        </p:nvSpPr>
        <p:spPr>
          <a:xfrm>
            <a:off x="395288" y="1341438"/>
            <a:ext cx="8353425" cy="5372100"/>
          </a:xfrm>
        </p:spPr>
        <p:txBody>
          <a:bodyPr/>
          <a:lstStyle/>
          <a:p>
            <a:r>
              <a:rPr lang="en-AU" b="1" dirty="0" smtClean="0">
                <a:solidFill>
                  <a:srgbClr val="0070C0"/>
                </a:solidFill>
                <a:latin typeface="Arial" charset="0"/>
                <a:cs typeface="Arial" charset="0"/>
              </a:rPr>
              <a:t>Background</a:t>
            </a:r>
          </a:p>
          <a:p>
            <a:r>
              <a:rPr lang="en-AU" dirty="0" smtClean="0">
                <a:latin typeface="Arial" charset="0"/>
                <a:cs typeface="Arial" charset="0"/>
              </a:rPr>
              <a:t>Introduction</a:t>
            </a:r>
          </a:p>
          <a:p>
            <a:r>
              <a:rPr lang="en-AU" dirty="0" err="1" smtClean="0">
                <a:latin typeface="Arial" charset="0"/>
                <a:cs typeface="Arial" charset="0"/>
              </a:rPr>
              <a:t>Dantzig</a:t>
            </a:r>
            <a:r>
              <a:rPr lang="en-AU" dirty="0" smtClean="0">
                <a:latin typeface="Arial" charset="0"/>
                <a:cs typeface="Arial" charset="0"/>
              </a:rPr>
              <a:t> Wolfe decomposition</a:t>
            </a:r>
          </a:p>
          <a:p>
            <a:r>
              <a:rPr lang="en-AU" dirty="0" smtClean="0">
                <a:latin typeface="Arial" charset="0"/>
                <a:cs typeface="Arial" charset="0"/>
              </a:rPr>
              <a:t>Benders decomposition</a:t>
            </a:r>
          </a:p>
          <a:p>
            <a:r>
              <a:rPr lang="en-AU" dirty="0" smtClean="0">
                <a:latin typeface="Arial" charset="0"/>
                <a:cs typeface="Arial" charset="0"/>
              </a:rPr>
              <a:t>Conclusions</a:t>
            </a:r>
          </a:p>
          <a:p>
            <a:endParaRPr lang="en-AU"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r>
              <a:rPr lang="en-AU" i="1" dirty="0" smtClean="0">
                <a:latin typeface="Times New Roman" pitchFamily="18" charset="0"/>
                <a:cs typeface="Times New Roman" pitchFamily="18" charset="0"/>
              </a:rPr>
              <a:t>m</a:t>
            </a:r>
            <a:r>
              <a:rPr lang="en-AU" dirty="0" smtClean="0"/>
              <a:t> items with value </a:t>
            </a:r>
            <a:r>
              <a:rPr lang="en-AU" i="1"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dirty="0" smtClean="0"/>
              <a:t> and weight </a:t>
            </a:r>
            <a:r>
              <a:rPr lang="en-AU" i="1" dirty="0" smtClean="0">
                <a:latin typeface="Times New Roman" pitchFamily="18" charset="0"/>
                <a:cs typeface="Times New Roman" pitchFamily="18" charset="0"/>
              </a:rPr>
              <a:t>l</a:t>
            </a:r>
            <a:r>
              <a:rPr lang="en-AU" i="1" baseline="-25000" dirty="0" smtClean="0">
                <a:latin typeface="Times New Roman" pitchFamily="18" charset="0"/>
                <a:cs typeface="Times New Roman" pitchFamily="18" charset="0"/>
              </a:rPr>
              <a:t>i</a:t>
            </a:r>
            <a:r>
              <a:rPr lang="en-AU" dirty="0" smtClean="0"/>
              <a:t>, </a:t>
            </a:r>
            <a:r>
              <a:rPr lang="en-AU" i="1" dirty="0" err="1" smtClean="0">
                <a:latin typeface="Times New Roman" pitchFamily="18" charset="0"/>
                <a:cs typeface="Times New Roman" pitchFamily="18" charset="0"/>
              </a:rPr>
              <a:t>i</a:t>
            </a:r>
            <a:r>
              <a:rPr lang="en-AU" dirty="0" smtClean="0">
                <a:latin typeface="Times New Roman" pitchFamily="18" charset="0"/>
                <a:cs typeface="Times New Roman" pitchFamily="18" charset="0"/>
              </a:rPr>
              <a:t> = 1,…, </a:t>
            </a:r>
            <a:r>
              <a:rPr lang="en-AU" i="1" dirty="0" smtClean="0">
                <a:latin typeface="Times New Roman" pitchFamily="18" charset="0"/>
                <a:cs typeface="Times New Roman" pitchFamily="18" charset="0"/>
              </a:rPr>
              <a:t>m</a:t>
            </a:r>
            <a:r>
              <a:rPr lang="en-AU" dirty="0" smtClean="0"/>
              <a:t>, maximum allowed weight </a:t>
            </a:r>
            <a:r>
              <a:rPr lang="en-AU" i="1" dirty="0" smtClean="0">
                <a:latin typeface="Times New Roman" pitchFamily="18" charset="0"/>
                <a:cs typeface="Times New Roman" pitchFamily="18" charset="0"/>
              </a:rPr>
              <a:t>W</a:t>
            </a:r>
            <a:endParaRPr lang="en-AU" dirty="0" smtClean="0"/>
          </a:p>
          <a:p>
            <a:endParaRPr lang="en-US" i="1"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AU" dirty="0" smtClean="0"/>
              <a:t>Cutting stock</a:t>
            </a:r>
            <a:endParaRPr lang="en-US" dirty="0"/>
          </a:p>
        </p:txBody>
      </p:sp>
      <p:pic>
        <p:nvPicPr>
          <p:cNvPr id="1026" name="Picture 2" descr="C:\Users\mbriel\AppData\Local\Microsoft\Windows\Temporary Internet Files\Content.IE5\RULS9APU\MC9002918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203" y="2478088"/>
            <a:ext cx="2000653" cy="1815008"/>
          </a:xfrm>
          <a:prstGeom prst="rect">
            <a:avLst/>
          </a:prstGeom>
          <a:noFill/>
          <a:extLst>
            <a:ext uri="{909E8E84-426E-40DD-AFC4-6F175D3DCCD1}">
              <a14:hiddenFill xmlns:a14="http://schemas.microsoft.com/office/drawing/2010/main">
                <a:solidFill>
                  <a:srgbClr val="FFFFFF"/>
                </a:solidFill>
              </a14:hiddenFill>
            </a:ext>
          </a:extLst>
        </p:spPr>
      </p:pic>
      <p:sp>
        <p:nvSpPr>
          <p:cNvPr id="33" name="Cube 32"/>
          <p:cNvSpPr/>
          <p:nvPr/>
        </p:nvSpPr>
        <p:spPr bwMode="auto">
          <a:xfrm>
            <a:off x="1331640" y="5673051"/>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$0.50,</a:t>
            </a:r>
            <a:r>
              <a:rPr kumimoji="0" lang="en-AU" sz="1600" b="1" i="0" u="none" strike="noStrike" cap="none" normalizeH="0" dirty="0" smtClean="0">
                <a:ln>
                  <a:noFill/>
                </a:ln>
                <a:solidFill>
                  <a:srgbClr val="0070C0"/>
                </a:solidFill>
                <a:effectLst/>
                <a:latin typeface="Arial" pitchFamily="34" charset="0"/>
                <a:cs typeface="Arial" pitchFamily="34" charset="0"/>
              </a:rPr>
              <a:t> 45lbs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35" name="Cube 34"/>
          <p:cNvSpPr/>
          <p:nvPr/>
        </p:nvSpPr>
        <p:spPr bwMode="auto">
          <a:xfrm>
            <a:off x="1331640" y="5229756"/>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$0.50, 36lbs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36" name="Cube 35"/>
          <p:cNvSpPr/>
          <p:nvPr/>
        </p:nvSpPr>
        <p:spPr bwMode="auto">
          <a:xfrm>
            <a:off x="1331640" y="4808399"/>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$0.33, 31lbs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37" name="Cube 36"/>
          <p:cNvSpPr/>
          <p:nvPr/>
        </p:nvSpPr>
        <p:spPr bwMode="auto">
          <a:xfrm>
            <a:off x="1331640" y="4365104"/>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$0.125, 12lbs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5" name="Can 4"/>
          <p:cNvSpPr/>
          <p:nvPr/>
        </p:nvSpPr>
        <p:spPr bwMode="auto">
          <a:xfrm rot="5400000">
            <a:off x="5450472" y="4392009"/>
            <a:ext cx="299099" cy="66528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12</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15" name="Can 14"/>
          <p:cNvSpPr/>
          <p:nvPr/>
        </p:nvSpPr>
        <p:spPr bwMode="auto">
          <a:xfrm rot="5400000">
            <a:off x="5977152" y="4252429"/>
            <a:ext cx="299099" cy="171864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600" b="1" dirty="0" smtClean="0">
                <a:solidFill>
                  <a:srgbClr val="0070C0"/>
                </a:solidFill>
                <a:latin typeface="Arial" pitchFamily="34" charset="0"/>
                <a:cs typeface="Arial" pitchFamily="34" charset="0"/>
              </a:rPr>
              <a:t>31</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17" name="Can 16"/>
          <p:cNvSpPr/>
          <p:nvPr/>
        </p:nvSpPr>
        <p:spPr bwMode="auto">
          <a:xfrm rot="5400000">
            <a:off x="6115752" y="4518820"/>
            <a:ext cx="299099" cy="199584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600" b="1" dirty="0" smtClean="0">
                <a:solidFill>
                  <a:srgbClr val="0070C0"/>
                </a:solidFill>
                <a:latin typeface="Arial" pitchFamily="34" charset="0"/>
                <a:cs typeface="Arial" pitchFamily="34" charset="0"/>
              </a:rPr>
              <a:t>36</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18" name="Can 17"/>
          <p:cNvSpPr/>
          <p:nvPr/>
        </p:nvSpPr>
        <p:spPr bwMode="auto">
          <a:xfrm rot="5400000">
            <a:off x="6365231" y="4655280"/>
            <a:ext cx="299099" cy="24948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600" b="1" dirty="0" smtClean="0">
                <a:solidFill>
                  <a:srgbClr val="0070C0"/>
                </a:solidFill>
                <a:latin typeface="Arial" pitchFamily="34" charset="0"/>
                <a:cs typeface="Arial" pitchFamily="34" charset="0"/>
              </a:rPr>
              <a:t>45</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24" name="Can 23"/>
          <p:cNvSpPr/>
          <p:nvPr/>
        </p:nvSpPr>
        <p:spPr bwMode="auto">
          <a:xfrm rot="5400000">
            <a:off x="5788070" y="5748993"/>
            <a:ext cx="299099" cy="138600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600" b="1" i="1" dirty="0" smtClean="0">
                <a:solidFill>
                  <a:srgbClr val="0070C0"/>
                </a:solidFill>
                <a:latin typeface="Times New Roman" pitchFamily="18" charset="0"/>
                <a:cs typeface="Times New Roman" pitchFamily="18" charset="0"/>
              </a:rPr>
              <a:t>l</a:t>
            </a:r>
            <a:r>
              <a:rPr lang="en-AU" sz="1600" b="1" i="1" baseline="-25000" dirty="0" smtClean="0">
                <a:solidFill>
                  <a:srgbClr val="0070C0"/>
                </a:solidFill>
                <a:latin typeface="Times New Roman" pitchFamily="18" charset="0"/>
                <a:cs typeface="Times New Roman" pitchFamily="18" charset="0"/>
              </a:rPr>
              <a:t>i</a:t>
            </a:r>
            <a:endParaRPr kumimoji="0" lang="en-US" sz="1600" b="1" i="1" u="none" strike="noStrike" cap="none" normalizeH="0" baseline="-25000" dirty="0" smtClean="0">
              <a:ln>
                <a:noFill/>
              </a:ln>
              <a:solidFill>
                <a:srgbClr val="0070C0"/>
              </a:solidFill>
              <a:effectLst/>
              <a:latin typeface="Times New Roman" pitchFamily="18" charset="0"/>
              <a:cs typeface="Times New Roman" pitchFamily="18" charset="0"/>
            </a:endParaRPr>
          </a:p>
        </p:txBody>
      </p:sp>
      <p:sp>
        <p:nvSpPr>
          <p:cNvPr id="16" name="TextBox 15"/>
          <p:cNvSpPr txBox="1"/>
          <p:nvPr/>
        </p:nvSpPr>
        <p:spPr>
          <a:xfrm>
            <a:off x="4801678" y="6263837"/>
            <a:ext cx="368883" cy="372409"/>
          </a:xfrm>
          <a:prstGeom prst="rect">
            <a:avLst/>
          </a:prstGeom>
          <a:noFill/>
        </p:spPr>
        <p:txBody>
          <a:bodyPr wrap="none" rtlCol="0">
            <a:spAutoFit/>
          </a:bodyPr>
          <a:lstStyle/>
          <a:p>
            <a:pPr algn="r"/>
            <a:r>
              <a:rPr lang="en-AU" sz="1600" b="1" i="1" dirty="0" smtClean="0">
                <a:solidFill>
                  <a:srgbClr val="0070C0"/>
                </a:solidFill>
                <a:latin typeface="Times New Roman" pitchFamily="18" charset="0"/>
                <a:cs typeface="Times New Roman" pitchFamily="18" charset="0"/>
                <a:sym typeface="Symbol"/>
              </a:rPr>
              <a:t></a:t>
            </a:r>
            <a:r>
              <a:rPr lang="en-AU" sz="1600" b="1" i="1" baseline="-25000" dirty="0" err="1" smtClean="0">
                <a:solidFill>
                  <a:srgbClr val="0070C0"/>
                </a:solidFill>
                <a:latin typeface="Times New Roman" pitchFamily="18" charset="0"/>
                <a:cs typeface="Times New Roman" pitchFamily="18" charset="0"/>
              </a:rPr>
              <a:t>i</a:t>
            </a:r>
            <a:endParaRPr lang="en-US" sz="1600" b="1" dirty="0">
              <a:solidFill>
                <a:srgbClr val="0070C0"/>
              </a:solidFill>
              <a:latin typeface="Times New Roman" pitchFamily="18" charset="0"/>
              <a:cs typeface="Times New Roman" pitchFamily="18" charset="0"/>
            </a:endParaRPr>
          </a:p>
        </p:txBody>
      </p:sp>
      <p:sp>
        <p:nvSpPr>
          <p:cNvPr id="27" name="TextBox 26"/>
          <p:cNvSpPr txBox="1"/>
          <p:nvPr/>
        </p:nvSpPr>
        <p:spPr>
          <a:xfrm>
            <a:off x="4546993" y="4589790"/>
            <a:ext cx="697627" cy="338554"/>
          </a:xfrm>
          <a:prstGeom prst="rect">
            <a:avLst/>
          </a:prstGeom>
          <a:noFill/>
        </p:spPr>
        <p:txBody>
          <a:bodyPr wrap="none" rtlCol="0">
            <a:spAutoFit/>
          </a:bodyPr>
          <a:lstStyle/>
          <a:p>
            <a:pPr algn="r"/>
            <a:r>
              <a:rPr lang="en-AU" sz="1600" b="1" dirty="0" smtClean="0">
                <a:solidFill>
                  <a:srgbClr val="0070C0"/>
                </a:solidFill>
                <a:latin typeface="Arial" pitchFamily="34" charset="0"/>
                <a:cs typeface="Arial" pitchFamily="34" charset="0"/>
              </a:rPr>
              <a:t>0.125</a:t>
            </a:r>
            <a:endParaRPr lang="en-US" sz="1600" b="1" dirty="0">
              <a:solidFill>
                <a:srgbClr val="0070C0"/>
              </a:solidFill>
              <a:latin typeface="Arial" pitchFamily="34" charset="0"/>
              <a:cs typeface="Arial" pitchFamily="34" charset="0"/>
            </a:endParaRPr>
          </a:p>
        </p:txBody>
      </p:sp>
      <p:sp>
        <p:nvSpPr>
          <p:cNvPr id="28" name="TextBox 27"/>
          <p:cNvSpPr txBox="1"/>
          <p:nvPr/>
        </p:nvSpPr>
        <p:spPr>
          <a:xfrm>
            <a:off x="4683569" y="4994781"/>
            <a:ext cx="583813" cy="338554"/>
          </a:xfrm>
          <a:prstGeom prst="rect">
            <a:avLst/>
          </a:prstGeom>
          <a:noFill/>
        </p:spPr>
        <p:txBody>
          <a:bodyPr wrap="none" rtlCol="0">
            <a:spAutoFit/>
          </a:bodyPr>
          <a:lstStyle/>
          <a:p>
            <a:pPr algn="r"/>
            <a:r>
              <a:rPr lang="en-AU" sz="1600" b="1" dirty="0" smtClean="0">
                <a:solidFill>
                  <a:srgbClr val="0070C0"/>
                </a:solidFill>
                <a:latin typeface="Arial" pitchFamily="34" charset="0"/>
                <a:cs typeface="Arial" pitchFamily="34" charset="0"/>
              </a:rPr>
              <a:t>0.33</a:t>
            </a:r>
            <a:endParaRPr lang="en-US" sz="1600" b="1" dirty="0">
              <a:solidFill>
                <a:srgbClr val="0070C0"/>
              </a:solidFill>
              <a:latin typeface="Arial" pitchFamily="34" charset="0"/>
              <a:cs typeface="Arial" pitchFamily="34" charset="0"/>
            </a:endParaRPr>
          </a:p>
        </p:txBody>
      </p:sp>
      <p:sp>
        <p:nvSpPr>
          <p:cNvPr id="29" name="TextBox 28"/>
          <p:cNvSpPr txBox="1"/>
          <p:nvPr/>
        </p:nvSpPr>
        <p:spPr>
          <a:xfrm>
            <a:off x="4683568" y="5381257"/>
            <a:ext cx="583814" cy="338554"/>
          </a:xfrm>
          <a:prstGeom prst="rect">
            <a:avLst/>
          </a:prstGeom>
          <a:noFill/>
        </p:spPr>
        <p:txBody>
          <a:bodyPr wrap="none" rtlCol="0">
            <a:spAutoFit/>
          </a:bodyPr>
          <a:lstStyle/>
          <a:p>
            <a:pPr algn="r"/>
            <a:r>
              <a:rPr lang="en-AU" sz="1600" b="1" dirty="0" smtClean="0">
                <a:solidFill>
                  <a:srgbClr val="0070C0"/>
                </a:solidFill>
                <a:latin typeface="Arial" pitchFamily="34" charset="0"/>
                <a:cs typeface="Arial" pitchFamily="34" charset="0"/>
              </a:rPr>
              <a:t>0.50</a:t>
            </a:r>
            <a:endParaRPr lang="en-US" sz="1600" b="1" dirty="0">
              <a:solidFill>
                <a:srgbClr val="0070C0"/>
              </a:solidFill>
              <a:latin typeface="Arial" pitchFamily="34" charset="0"/>
              <a:cs typeface="Arial" pitchFamily="34" charset="0"/>
            </a:endParaRPr>
          </a:p>
        </p:txBody>
      </p:sp>
      <p:sp>
        <p:nvSpPr>
          <p:cNvPr id="30" name="TextBox 29"/>
          <p:cNvSpPr txBox="1"/>
          <p:nvPr/>
        </p:nvSpPr>
        <p:spPr>
          <a:xfrm>
            <a:off x="4683568" y="5732223"/>
            <a:ext cx="583814" cy="338554"/>
          </a:xfrm>
          <a:prstGeom prst="rect">
            <a:avLst/>
          </a:prstGeom>
          <a:noFill/>
        </p:spPr>
        <p:txBody>
          <a:bodyPr wrap="none" rtlCol="0">
            <a:spAutoFit/>
          </a:bodyPr>
          <a:lstStyle/>
          <a:p>
            <a:pPr algn="r"/>
            <a:r>
              <a:rPr lang="en-AU" sz="1600" b="1" dirty="0">
                <a:solidFill>
                  <a:srgbClr val="0070C0"/>
                </a:solidFill>
                <a:latin typeface="Arial" pitchFamily="34" charset="0"/>
                <a:cs typeface="Arial" pitchFamily="34" charset="0"/>
              </a:rPr>
              <a:t>0</a:t>
            </a:r>
            <a:r>
              <a:rPr lang="en-AU" sz="1600" b="1" dirty="0" smtClean="0">
                <a:solidFill>
                  <a:srgbClr val="0070C0"/>
                </a:solidFill>
                <a:latin typeface="Arial" pitchFamily="34" charset="0"/>
                <a:cs typeface="Arial" pitchFamily="34" charset="0"/>
              </a:rPr>
              <a:t>.50</a:t>
            </a:r>
            <a:endParaRPr lang="en-US" sz="1600" b="1" dirty="0">
              <a:solidFill>
                <a:srgbClr val="0070C0"/>
              </a:solidFill>
              <a:latin typeface="Arial" pitchFamily="34" charset="0"/>
              <a:cs typeface="Arial" pitchFamily="34" charset="0"/>
            </a:endParaRPr>
          </a:p>
        </p:txBody>
      </p:sp>
      <p:sp>
        <p:nvSpPr>
          <p:cNvPr id="4" name="TextBox 3"/>
          <p:cNvSpPr txBox="1"/>
          <p:nvPr/>
        </p:nvSpPr>
        <p:spPr>
          <a:xfrm>
            <a:off x="467544" y="2636912"/>
            <a:ext cx="1143262"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100lbs</a:t>
            </a:r>
            <a:endParaRPr lang="en-US" b="1" dirty="0">
              <a:solidFill>
                <a:srgbClr val="0070C0"/>
              </a:solidFill>
              <a:latin typeface="Arial" pitchFamily="34" charset="0"/>
              <a:cs typeface="Arial" pitchFamily="34" charset="0"/>
            </a:endParaRPr>
          </a:p>
        </p:txBody>
      </p:sp>
      <p:grpSp>
        <p:nvGrpSpPr>
          <p:cNvPr id="3" name="Group 2"/>
          <p:cNvGrpSpPr/>
          <p:nvPr/>
        </p:nvGrpSpPr>
        <p:grpSpPr>
          <a:xfrm>
            <a:off x="3353009" y="2780928"/>
            <a:ext cx="5569010" cy="299102"/>
            <a:chOff x="3353009" y="3098576"/>
            <a:chExt cx="5569010" cy="299102"/>
          </a:xfrm>
        </p:grpSpPr>
        <p:sp>
          <p:nvSpPr>
            <p:cNvPr id="40" name="Can 39"/>
            <p:cNvSpPr/>
            <p:nvPr/>
          </p:nvSpPr>
          <p:spPr bwMode="auto">
            <a:xfrm rot="5400000">
              <a:off x="5999966" y="475625"/>
              <a:ext cx="299099" cy="5545006"/>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41" name="Can 40"/>
            <p:cNvSpPr/>
            <p:nvPr/>
          </p:nvSpPr>
          <p:spPr bwMode="auto">
            <a:xfrm rot="5400000">
              <a:off x="3536099" y="2915486"/>
              <a:ext cx="299099" cy="66528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12</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42" name="Can 41"/>
            <p:cNvSpPr/>
            <p:nvPr/>
          </p:nvSpPr>
          <p:spPr bwMode="auto">
            <a:xfrm rot="5400000">
              <a:off x="4201379" y="2915486"/>
              <a:ext cx="299099" cy="66528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12</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43" name="Can 42"/>
            <p:cNvSpPr/>
            <p:nvPr/>
          </p:nvSpPr>
          <p:spPr bwMode="auto">
            <a:xfrm rot="5400000">
              <a:off x="5531939" y="2250208"/>
              <a:ext cx="299099" cy="199584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600" b="1" dirty="0" smtClean="0">
                  <a:solidFill>
                    <a:srgbClr val="0070C0"/>
                  </a:solidFill>
                  <a:latin typeface="Arial" pitchFamily="34" charset="0"/>
                  <a:cs typeface="Arial" pitchFamily="34" charset="0"/>
                </a:rPr>
                <a:t>36</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44" name="Can 43"/>
            <p:cNvSpPr/>
            <p:nvPr/>
          </p:nvSpPr>
          <p:spPr bwMode="auto">
            <a:xfrm rot="5400000">
              <a:off x="7524535" y="2250209"/>
              <a:ext cx="299099" cy="1995840"/>
            </a:xfrm>
            <a:prstGeom prst="can">
              <a:avLst/>
            </a:prstGeom>
            <a:solidFill>
              <a:schemeClr val="accent1"/>
            </a:solidFill>
            <a:ln>
              <a:solidFill>
                <a:srgbClr val="002060"/>
              </a:solidFill>
            </a:ln>
            <a:effectLst/>
            <a:extLst/>
          </p:spPr>
          <p:txBody>
            <a:bodyPr vert="vert270"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AU" sz="1600" b="1" dirty="0" smtClean="0">
                  <a:solidFill>
                    <a:srgbClr val="0070C0"/>
                  </a:solidFill>
                  <a:latin typeface="Arial" pitchFamily="34" charset="0"/>
                  <a:cs typeface="Arial" pitchFamily="34" charset="0"/>
                </a:rPr>
                <a:t>36</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grpSp>
    </p:spTree>
    <p:extLst>
      <p:ext uri="{BB962C8B-B14F-4D97-AF65-F5344CB8AC3E}">
        <p14:creationId xmlns:p14="http://schemas.microsoft.com/office/powerpoint/2010/main" val="12493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5" grpId="0" animBg="1"/>
      <p:bldP spid="15" grpId="0" animBg="1"/>
      <p:bldP spid="17" grpId="0" animBg="1"/>
      <p:bldP spid="18" grpId="0" animBg="1"/>
      <p:bldP spid="24" grpId="0" animBg="1"/>
      <p:bldP spid="16" grpId="0"/>
      <p:bldP spid="27" grpId="0"/>
      <p:bldP spid="28" grpId="0"/>
      <p:bldP spid="29" grpId="0"/>
      <p:bldP spid="30"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Cutting stock</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Master</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 </a:t>
            </a:r>
            <a:r>
              <a:rPr lang="en-AU" i="1" baseline="-25000" dirty="0">
                <a:latin typeface="Times New Roman" pitchFamily="18" charset="0"/>
                <a:cs typeface="Times New Roman" pitchFamily="18" charset="0"/>
                <a:sym typeface="Symbol"/>
              </a:rPr>
              <a:t/>
            </a:r>
            <a:br>
              <a:rPr lang="en-AU" i="1" baseline="-25000"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k</a:t>
            </a:r>
            <a:r>
              <a:rPr lang="en-AU" baseline="-25000"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i="1" dirty="0">
                <a:latin typeface="Times New Roman" pitchFamily="18" charset="0"/>
                <a:cs typeface="Times New Roman" pitchFamily="18" charset="0"/>
                <a:sym typeface="Symbol"/>
              </a:rPr>
              <a:t>d</a:t>
            </a:r>
            <a:r>
              <a:rPr lang="en-AU" i="1" baseline="-25000" dirty="0">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for </a:t>
            </a:r>
            <a:r>
              <a:rPr lang="en-AU" i="1" dirty="0" err="1">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i="1"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sz="2000" b="1" dirty="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k</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endParaRPr lang="en-AU" dirty="0">
              <a:latin typeface="Times New Roman" pitchFamily="18" charset="0"/>
              <a:cs typeface="Times New Roman" pitchFamily="18" charset="0"/>
              <a:sym typeface="Symbol"/>
            </a:endParaRPr>
          </a:p>
          <a:p>
            <a:endParaRPr lang="en-AU" dirty="0" smtClean="0"/>
          </a:p>
          <a:p>
            <a:r>
              <a:rPr lang="en-AU" b="1" dirty="0" err="1" smtClean="0">
                <a:solidFill>
                  <a:srgbClr val="0070C0"/>
                </a:solidFill>
              </a:rPr>
              <a:t>Subproblem</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Max </a:t>
            </a:r>
            <a:r>
              <a:rPr lang="en-AU"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
            </a:r>
            <a:br>
              <a:rPr lang="en-AU" baseline="-25000" dirty="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m</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l</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a:latin typeface="Times New Roman" pitchFamily="18" charset="0"/>
                <a:cs typeface="Times New Roman" pitchFamily="18" charset="0"/>
                <a:sym typeface="Symbol"/>
              </a:rPr>
              <a:t>W</a:t>
            </a:r>
            <a:br>
              <a:rPr lang="en-AU" i="1" dirty="0">
                <a:latin typeface="Times New Roman" pitchFamily="18" charset="0"/>
                <a:cs typeface="Times New Roman" pitchFamily="18" charset="0"/>
                <a:sym typeface="Symbol"/>
              </a:rPr>
            </a:br>
            <a:r>
              <a:rPr lang="en-AU" i="1"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and integer</a:t>
            </a:r>
            <a:endParaRPr lang="en-US" dirty="0">
              <a:latin typeface="Times New Roman" pitchFamily="18" charset="0"/>
              <a:cs typeface="Times New Roman" pitchFamily="18" charset="0"/>
            </a:endParaRPr>
          </a:p>
          <a:p>
            <a:endParaRPr lang="en-AU" sz="2000" b="1" dirty="0">
              <a:solidFill>
                <a:srgbClr val="0070C0"/>
              </a:solidFill>
              <a:sym typeface="Symbol"/>
            </a:endParaRPr>
          </a:p>
          <a:p>
            <a:r>
              <a:rPr lang="en-AU" b="1" dirty="0" smtClean="0">
                <a:solidFill>
                  <a:srgbClr val="0070C0"/>
                </a:solidFill>
                <a:sym typeface="Symbol"/>
              </a:rPr>
              <a:t>Add </a:t>
            </a:r>
            <a:r>
              <a:rPr lang="en-AU" b="1" dirty="0">
                <a:solidFill>
                  <a:srgbClr val="0070C0"/>
                </a:solidFill>
                <a:sym typeface="Symbol"/>
              </a:rPr>
              <a:t>variable </a:t>
            </a:r>
            <a:r>
              <a:rPr lang="en-AU" b="1" dirty="0" smtClean="0">
                <a:solidFill>
                  <a:srgbClr val="0070C0"/>
                </a:solidFill>
                <a:sym typeface="Symbol"/>
              </a:rPr>
              <a:t>to master </a:t>
            </a:r>
            <a:r>
              <a:rPr lang="en-AU" b="1" dirty="0" smtClean="0">
                <a:solidFill>
                  <a:srgbClr val="0070C0"/>
                </a:solidFill>
              </a:rPr>
              <a:t>if </a:t>
            </a:r>
            <a:r>
              <a:rPr lang="en-AU" b="1" dirty="0">
                <a:solidFill>
                  <a:srgbClr val="0070C0"/>
                </a:solidFill>
                <a:latin typeface="Times New Roman" pitchFamily="18" charset="0"/>
                <a:cs typeface="Times New Roman" pitchFamily="18" charset="0"/>
              </a:rPr>
              <a:t>1 – </a:t>
            </a: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a:t>
            </a:r>
            <a:r>
              <a:rPr lang="en-AU" b="1" i="1" dirty="0" err="1" smtClean="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dirty="0">
                <a:solidFill>
                  <a:srgbClr val="0070C0"/>
                </a:solidFill>
                <a:latin typeface="Times New Roman" pitchFamily="18" charset="0"/>
                <a:cs typeface="Times New Roman" pitchFamily="18" charset="0"/>
                <a:sym typeface="Symbol"/>
              </a:rPr>
              <a:t> &lt; 0</a:t>
            </a:r>
            <a:endParaRPr lang="en-US" b="1" dirty="0">
              <a:solidFill>
                <a:srgbClr val="0070C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71507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403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Generalized assignment</a:t>
            </a:r>
            <a:endParaRPr lang="en-US" dirty="0"/>
          </a:p>
        </p:txBody>
      </p:sp>
      <p:sp>
        <p:nvSpPr>
          <p:cNvPr id="3" name="Content Placeholder 2"/>
          <p:cNvSpPr>
            <a:spLocks noGrp="1"/>
          </p:cNvSpPr>
          <p:nvPr>
            <p:ph idx="1"/>
          </p:nvPr>
        </p:nvSpPr>
        <p:spPr/>
        <p:txBody>
          <a:bodyPr/>
          <a:lstStyle/>
          <a:p>
            <a:r>
              <a:rPr lang="en-AU" i="1" dirty="0">
                <a:latin typeface="Times New Roman" pitchFamily="18" charset="0"/>
                <a:cs typeface="Times New Roman" pitchFamily="18" charset="0"/>
              </a:rPr>
              <a:t>n</a:t>
            </a:r>
            <a:r>
              <a:rPr lang="en-AU" dirty="0" smtClean="0"/>
              <a:t> jobs, </a:t>
            </a:r>
            <a:r>
              <a:rPr lang="en-AU" i="1" dirty="0">
                <a:latin typeface="Times New Roman" pitchFamily="18" charset="0"/>
                <a:cs typeface="Times New Roman" pitchFamily="18" charset="0"/>
              </a:rPr>
              <a:t>m</a:t>
            </a:r>
            <a:r>
              <a:rPr lang="en-AU" dirty="0" smtClean="0"/>
              <a:t> machines, cost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t>, demand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r>
              <a:rPr lang="en-AU" dirty="0" smtClean="0"/>
              <a:t>, capacity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5" name="Oval 4"/>
          <p:cNvSpPr/>
          <p:nvPr/>
        </p:nvSpPr>
        <p:spPr bwMode="auto">
          <a:xfrm>
            <a:off x="3597944"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3597944"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359794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3597944"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3597944"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Oval 10"/>
          <p:cNvSpPr/>
          <p:nvPr/>
        </p:nvSpPr>
        <p:spPr bwMode="auto">
          <a:xfrm>
            <a:off x="5902200" y="299695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Oval 11"/>
          <p:cNvSpPr/>
          <p:nvPr/>
        </p:nvSpPr>
        <p:spPr bwMode="auto">
          <a:xfrm>
            <a:off x="5902200"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Connector 13"/>
          <p:cNvCxnSpPr>
            <a:stCxn id="5" idx="6"/>
            <a:endCxn id="11" idx="2"/>
          </p:cNvCxnSpPr>
          <p:nvPr/>
        </p:nvCxnSpPr>
        <p:spPr bwMode="auto">
          <a:xfrm>
            <a:off x="4102000" y="2528872"/>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6" idx="6"/>
            <a:endCxn id="11" idx="2"/>
          </p:cNvCxnSpPr>
          <p:nvPr/>
        </p:nvCxnSpPr>
        <p:spPr bwMode="auto">
          <a:xfrm flipV="1">
            <a:off x="4102000" y="3248952"/>
            <a:ext cx="1800200" cy="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7" idx="6"/>
            <a:endCxn id="11" idx="2"/>
          </p:cNvCxnSpPr>
          <p:nvPr/>
        </p:nvCxnSpPr>
        <p:spPr bwMode="auto">
          <a:xfrm flipV="1">
            <a:off x="4102000" y="3248952"/>
            <a:ext cx="1800200" cy="72013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8" idx="6"/>
            <a:endCxn id="11" idx="2"/>
          </p:cNvCxnSpPr>
          <p:nvPr/>
        </p:nvCxnSpPr>
        <p:spPr bwMode="auto">
          <a:xfrm flipV="1">
            <a:off x="4102000" y="3248952"/>
            <a:ext cx="1800200" cy="144021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9" idx="6"/>
            <a:endCxn id="11" idx="2"/>
          </p:cNvCxnSpPr>
          <p:nvPr/>
        </p:nvCxnSpPr>
        <p:spPr bwMode="auto">
          <a:xfrm flipV="1">
            <a:off x="4102000" y="3248952"/>
            <a:ext cx="1800200" cy="216029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5" idx="6"/>
            <a:endCxn id="12" idx="2"/>
          </p:cNvCxnSpPr>
          <p:nvPr/>
        </p:nvCxnSpPr>
        <p:spPr bwMode="auto">
          <a:xfrm>
            <a:off x="4102000" y="2528872"/>
            <a:ext cx="1800200" cy="216029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6" idx="6"/>
            <a:endCxn id="12" idx="2"/>
          </p:cNvCxnSpPr>
          <p:nvPr/>
        </p:nvCxnSpPr>
        <p:spPr bwMode="auto">
          <a:xfrm>
            <a:off x="4102000" y="3249008"/>
            <a:ext cx="1800200" cy="144016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7" idx="6"/>
            <a:endCxn id="12" idx="2"/>
          </p:cNvCxnSpPr>
          <p:nvPr/>
        </p:nvCxnSpPr>
        <p:spPr bwMode="auto">
          <a:xfrm>
            <a:off x="4102000" y="3969088"/>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8" idx="6"/>
            <a:endCxn id="12" idx="2"/>
          </p:cNvCxnSpPr>
          <p:nvPr/>
        </p:nvCxnSpPr>
        <p:spPr bwMode="auto">
          <a:xfrm>
            <a:off x="4102000" y="4689168"/>
            <a:ext cx="1800200" cy="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9" idx="6"/>
            <a:endCxn id="12" idx="2"/>
          </p:cNvCxnSpPr>
          <p:nvPr/>
        </p:nvCxnSpPr>
        <p:spPr bwMode="auto">
          <a:xfrm flipV="1">
            <a:off x="4102000" y="4689168"/>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3597944" y="594933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smtClean="0">
                <a:ln>
                  <a:noFill/>
                </a:ln>
                <a:solidFill>
                  <a:schemeClr val="tx1"/>
                </a:solidFill>
                <a:effectLst/>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 name="Oval 42"/>
          <p:cNvSpPr/>
          <p:nvPr/>
        </p:nvSpPr>
        <p:spPr bwMode="auto">
          <a:xfrm>
            <a:off x="5902200" y="59492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i="1" dirty="0" err="1" smtClean="0">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44" name="Straight Connector 43"/>
          <p:cNvCxnSpPr>
            <a:stCxn id="42" idx="6"/>
            <a:endCxn id="43" idx="2"/>
          </p:cNvCxnSpPr>
          <p:nvPr/>
        </p:nvCxnSpPr>
        <p:spPr bwMode="auto">
          <a:xfrm flipV="1">
            <a:off x="4102000" y="6201280"/>
            <a:ext cx="1800200" cy="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478264" y="3028890"/>
            <a:ext cx="470000" cy="400110"/>
          </a:xfrm>
          <a:prstGeom prst="rect">
            <a:avLst/>
          </a:prstGeom>
          <a:noFill/>
        </p:spPr>
        <p:txBody>
          <a:bodyPr wrap="none" rtlCol="0">
            <a:spAutoFit/>
          </a:bodyPr>
          <a:lstStyle/>
          <a:p>
            <a:r>
              <a:rPr lang="en-AU" sz="2000" dirty="0" smtClean="0">
                <a:latin typeface="Arial" pitchFamily="34" charset="0"/>
                <a:cs typeface="Arial" pitchFamily="34" charset="0"/>
              </a:rPr>
              <a:t>36</a:t>
            </a:r>
            <a:endParaRPr lang="en-US" sz="2000" dirty="0">
              <a:latin typeface="Arial" pitchFamily="34" charset="0"/>
              <a:cs typeface="Arial" pitchFamily="34" charset="0"/>
            </a:endParaRPr>
          </a:p>
        </p:txBody>
      </p:sp>
      <p:sp>
        <p:nvSpPr>
          <p:cNvPr id="41" name="TextBox 40"/>
          <p:cNvSpPr txBox="1"/>
          <p:nvPr/>
        </p:nvSpPr>
        <p:spPr>
          <a:xfrm>
            <a:off x="6478264" y="4469050"/>
            <a:ext cx="470000" cy="400110"/>
          </a:xfrm>
          <a:prstGeom prst="rect">
            <a:avLst/>
          </a:prstGeom>
          <a:noFill/>
        </p:spPr>
        <p:txBody>
          <a:bodyPr wrap="none" rtlCol="0">
            <a:spAutoFit/>
          </a:bodyPr>
          <a:lstStyle/>
          <a:p>
            <a:r>
              <a:rPr lang="en-AU" sz="2000" dirty="0" smtClean="0">
                <a:latin typeface="Arial" pitchFamily="34" charset="0"/>
                <a:cs typeface="Arial" pitchFamily="34" charset="0"/>
              </a:rPr>
              <a:t>34</a:t>
            </a:r>
            <a:endParaRPr lang="en-US" sz="2000" dirty="0">
              <a:latin typeface="Arial" pitchFamily="34" charset="0"/>
              <a:cs typeface="Arial" pitchFamily="34" charset="0"/>
            </a:endParaRPr>
          </a:p>
        </p:txBody>
      </p:sp>
      <p:sp>
        <p:nvSpPr>
          <p:cNvPr id="45" name="TextBox 44"/>
          <p:cNvSpPr txBox="1"/>
          <p:nvPr/>
        </p:nvSpPr>
        <p:spPr>
          <a:xfrm>
            <a:off x="6478264" y="5991671"/>
            <a:ext cx="447558"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j</a:t>
            </a:r>
            <a:endParaRPr lang="en-US" i="1" baseline="-25000" dirty="0">
              <a:latin typeface="Times New Roman" pitchFamily="18" charset="0"/>
              <a:cs typeface="Times New Roman" pitchFamily="18" charset="0"/>
            </a:endParaRPr>
          </a:p>
        </p:txBody>
      </p:sp>
      <p:sp>
        <p:nvSpPr>
          <p:cNvPr id="46" name="TextBox 45"/>
          <p:cNvSpPr txBox="1"/>
          <p:nvPr/>
        </p:nvSpPr>
        <p:spPr>
          <a:xfrm>
            <a:off x="4682629" y="5703639"/>
            <a:ext cx="859531"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78753276"/>
              </p:ext>
            </p:extLst>
          </p:nvPr>
        </p:nvGraphicFramePr>
        <p:xfrm>
          <a:off x="755576" y="2284080"/>
          <a:ext cx="2520279" cy="2225040"/>
        </p:xfrm>
        <a:graphic>
          <a:graphicData uri="http://schemas.openxmlformats.org/drawingml/2006/table">
            <a:tbl>
              <a:tblPr firstRow="1" bandRow="1">
                <a:tableStyleId>{5C22544A-7EE6-4342-B048-85BDC9FD1C3A}</a:tableStyleId>
              </a:tblPr>
              <a:tblGrid>
                <a:gridCol w="840093"/>
                <a:gridCol w="840093"/>
                <a:gridCol w="840093"/>
              </a:tblGrid>
              <a:tr h="370840">
                <a:tc>
                  <a:txBody>
                    <a:bodyPr/>
                    <a:lstStyle/>
                    <a:p>
                      <a:r>
                        <a:rPr lang="en-AU" dirty="0" smtClean="0">
                          <a:latin typeface="Arial" pitchFamily="34" charset="0"/>
                          <a:cs typeface="Arial" pitchFamily="34" charset="0"/>
                        </a:rPr>
                        <a:t>Job</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17, 8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23, 15</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21, 15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16, 7</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22,</a:t>
                      </a:r>
                      <a:r>
                        <a:rPr lang="en-AU" baseline="0" dirty="0" smtClean="0">
                          <a:latin typeface="Arial" pitchFamily="34" charset="0"/>
                          <a:cs typeface="Arial" pitchFamily="34" charset="0"/>
                        </a:rPr>
                        <a:t> 14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21,</a:t>
                      </a:r>
                      <a:r>
                        <a:rPr lang="en-AU" baseline="0" dirty="0" smtClean="0">
                          <a:latin typeface="Arial" pitchFamily="34" charset="0"/>
                          <a:cs typeface="Arial" pitchFamily="34" charset="0"/>
                        </a:rPr>
                        <a:t> 23</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18, 23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16,</a:t>
                      </a:r>
                      <a:r>
                        <a:rPr lang="en-AU" baseline="0" dirty="0" smtClean="0">
                          <a:latin typeface="Arial" pitchFamily="34" charset="0"/>
                          <a:cs typeface="Arial" pitchFamily="34" charset="0"/>
                        </a:rPr>
                        <a:t> 22</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24, 8</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17, 11</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161932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Generalized assignment</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n</a:t>
            </a:r>
            <a:r>
              <a:rPr lang="en-AU" dirty="0" smtClean="0"/>
              <a:t> jobs, </a:t>
            </a:r>
            <a:r>
              <a:rPr lang="en-AU" i="1" dirty="0" smtClean="0">
                <a:latin typeface="Times New Roman" pitchFamily="18" charset="0"/>
                <a:cs typeface="Times New Roman" pitchFamily="18" charset="0"/>
              </a:rPr>
              <a:t>m</a:t>
            </a:r>
            <a:r>
              <a:rPr lang="en-AU" dirty="0" smtClean="0"/>
              <a:t> machines, cost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t>, demand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r>
              <a:rPr lang="en-AU" dirty="0" smtClean="0"/>
              <a:t>, capacity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57" name="TextBox 56"/>
          <p:cNvSpPr txBox="1"/>
          <p:nvPr/>
        </p:nvSpPr>
        <p:spPr>
          <a:xfrm>
            <a:off x="6659226" y="5013176"/>
            <a:ext cx="1297150"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Cost 95</a:t>
            </a:r>
            <a:endParaRPr lang="en-US" b="1" dirty="0">
              <a:solidFill>
                <a:srgbClr val="0070C0"/>
              </a:solidFill>
              <a:latin typeface="Arial" pitchFamily="34" charset="0"/>
              <a:cs typeface="Arial" pitchFamily="34" charset="0"/>
            </a:endParaRPr>
          </a:p>
        </p:txBody>
      </p:sp>
      <p:sp>
        <p:nvSpPr>
          <p:cNvPr id="58" name="TextBox 57"/>
          <p:cNvSpPr txBox="1"/>
          <p:nvPr/>
        </p:nvSpPr>
        <p:spPr>
          <a:xfrm>
            <a:off x="7067620" y="3018175"/>
            <a:ext cx="52770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30</a:t>
            </a:r>
            <a:endParaRPr lang="en-US" b="1" dirty="0">
              <a:solidFill>
                <a:srgbClr val="0070C0"/>
              </a:solidFill>
              <a:latin typeface="Arial" pitchFamily="34" charset="0"/>
              <a:cs typeface="Arial" pitchFamily="34" charset="0"/>
            </a:endParaRPr>
          </a:p>
        </p:txBody>
      </p:sp>
      <p:sp>
        <p:nvSpPr>
          <p:cNvPr id="59" name="TextBox 58"/>
          <p:cNvSpPr txBox="1"/>
          <p:nvPr/>
        </p:nvSpPr>
        <p:spPr>
          <a:xfrm>
            <a:off x="7067619" y="4437112"/>
            <a:ext cx="527709"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29</a:t>
            </a:r>
            <a:endParaRPr lang="en-US" b="1" dirty="0">
              <a:solidFill>
                <a:srgbClr val="0070C0"/>
              </a:solidFill>
              <a:latin typeface="Arial" pitchFamily="34" charset="0"/>
              <a:cs typeface="Arial" pitchFamily="34" charset="0"/>
            </a:endParaRPr>
          </a:p>
        </p:txBody>
      </p:sp>
      <p:sp>
        <p:nvSpPr>
          <p:cNvPr id="46" name="Oval 45"/>
          <p:cNvSpPr/>
          <p:nvPr/>
        </p:nvSpPr>
        <p:spPr bwMode="auto">
          <a:xfrm>
            <a:off x="3597944"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Oval 47"/>
          <p:cNvSpPr/>
          <p:nvPr/>
        </p:nvSpPr>
        <p:spPr bwMode="auto">
          <a:xfrm>
            <a:off x="3597944"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Oval 48"/>
          <p:cNvSpPr/>
          <p:nvPr/>
        </p:nvSpPr>
        <p:spPr bwMode="auto">
          <a:xfrm>
            <a:off x="359794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Oval 49"/>
          <p:cNvSpPr/>
          <p:nvPr/>
        </p:nvSpPr>
        <p:spPr bwMode="auto">
          <a:xfrm>
            <a:off x="3597944"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Oval 55"/>
          <p:cNvSpPr/>
          <p:nvPr/>
        </p:nvSpPr>
        <p:spPr bwMode="auto">
          <a:xfrm>
            <a:off x="3597944"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Oval 59"/>
          <p:cNvSpPr/>
          <p:nvPr/>
        </p:nvSpPr>
        <p:spPr bwMode="auto">
          <a:xfrm>
            <a:off x="5902200" y="299695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60"/>
          <p:cNvSpPr/>
          <p:nvPr/>
        </p:nvSpPr>
        <p:spPr bwMode="auto">
          <a:xfrm>
            <a:off x="5902200"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3" name="Straight Connector 62"/>
          <p:cNvCxnSpPr>
            <a:stCxn id="48" idx="6"/>
            <a:endCxn id="60" idx="2"/>
          </p:cNvCxnSpPr>
          <p:nvPr/>
        </p:nvCxnSpPr>
        <p:spPr bwMode="auto">
          <a:xfrm flipV="1">
            <a:off x="4102000" y="3248952"/>
            <a:ext cx="1800200" cy="5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50" idx="6"/>
            <a:endCxn id="60" idx="2"/>
          </p:cNvCxnSpPr>
          <p:nvPr/>
        </p:nvCxnSpPr>
        <p:spPr bwMode="auto">
          <a:xfrm flipV="1">
            <a:off x="4102000" y="3248952"/>
            <a:ext cx="1800200" cy="144021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46" idx="6"/>
            <a:endCxn id="61" idx="2"/>
          </p:cNvCxnSpPr>
          <p:nvPr/>
        </p:nvCxnSpPr>
        <p:spPr bwMode="auto">
          <a:xfrm>
            <a:off x="4102000" y="2528872"/>
            <a:ext cx="1800200" cy="216029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49" idx="6"/>
            <a:endCxn id="61" idx="2"/>
          </p:cNvCxnSpPr>
          <p:nvPr/>
        </p:nvCxnSpPr>
        <p:spPr bwMode="auto">
          <a:xfrm>
            <a:off x="4102000" y="396908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56" idx="6"/>
            <a:endCxn id="61" idx="2"/>
          </p:cNvCxnSpPr>
          <p:nvPr/>
        </p:nvCxnSpPr>
        <p:spPr bwMode="auto">
          <a:xfrm flipV="1">
            <a:off x="4102000" y="468916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Oval 71"/>
          <p:cNvSpPr/>
          <p:nvPr/>
        </p:nvSpPr>
        <p:spPr bwMode="auto">
          <a:xfrm>
            <a:off x="3597944" y="594933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smtClean="0">
                <a:ln>
                  <a:noFill/>
                </a:ln>
                <a:solidFill>
                  <a:schemeClr val="tx1"/>
                </a:solidFill>
                <a:effectLst/>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 name="Oval 72"/>
          <p:cNvSpPr/>
          <p:nvPr/>
        </p:nvSpPr>
        <p:spPr bwMode="auto">
          <a:xfrm>
            <a:off x="5902200" y="59492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i="1" dirty="0" err="1" smtClean="0">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74" name="Straight Connector 73"/>
          <p:cNvCxnSpPr>
            <a:stCxn id="72" idx="6"/>
            <a:endCxn id="73" idx="2"/>
          </p:cNvCxnSpPr>
          <p:nvPr/>
        </p:nvCxnSpPr>
        <p:spPr bwMode="auto">
          <a:xfrm flipV="1">
            <a:off x="4102000" y="6201280"/>
            <a:ext cx="1800200" cy="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74"/>
          <p:cNvSpPr txBox="1"/>
          <p:nvPr/>
        </p:nvSpPr>
        <p:spPr>
          <a:xfrm>
            <a:off x="6478264" y="3028890"/>
            <a:ext cx="470000" cy="400110"/>
          </a:xfrm>
          <a:prstGeom prst="rect">
            <a:avLst/>
          </a:prstGeom>
          <a:noFill/>
        </p:spPr>
        <p:txBody>
          <a:bodyPr wrap="none" rtlCol="0">
            <a:spAutoFit/>
          </a:bodyPr>
          <a:lstStyle/>
          <a:p>
            <a:r>
              <a:rPr lang="en-AU" sz="2000" dirty="0" smtClean="0">
                <a:latin typeface="Arial" pitchFamily="34" charset="0"/>
                <a:cs typeface="Arial" pitchFamily="34" charset="0"/>
              </a:rPr>
              <a:t>36</a:t>
            </a:r>
            <a:endParaRPr lang="en-US" sz="2000" dirty="0">
              <a:latin typeface="Arial" pitchFamily="34" charset="0"/>
              <a:cs typeface="Arial" pitchFamily="34" charset="0"/>
            </a:endParaRPr>
          </a:p>
        </p:txBody>
      </p:sp>
      <p:sp>
        <p:nvSpPr>
          <p:cNvPr id="76" name="TextBox 75"/>
          <p:cNvSpPr txBox="1"/>
          <p:nvPr/>
        </p:nvSpPr>
        <p:spPr>
          <a:xfrm>
            <a:off x="6478264" y="4469050"/>
            <a:ext cx="470000" cy="400110"/>
          </a:xfrm>
          <a:prstGeom prst="rect">
            <a:avLst/>
          </a:prstGeom>
          <a:noFill/>
        </p:spPr>
        <p:txBody>
          <a:bodyPr wrap="none" rtlCol="0">
            <a:spAutoFit/>
          </a:bodyPr>
          <a:lstStyle/>
          <a:p>
            <a:r>
              <a:rPr lang="en-AU" sz="2000" dirty="0" smtClean="0">
                <a:latin typeface="Arial" pitchFamily="34" charset="0"/>
                <a:cs typeface="Arial" pitchFamily="34" charset="0"/>
              </a:rPr>
              <a:t>34</a:t>
            </a:r>
            <a:endParaRPr lang="en-US" sz="2000" dirty="0">
              <a:latin typeface="Arial" pitchFamily="34" charset="0"/>
              <a:cs typeface="Arial" pitchFamily="34" charset="0"/>
            </a:endParaRPr>
          </a:p>
        </p:txBody>
      </p:sp>
      <p:sp>
        <p:nvSpPr>
          <p:cNvPr id="77" name="TextBox 76"/>
          <p:cNvSpPr txBox="1"/>
          <p:nvPr/>
        </p:nvSpPr>
        <p:spPr>
          <a:xfrm>
            <a:off x="6478264" y="5991671"/>
            <a:ext cx="447558"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j</a:t>
            </a:r>
            <a:endParaRPr lang="en-US" i="1" baseline="-25000" dirty="0">
              <a:latin typeface="Times New Roman" pitchFamily="18" charset="0"/>
              <a:cs typeface="Times New Roman" pitchFamily="18" charset="0"/>
            </a:endParaRPr>
          </a:p>
        </p:txBody>
      </p:sp>
      <p:sp>
        <p:nvSpPr>
          <p:cNvPr id="78" name="TextBox 77"/>
          <p:cNvSpPr txBox="1"/>
          <p:nvPr/>
        </p:nvSpPr>
        <p:spPr>
          <a:xfrm>
            <a:off x="4682629" y="5703639"/>
            <a:ext cx="859531"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latin typeface="Times New Roman" pitchFamily="18" charset="0"/>
                <a:cs typeface="Times New Roman" pitchFamily="18" charset="0"/>
              </a:rPr>
              <a:t>,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graphicFrame>
        <p:nvGraphicFramePr>
          <p:cNvPr id="79" name="Table 78"/>
          <p:cNvGraphicFramePr>
            <a:graphicFrameLocks noGrp="1"/>
          </p:cNvGraphicFramePr>
          <p:nvPr>
            <p:extLst>
              <p:ext uri="{D42A27DB-BD31-4B8C-83A1-F6EECF244321}">
                <p14:modId xmlns:p14="http://schemas.microsoft.com/office/powerpoint/2010/main" val="2517047451"/>
              </p:ext>
            </p:extLst>
          </p:nvPr>
        </p:nvGraphicFramePr>
        <p:xfrm>
          <a:off x="755576" y="2284080"/>
          <a:ext cx="2520279" cy="2225040"/>
        </p:xfrm>
        <a:graphic>
          <a:graphicData uri="http://schemas.openxmlformats.org/drawingml/2006/table">
            <a:tbl>
              <a:tblPr firstRow="1" bandRow="1">
                <a:tableStyleId>{5C22544A-7EE6-4342-B048-85BDC9FD1C3A}</a:tableStyleId>
              </a:tblPr>
              <a:tblGrid>
                <a:gridCol w="840093"/>
                <a:gridCol w="840093"/>
                <a:gridCol w="840093"/>
              </a:tblGrid>
              <a:tr h="370840">
                <a:tc>
                  <a:txBody>
                    <a:bodyPr/>
                    <a:lstStyle/>
                    <a:p>
                      <a:r>
                        <a:rPr lang="en-AU" dirty="0" smtClean="0">
                          <a:latin typeface="Arial" pitchFamily="34" charset="0"/>
                          <a:cs typeface="Arial" pitchFamily="34" charset="0"/>
                        </a:rPr>
                        <a:t>Job</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17, 8</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23, 15</a:t>
                      </a:r>
                      <a:endParaRPr lang="en-US" dirty="0">
                        <a:solidFill>
                          <a:schemeClr val="bg1">
                            <a:lumMod val="85000"/>
                          </a:schemeClr>
                        </a:solidFill>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21, 15</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16, 7</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22,</a:t>
                      </a:r>
                      <a:r>
                        <a:rPr lang="en-AU" baseline="0" dirty="0" smtClean="0">
                          <a:latin typeface="Arial" pitchFamily="34" charset="0"/>
                          <a:cs typeface="Arial" pitchFamily="34" charset="0"/>
                        </a:rPr>
                        <a:t> 14</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21,</a:t>
                      </a:r>
                      <a:r>
                        <a:rPr lang="en-AU" baseline="0" dirty="0" smtClean="0">
                          <a:solidFill>
                            <a:schemeClr val="bg1">
                              <a:lumMod val="85000"/>
                            </a:schemeClr>
                          </a:solidFill>
                          <a:latin typeface="Arial" pitchFamily="34" charset="0"/>
                          <a:cs typeface="Arial" pitchFamily="34" charset="0"/>
                        </a:rPr>
                        <a:t> 23</a:t>
                      </a:r>
                      <a:endParaRPr lang="en-US" dirty="0">
                        <a:solidFill>
                          <a:schemeClr val="bg1">
                            <a:lumMod val="85000"/>
                          </a:schemeClr>
                        </a:solidFill>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18, 23</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16,</a:t>
                      </a:r>
                      <a:r>
                        <a:rPr lang="en-AU" baseline="0" dirty="0" smtClean="0">
                          <a:latin typeface="Arial" pitchFamily="34" charset="0"/>
                          <a:cs typeface="Arial" pitchFamily="34" charset="0"/>
                        </a:rPr>
                        <a:t> 22</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24, 8</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17, 11</a:t>
                      </a:r>
                      <a:endParaRPr lang="en-US" dirty="0">
                        <a:solidFill>
                          <a:schemeClr val="bg1">
                            <a:lumMod val="85000"/>
                          </a:schemeClr>
                        </a:solidFill>
                        <a:latin typeface="Arial" pitchFamily="34" charset="0"/>
                        <a:cs typeface="Arial" pitchFamily="34" charset="0"/>
                      </a:endParaRPr>
                    </a:p>
                  </a:txBody>
                  <a:tcPr/>
                </a:tc>
              </a:tr>
            </a:tbl>
          </a:graphicData>
        </a:graphic>
      </p:graphicFrame>
      <p:cxnSp>
        <p:nvCxnSpPr>
          <p:cNvPr id="62" name="Straight Connector 61"/>
          <p:cNvCxnSpPr>
            <a:stCxn id="46" idx="6"/>
            <a:endCxn id="60" idx="2"/>
          </p:cNvCxnSpPr>
          <p:nvPr/>
        </p:nvCxnSpPr>
        <p:spPr bwMode="auto">
          <a:xfrm>
            <a:off x="4102000" y="2528872"/>
            <a:ext cx="1800200" cy="72008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49" idx="6"/>
            <a:endCxn id="60" idx="2"/>
          </p:cNvCxnSpPr>
          <p:nvPr/>
        </p:nvCxnSpPr>
        <p:spPr bwMode="auto">
          <a:xfrm flipV="1">
            <a:off x="4102000" y="3248952"/>
            <a:ext cx="1800200" cy="720136"/>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a:stCxn id="56" idx="6"/>
            <a:endCxn id="60" idx="2"/>
          </p:cNvCxnSpPr>
          <p:nvPr/>
        </p:nvCxnSpPr>
        <p:spPr bwMode="auto">
          <a:xfrm flipV="1">
            <a:off x="4102000" y="3248952"/>
            <a:ext cx="1800200" cy="2160296"/>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48" idx="6"/>
            <a:endCxn id="61" idx="2"/>
          </p:cNvCxnSpPr>
          <p:nvPr/>
        </p:nvCxnSpPr>
        <p:spPr bwMode="auto">
          <a:xfrm>
            <a:off x="4102000" y="3249008"/>
            <a:ext cx="1800200" cy="144016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50" idx="6"/>
            <a:endCxn id="61" idx="2"/>
          </p:cNvCxnSpPr>
          <p:nvPr/>
        </p:nvCxnSpPr>
        <p:spPr bwMode="auto">
          <a:xfrm>
            <a:off x="4102000" y="4689168"/>
            <a:ext cx="1800200" cy="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403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Generalized assignment</a:t>
            </a:r>
            <a:endParaRPr lang="en-US" dirty="0"/>
          </a:p>
        </p:txBody>
      </p:sp>
      <p:sp>
        <p:nvSpPr>
          <p:cNvPr id="3" name="Content Placeholder 2"/>
          <p:cNvSpPr>
            <a:spLocks noGrp="1"/>
          </p:cNvSpPr>
          <p:nvPr>
            <p:ph idx="1"/>
          </p:nvPr>
        </p:nvSpPr>
        <p:spPr/>
        <p:txBody>
          <a:bodyPr/>
          <a:lstStyle/>
          <a:p>
            <a:r>
              <a:rPr lang="en-AU" b="1" dirty="0" smtClean="0">
                <a:solidFill>
                  <a:srgbClr val="0070C0"/>
                </a:solidFill>
                <a:latin typeface="Arial" charset="0"/>
                <a:cs typeface="Arial" charset="0"/>
              </a:rPr>
              <a:t>Variables</a:t>
            </a:r>
            <a:br>
              <a:rPr lang="en-AU" b="1" dirty="0" smtClean="0">
                <a:solidFill>
                  <a:srgbClr val="0070C0"/>
                </a:solidFill>
                <a:latin typeface="Arial" charset="0"/>
                <a:cs typeface="Arial" charset="0"/>
              </a:rPr>
            </a:br>
            <a:r>
              <a:rPr lang="en-AU" dirty="0"/>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t>is </a:t>
            </a:r>
            <a:r>
              <a:rPr lang="en-AU" dirty="0" smtClean="0">
                <a:latin typeface="Times New Roman" pitchFamily="18" charset="0"/>
                <a:cs typeface="Times New Roman" pitchFamily="18" charset="0"/>
              </a:rPr>
              <a:t>1</a:t>
            </a:r>
            <a:r>
              <a:rPr lang="en-AU" dirty="0" smtClean="0"/>
              <a:t> if </a:t>
            </a:r>
            <a:r>
              <a:rPr lang="en-AU" b="1" dirty="0" smtClean="0">
                <a:solidFill>
                  <a:srgbClr val="0070C0"/>
                </a:solidFill>
              </a:rPr>
              <a:t>job</a:t>
            </a:r>
            <a:r>
              <a:rPr lang="en-AU" dirty="0" smtClean="0">
                <a:solidFill>
                  <a:srgbClr val="0070C0"/>
                </a:solidFill>
              </a:rPr>
              <a:t> </a:t>
            </a:r>
            <a:r>
              <a:rPr lang="en-AU" i="1" dirty="0" smtClean="0">
                <a:latin typeface="Times New Roman" pitchFamily="18" charset="0"/>
                <a:cs typeface="Times New Roman" pitchFamily="18" charset="0"/>
              </a:rPr>
              <a:t>j</a:t>
            </a:r>
            <a:r>
              <a:rPr lang="en-AU" dirty="0" smtClean="0"/>
              <a:t> is assigned to machine </a:t>
            </a:r>
            <a:r>
              <a:rPr lang="en-AU" i="1" dirty="0" err="1" smtClean="0">
                <a:latin typeface="Times New Roman" pitchFamily="18" charset="0"/>
                <a:cs typeface="Times New Roman" pitchFamily="18" charset="0"/>
              </a:rPr>
              <a:t>i</a:t>
            </a:r>
            <a:r>
              <a:rPr lang="en-AU" dirty="0" smtClean="0"/>
              <a:t>, </a:t>
            </a:r>
            <a:r>
              <a:rPr lang="en-AU" dirty="0" smtClean="0">
                <a:latin typeface="Times New Roman" pitchFamily="18" charset="0"/>
                <a:cs typeface="Times New Roman" pitchFamily="18" charset="0"/>
              </a:rPr>
              <a:t>0</a:t>
            </a:r>
            <a:r>
              <a:rPr lang="en-AU" dirty="0" smtClean="0"/>
              <a:t> otherwise</a:t>
            </a:r>
          </a:p>
          <a:p>
            <a:endParaRPr lang="en-AU" b="1" dirty="0" smtClean="0">
              <a:solidFill>
                <a:srgbClr val="0070C0"/>
              </a:solidFill>
              <a:latin typeface="Arial" charset="0"/>
              <a:cs typeface="Arial" charset="0"/>
            </a:endParaRPr>
          </a:p>
          <a:p>
            <a:r>
              <a:rPr lang="en-AU" b="1" dirty="0" smtClean="0">
                <a:solidFill>
                  <a:srgbClr val="0070C0"/>
                </a:solidFill>
                <a:latin typeface="Arial" charset="0"/>
                <a:cs typeface="Arial" charset="0"/>
              </a:rPr>
              <a:t>Formulation</a:t>
            </a:r>
            <a:r>
              <a:rPr lang="en-AU" dirty="0">
                <a:latin typeface="Arial" charset="0"/>
                <a:cs typeface="Arial" charset="0"/>
              </a:rPr>
              <a:t/>
            </a:r>
            <a:br>
              <a:rPr lang="en-AU" dirty="0">
                <a:latin typeface="Arial" charset="0"/>
                <a:cs typeface="Arial" charset="0"/>
              </a:rPr>
            </a:br>
            <a:r>
              <a:rPr lang="en-AU" dirty="0">
                <a:latin typeface="Times New Roman" pitchFamily="18" charset="0"/>
                <a:cs typeface="Times New Roman" pitchFamily="18" charset="0"/>
              </a:rPr>
              <a:t>Max </a:t>
            </a:r>
            <a:r>
              <a:rPr lang="en-AU" dirty="0">
                <a:latin typeface="Times New Roman" pitchFamily="18" charset="0"/>
                <a:cs typeface="Times New Roman" pitchFamily="18" charset="0"/>
                <a:sym typeface="Symbol" pitchFamily="18" charset="2"/>
              </a:rPr>
              <a:t></a:t>
            </a:r>
            <a:r>
              <a:rPr lang="en-AU" i="1" baseline="-25000" dirty="0" err="1">
                <a:latin typeface="Times New Roman" pitchFamily="18" charset="0"/>
                <a:cs typeface="Times New Roman" pitchFamily="18" charset="0"/>
                <a:sym typeface="Symbol" pitchFamily="18" charset="2"/>
              </a:rPr>
              <a:t>i</a:t>
            </a:r>
            <a:r>
              <a:rPr lang="en-AU" baseline="-25000" dirty="0">
                <a:latin typeface="Times New Roman" pitchFamily="18" charset="0"/>
                <a:cs typeface="Times New Roman" pitchFamily="18" charset="0"/>
                <a:sym typeface="Symbol" pitchFamily="18" charset="2"/>
              </a:rPr>
              <a:t>=1</a:t>
            </a:r>
            <a:r>
              <a:rPr lang="en-AU" baseline="-25000"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m</a:t>
            </a:r>
            <a:r>
              <a:rPr lang="en-AU" baseline="-25000" dirty="0" err="1"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,…,n</a:t>
            </a:r>
            <a:r>
              <a:rPr lang="en-AU" dirty="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c</a:t>
            </a:r>
            <a:r>
              <a:rPr lang="en-AU" i="1" baseline="-25000" dirty="0" err="1">
                <a:latin typeface="Times New Roman" pitchFamily="18" charset="0"/>
                <a:cs typeface="Times New Roman" pitchFamily="18" charset="0"/>
                <a:sym typeface="Symbol" pitchFamily="18" charset="2"/>
              </a:rPr>
              <a:t>ij</a:t>
            </a:r>
            <a:r>
              <a:rPr lang="en-AU" i="1" dirty="0" err="1">
                <a:latin typeface="Times New Roman" pitchFamily="18" charset="0"/>
                <a:cs typeface="Times New Roman" pitchFamily="18" charset="0"/>
                <a:sym typeface="Symbol" pitchFamily="18" charset="2"/>
              </a:rPr>
              <a:t>x</a:t>
            </a:r>
            <a:r>
              <a:rPr lang="en-AU" i="1" baseline="-25000" dirty="0" err="1">
                <a:latin typeface="Times New Roman" pitchFamily="18" charset="0"/>
                <a:cs typeface="Times New Roman" pitchFamily="18" charset="0"/>
                <a:sym typeface="Symbol" pitchFamily="18" charset="2"/>
              </a:rPr>
              <a:t>ij</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err="1">
                <a:latin typeface="Times New Roman" pitchFamily="18" charset="0"/>
                <a:cs typeface="Times New Roman" pitchFamily="18" charset="0"/>
                <a:sym typeface="Symbol" pitchFamily="18" charset="2"/>
              </a:rPr>
              <a:t>s.t.</a:t>
            </a: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,…,m</a:t>
            </a:r>
            <a:r>
              <a:rPr lang="en-AU" dirty="0" smtClean="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x</a:t>
            </a:r>
            <a:r>
              <a:rPr lang="en-AU" i="1" baseline="-25000" dirty="0" err="1">
                <a:latin typeface="Times New Roman" pitchFamily="18" charset="0"/>
                <a:cs typeface="Times New Roman" pitchFamily="18" charset="0"/>
                <a:sym typeface="Symbol" pitchFamily="18" charset="2"/>
              </a:rPr>
              <a:t>ij</a:t>
            </a:r>
            <a:r>
              <a:rPr lang="en-AU" dirty="0">
                <a:latin typeface="Times New Roman" pitchFamily="18" charset="0"/>
                <a:cs typeface="Times New Roman" pitchFamily="18" charset="0"/>
                <a:sym typeface="Symbol" pitchFamily="18" charset="2"/>
              </a:rPr>
              <a:t> = 1		</a:t>
            </a:r>
            <a:r>
              <a:rPr lang="en-AU" dirty="0" smtClean="0">
                <a:latin typeface="Times New Roman" pitchFamily="18" charset="0"/>
                <a:cs typeface="Times New Roman" pitchFamily="18" charset="0"/>
                <a:sym typeface="Symbol" pitchFamily="18" charset="2"/>
              </a:rPr>
              <a:t>	for </a:t>
            </a:r>
            <a:r>
              <a:rPr lang="en-AU" dirty="0">
                <a:latin typeface="Times New Roman" pitchFamily="18" charset="0"/>
                <a:cs typeface="Times New Roman" pitchFamily="18" charset="0"/>
                <a:sym typeface="Symbol" pitchFamily="18" charset="2"/>
              </a:rPr>
              <a:t>1 ≤ </a:t>
            </a:r>
            <a:r>
              <a:rPr lang="en-AU" i="1" dirty="0" smtClean="0">
                <a:latin typeface="Times New Roman" pitchFamily="18" charset="0"/>
                <a:cs typeface="Times New Roman" pitchFamily="18" charset="0"/>
                <a:sym typeface="Symbol" pitchFamily="18" charset="2"/>
              </a:rPr>
              <a:t>j</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pitchFamily="18" charset="2"/>
              </a:rPr>
              <a:t>n</a:t>
            </a:r>
            <a:r>
              <a:rPr lang="en-AU" i="1" dirty="0">
                <a:latin typeface="Times New Roman" pitchFamily="18" charset="0"/>
                <a:cs typeface="Times New Roman" pitchFamily="18" charset="0"/>
                <a:sym typeface="Symbol" pitchFamily="18" charset="2"/>
              </a:rPr>
              <a:t>	</a:t>
            </a:r>
            <a:r>
              <a:rPr lang="en-AU" sz="2000" b="1" dirty="0">
                <a:solidFill>
                  <a:srgbClr val="0070C0"/>
                </a:solidFill>
                <a:latin typeface="Arial" charset="0"/>
                <a:cs typeface="Arial" charset="0"/>
                <a:sym typeface="Symbol" pitchFamily="18" charset="2"/>
              </a:rPr>
              <a:t>Job</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a:t>
            </a:r>
            <a:r>
              <a:rPr lang="en-AU" i="1" baseline="-25000" dirty="0"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,…,n</a:t>
            </a:r>
            <a:r>
              <a:rPr lang="en-AU" dirty="0" smtClean="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d</a:t>
            </a:r>
            <a:r>
              <a:rPr lang="en-AU" i="1" baseline="-25000" dirty="0" err="1">
                <a:latin typeface="Times New Roman" pitchFamily="18" charset="0"/>
                <a:cs typeface="Times New Roman" pitchFamily="18" charset="0"/>
                <a:sym typeface="Symbol" pitchFamily="18" charset="2"/>
              </a:rPr>
              <a:t>ij</a:t>
            </a:r>
            <a:r>
              <a:rPr lang="en-AU" i="1" dirty="0" err="1">
                <a:latin typeface="Times New Roman" pitchFamily="18" charset="0"/>
                <a:cs typeface="Times New Roman" pitchFamily="18" charset="0"/>
                <a:sym typeface="Symbol" pitchFamily="18" charset="2"/>
              </a:rPr>
              <a:t>x</a:t>
            </a:r>
            <a:r>
              <a:rPr lang="en-AU" i="1" baseline="-25000" dirty="0" err="1">
                <a:latin typeface="Times New Roman" pitchFamily="18" charset="0"/>
                <a:cs typeface="Times New Roman" pitchFamily="18" charset="0"/>
                <a:sym typeface="Symbol" pitchFamily="18" charset="2"/>
              </a:rPr>
              <a:t>ij</a:t>
            </a:r>
            <a:r>
              <a:rPr lang="en-AU" dirty="0">
                <a:latin typeface="Times New Roman" pitchFamily="18" charset="0"/>
                <a:cs typeface="Times New Roman" pitchFamily="18" charset="0"/>
                <a:sym typeface="Symbol" pitchFamily="18" charset="2"/>
              </a:rPr>
              <a:t> ≤ </a:t>
            </a:r>
            <a:r>
              <a:rPr lang="en-AU" i="1" dirty="0" err="1" smtClean="0">
                <a:latin typeface="Times New Roman" pitchFamily="18" charset="0"/>
                <a:cs typeface="Times New Roman" pitchFamily="18" charset="0"/>
                <a:sym typeface="Symbol" pitchFamily="18" charset="2"/>
              </a:rPr>
              <a:t>C</a:t>
            </a:r>
            <a:r>
              <a:rPr lang="en-AU" i="1" baseline="-25000" dirty="0" err="1" smtClean="0">
                <a:latin typeface="Times New Roman" pitchFamily="18" charset="0"/>
                <a:cs typeface="Times New Roman" pitchFamily="18" charset="0"/>
                <a:sym typeface="Symbol" pitchFamily="18" charset="2"/>
              </a:rPr>
              <a:t>i</a:t>
            </a: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	for </a:t>
            </a:r>
            <a:r>
              <a:rPr lang="en-AU" dirty="0">
                <a:latin typeface="Times New Roman" pitchFamily="18" charset="0"/>
                <a:cs typeface="Times New Roman" pitchFamily="18" charset="0"/>
                <a:sym typeface="Symbol" pitchFamily="18" charset="2"/>
              </a:rPr>
              <a:t>1 ≤ </a:t>
            </a:r>
            <a:r>
              <a:rPr lang="en-AU" i="1" dirty="0" err="1" smtClean="0">
                <a:latin typeface="Times New Roman" pitchFamily="18" charset="0"/>
                <a:cs typeface="Times New Roman" pitchFamily="18" charset="0"/>
                <a:sym typeface="Symbol" pitchFamily="18" charset="2"/>
              </a:rPr>
              <a:t>i</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pitchFamily="18" charset="2"/>
              </a:rPr>
              <a:t>m</a:t>
            </a:r>
            <a:r>
              <a:rPr lang="en-AU" i="1" dirty="0">
                <a:latin typeface="Times New Roman" pitchFamily="18" charset="0"/>
                <a:cs typeface="Times New Roman" pitchFamily="18" charset="0"/>
                <a:sym typeface="Symbol" pitchFamily="18" charset="2"/>
              </a:rPr>
              <a:t>	</a:t>
            </a:r>
            <a:r>
              <a:rPr lang="en-AU" sz="2000" b="1" dirty="0" smtClean="0">
                <a:solidFill>
                  <a:srgbClr val="0070C0"/>
                </a:solidFill>
                <a:latin typeface="Arial" charset="0"/>
                <a:cs typeface="Arial" charset="0"/>
                <a:sym typeface="Symbol" pitchFamily="18" charset="2"/>
              </a:rPr>
              <a:t>Capacity</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x</a:t>
            </a:r>
            <a:r>
              <a:rPr lang="en-AU" i="1" baseline="-25000" dirty="0" err="1">
                <a:latin typeface="Times New Roman" pitchFamily="18" charset="0"/>
                <a:cs typeface="Times New Roman" pitchFamily="18" charset="0"/>
                <a:sym typeface="Symbol" pitchFamily="18" charset="2"/>
              </a:rPr>
              <a:t>ij</a:t>
            </a:r>
            <a:r>
              <a:rPr lang="en-AU" dirty="0">
                <a:latin typeface="Times New Roman" pitchFamily="18" charset="0"/>
                <a:cs typeface="Times New Roman" pitchFamily="18" charset="0"/>
                <a:sym typeface="Symbol" pitchFamily="18" charset="2"/>
              </a:rPr>
              <a:t>  {0, 1}</a:t>
            </a:r>
          </a:p>
          <a:p>
            <a:endParaRPr lang="en-US" dirty="0"/>
          </a:p>
        </p:txBody>
      </p:sp>
    </p:spTree>
    <p:extLst>
      <p:ext uri="{BB962C8B-B14F-4D97-AF65-F5344CB8AC3E}">
        <p14:creationId xmlns:p14="http://schemas.microsoft.com/office/powerpoint/2010/main" val="1591887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911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Generalized assignment</a:t>
            </a:r>
            <a:endParaRPr lang="en-US" dirty="0"/>
          </a:p>
        </p:txBody>
      </p:sp>
      <p:sp>
        <p:nvSpPr>
          <p:cNvPr id="3" name="Content Placeholder 2"/>
          <p:cNvSpPr>
            <a:spLocks noGrp="1"/>
          </p:cNvSpPr>
          <p:nvPr>
            <p:ph idx="1"/>
          </p:nvPr>
        </p:nvSpPr>
        <p:spPr>
          <a:xfrm>
            <a:off x="395288" y="1340768"/>
            <a:ext cx="8425184" cy="5372546"/>
          </a:xfrm>
        </p:spPr>
        <p:txBody>
          <a:bodyPr/>
          <a:lstStyle/>
          <a:p>
            <a:r>
              <a:rPr lang="en-AU" b="1" dirty="0" smtClean="0">
                <a:solidFill>
                  <a:srgbClr val="0070C0"/>
                </a:solidFill>
                <a:latin typeface="Arial" charset="0"/>
                <a:cs typeface="Arial" charset="0"/>
              </a:rPr>
              <a:t>Variables</a:t>
            </a:r>
            <a:br>
              <a:rPr lang="en-AU" b="1" dirty="0" smtClean="0">
                <a:solidFill>
                  <a:srgbClr val="0070C0"/>
                </a:solidFill>
                <a:latin typeface="Arial" charset="0"/>
                <a:cs typeface="Arial" charset="0"/>
              </a:rPr>
            </a:br>
            <a:r>
              <a:rPr lang="en-AU" dirty="0"/>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ik</a:t>
            </a:r>
            <a:r>
              <a:rPr lang="en-AU" dirty="0" smtClean="0">
                <a:latin typeface="Times New Roman" pitchFamily="18" charset="0"/>
                <a:cs typeface="Times New Roman" pitchFamily="18" charset="0"/>
                <a:sym typeface="Symbol"/>
              </a:rPr>
              <a:t> </a:t>
            </a:r>
            <a:r>
              <a:rPr lang="en-AU" dirty="0"/>
              <a:t>is </a:t>
            </a:r>
            <a:r>
              <a:rPr lang="en-AU" dirty="0" smtClean="0">
                <a:latin typeface="Times New Roman" pitchFamily="18" charset="0"/>
                <a:cs typeface="Times New Roman" pitchFamily="18" charset="0"/>
              </a:rPr>
              <a:t>1</a:t>
            </a:r>
            <a:r>
              <a:rPr lang="en-AU" dirty="0" smtClean="0"/>
              <a:t> if machine </a:t>
            </a:r>
            <a:r>
              <a:rPr lang="en-AU" i="1" dirty="0" err="1" smtClean="0">
                <a:latin typeface="Times New Roman" pitchFamily="18" charset="0"/>
                <a:cs typeface="Times New Roman" pitchFamily="18" charset="0"/>
              </a:rPr>
              <a:t>i</a:t>
            </a:r>
            <a:r>
              <a:rPr lang="en-AU" dirty="0" smtClean="0"/>
              <a:t> has </a:t>
            </a:r>
            <a:r>
              <a:rPr lang="en-AU" b="1" dirty="0" smtClean="0">
                <a:solidFill>
                  <a:srgbClr val="0070C0"/>
                </a:solidFill>
              </a:rPr>
              <a:t>job assignment</a:t>
            </a:r>
            <a:r>
              <a:rPr lang="en-AU" dirty="0" smtClean="0">
                <a:solidFill>
                  <a:srgbClr val="0070C0"/>
                </a:solidFill>
              </a:rPr>
              <a:t> </a:t>
            </a:r>
            <a:r>
              <a:rPr lang="en-AU" i="1" dirty="0" smtClean="0">
                <a:latin typeface="Times New Roman" pitchFamily="18" charset="0"/>
                <a:cs typeface="Times New Roman" pitchFamily="18" charset="0"/>
              </a:rPr>
              <a:t>k</a:t>
            </a:r>
            <a:r>
              <a:rPr lang="en-AU" dirty="0" smtClean="0"/>
              <a:t>, </a:t>
            </a:r>
            <a:r>
              <a:rPr lang="en-AU" dirty="0" smtClean="0">
                <a:latin typeface="Times New Roman" pitchFamily="18" charset="0"/>
                <a:cs typeface="Times New Roman" pitchFamily="18" charset="0"/>
              </a:rPr>
              <a:t>0</a:t>
            </a:r>
            <a:r>
              <a:rPr lang="en-AU" dirty="0" smtClean="0"/>
              <a:t> otherwise</a:t>
            </a:r>
          </a:p>
          <a:p>
            <a:endParaRPr lang="en-AU" b="1" dirty="0" smtClean="0">
              <a:solidFill>
                <a:srgbClr val="0070C0"/>
              </a:solidFill>
              <a:latin typeface="Arial" charset="0"/>
              <a:cs typeface="Arial" charset="0"/>
            </a:endParaRPr>
          </a:p>
          <a:p>
            <a:r>
              <a:rPr lang="en-AU" b="1" dirty="0" smtClean="0">
                <a:solidFill>
                  <a:srgbClr val="0070C0"/>
                </a:solidFill>
                <a:latin typeface="Arial" charset="0"/>
                <a:cs typeface="Arial" charset="0"/>
              </a:rPr>
              <a:t>Formulation</a:t>
            </a:r>
            <a:r>
              <a:rPr lang="en-AU" dirty="0">
                <a:latin typeface="Arial" charset="0"/>
                <a:cs typeface="Arial" charset="0"/>
              </a:rPr>
              <a:t/>
            </a:r>
            <a:br>
              <a:rPr lang="en-AU" dirty="0">
                <a:latin typeface="Arial" charset="0"/>
                <a:cs typeface="Arial" charset="0"/>
              </a:rPr>
            </a:br>
            <a:r>
              <a:rPr lang="en-AU" dirty="0">
                <a:latin typeface="Times New Roman" pitchFamily="18" charset="0"/>
                <a:cs typeface="Times New Roman" pitchFamily="18" charset="0"/>
              </a:rPr>
              <a:t>Max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err="1" smtClean="0">
                <a:latin typeface="Times New Roman" pitchFamily="18" charset="0"/>
                <a:cs typeface="Times New Roman" pitchFamily="18" charset="0"/>
                <a:sym typeface="Symbol" pitchFamily="18" charset="2"/>
              </a:rPr>
              <a:t>m</a:t>
            </a:r>
            <a:r>
              <a:rPr lang="en-AU" baseline="-25000" dirty="0" err="1"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k</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,…,Ki</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c</a:t>
            </a:r>
            <a:r>
              <a:rPr lang="en-AU" i="1" baseline="-25000" dirty="0" err="1" smtClean="0">
                <a:latin typeface="Times New Roman" pitchFamily="18" charset="0"/>
                <a:cs typeface="Times New Roman" pitchFamily="18" charset="0"/>
                <a:sym typeface="Symbol" pitchFamily="18" charset="2"/>
              </a:rPr>
              <a:t>ik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err="1">
                <a:latin typeface="Times New Roman" pitchFamily="18" charset="0"/>
                <a:cs typeface="Times New Roman" pitchFamily="18" charset="0"/>
                <a:sym typeface="Symbol" pitchFamily="18" charset="2"/>
              </a:rPr>
              <a:t>s.t.</a:t>
            </a: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m,k</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Ki</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a</a:t>
            </a:r>
            <a:r>
              <a:rPr lang="en-AU" i="1" baseline="-25000" dirty="0" err="1" smtClean="0">
                <a:latin typeface="Times New Roman" pitchFamily="18" charset="0"/>
                <a:cs typeface="Times New Roman" pitchFamily="18" charset="0"/>
                <a:sym typeface="Symbol" pitchFamily="18" charset="2"/>
              </a:rPr>
              <a:t>ijk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1	</a:t>
            </a:r>
            <a:r>
              <a:rPr lang="en-AU" dirty="0" smtClean="0">
                <a:latin typeface="Times New Roman" pitchFamily="18" charset="0"/>
                <a:cs typeface="Times New Roman" pitchFamily="18" charset="0"/>
                <a:sym typeface="Symbol" pitchFamily="18" charset="2"/>
              </a:rPr>
              <a:t>for </a:t>
            </a:r>
            <a:r>
              <a:rPr lang="en-AU" dirty="0">
                <a:latin typeface="Times New Roman" pitchFamily="18" charset="0"/>
                <a:cs typeface="Times New Roman" pitchFamily="18" charset="0"/>
                <a:sym typeface="Symbol" pitchFamily="18" charset="2"/>
              </a:rPr>
              <a:t>1 ≤ </a:t>
            </a:r>
            <a:r>
              <a:rPr lang="en-AU" i="1" dirty="0" smtClean="0">
                <a:latin typeface="Times New Roman" pitchFamily="18" charset="0"/>
                <a:cs typeface="Times New Roman" pitchFamily="18" charset="0"/>
                <a:sym typeface="Symbol" pitchFamily="18" charset="2"/>
              </a:rPr>
              <a:t>j</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pitchFamily="18" charset="2"/>
              </a:rPr>
              <a:t>n</a:t>
            </a:r>
            <a:r>
              <a:rPr lang="en-AU" i="1" dirty="0">
                <a:latin typeface="Times New Roman" pitchFamily="18" charset="0"/>
                <a:cs typeface="Times New Roman" pitchFamily="18" charset="0"/>
                <a:sym typeface="Symbol" pitchFamily="18" charset="2"/>
              </a:rPr>
              <a:t>	</a:t>
            </a:r>
            <a:r>
              <a:rPr lang="en-AU" sz="2000" b="1" dirty="0" smtClean="0">
                <a:solidFill>
                  <a:srgbClr val="0070C0"/>
                </a:solidFill>
                <a:latin typeface="Arial" charset="0"/>
                <a:cs typeface="Arial" charset="0"/>
                <a:sym typeface="Symbol" pitchFamily="18" charset="2"/>
              </a:rPr>
              <a:t>Job</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a:t>
            </a:r>
            <a:r>
              <a:rPr lang="en-AU" i="1" baseline="-25000" dirty="0" smtClean="0">
                <a:latin typeface="Times New Roman" pitchFamily="18" charset="0"/>
                <a:cs typeface="Times New Roman" pitchFamily="18" charset="0"/>
                <a:sym typeface="Symbol" pitchFamily="18" charset="2"/>
              </a:rPr>
              <a:t>k</a:t>
            </a:r>
            <a:r>
              <a:rPr lang="en-AU" baseline="-25000" dirty="0" smtClean="0">
                <a:latin typeface="Times New Roman" pitchFamily="18" charset="0"/>
                <a:cs typeface="Times New Roman" pitchFamily="18" charset="0"/>
                <a:sym typeface="Symbol" pitchFamily="18" charset="2"/>
              </a:rPr>
              <a:t>=1</a:t>
            </a:r>
            <a:r>
              <a:rPr lang="en-AU" baseline="-25000" dirty="0">
                <a:latin typeface="Times New Roman" pitchFamily="18" charset="0"/>
                <a:cs typeface="Times New Roman" pitchFamily="18" charset="0"/>
                <a:sym typeface="Symbol" pitchFamily="18" charset="2"/>
              </a:rPr>
              <a:t>,…,</a:t>
            </a:r>
            <a:r>
              <a:rPr lang="en-AU" i="1" baseline="-25000" dirty="0" smtClean="0">
                <a:latin typeface="Times New Roman" pitchFamily="18" charset="0"/>
                <a:cs typeface="Times New Roman" pitchFamily="18" charset="0"/>
                <a:sym typeface="Symbol" pitchFamily="18" charset="2"/>
              </a:rPr>
              <a:t>Ki</a:t>
            </a:r>
            <a:r>
              <a:rPr lang="en-AU" dirty="0" smtClean="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1 	</a:t>
            </a:r>
            <a:r>
              <a:rPr lang="en-AU" dirty="0" smtClean="0">
                <a:latin typeface="Times New Roman" pitchFamily="18" charset="0"/>
                <a:cs typeface="Times New Roman" pitchFamily="18" charset="0"/>
                <a:sym typeface="Symbol" pitchFamily="18" charset="2"/>
              </a:rPr>
              <a:t>	for </a:t>
            </a:r>
            <a:r>
              <a:rPr lang="en-AU" dirty="0">
                <a:latin typeface="Times New Roman" pitchFamily="18" charset="0"/>
                <a:cs typeface="Times New Roman" pitchFamily="18" charset="0"/>
                <a:sym typeface="Symbol" pitchFamily="18" charset="2"/>
              </a:rPr>
              <a:t>1 ≤ </a:t>
            </a:r>
            <a:r>
              <a:rPr lang="en-AU" i="1" dirty="0" err="1" smtClean="0">
                <a:latin typeface="Times New Roman" pitchFamily="18" charset="0"/>
                <a:cs typeface="Times New Roman" pitchFamily="18" charset="0"/>
                <a:sym typeface="Symbol" pitchFamily="18" charset="2"/>
              </a:rPr>
              <a:t>i</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pitchFamily="18" charset="2"/>
              </a:rPr>
              <a:t>m</a:t>
            </a:r>
            <a:r>
              <a:rPr lang="en-AU" i="1" dirty="0">
                <a:latin typeface="Times New Roman" pitchFamily="18" charset="0"/>
                <a:cs typeface="Times New Roman" pitchFamily="18" charset="0"/>
                <a:sym typeface="Symbol" pitchFamily="18" charset="2"/>
              </a:rPr>
              <a:t>	</a:t>
            </a:r>
            <a:r>
              <a:rPr lang="en-AU" sz="2000" b="1" dirty="0" smtClean="0">
                <a:solidFill>
                  <a:srgbClr val="0070C0"/>
                </a:solidFill>
                <a:latin typeface="Arial" charset="0"/>
                <a:cs typeface="Arial" charset="0"/>
                <a:sym typeface="Symbol" pitchFamily="18" charset="2"/>
              </a:rPr>
              <a:t>Convexity</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{0, 1}</a:t>
            </a:r>
          </a:p>
          <a:p>
            <a:endParaRPr lang="en-US" dirty="0"/>
          </a:p>
        </p:txBody>
      </p:sp>
    </p:spTree>
    <p:extLst>
      <p:ext uri="{BB962C8B-B14F-4D97-AF65-F5344CB8AC3E}">
        <p14:creationId xmlns:p14="http://schemas.microsoft.com/office/powerpoint/2010/main" val="569037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Generalized assignment</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Job assignment variables</a:t>
            </a:r>
            <a:r>
              <a:rPr lang="en-AU" dirty="0" smtClean="0"/>
              <a:t/>
            </a:r>
            <a:br>
              <a:rPr lang="en-AU" dirty="0" smtClean="0"/>
            </a:br>
            <a:r>
              <a:rPr lang="en-AU" dirty="0" smtClean="0"/>
              <a:t>	</a:t>
            </a:r>
            <a:endParaRPr lang="en-US" dirty="0"/>
          </a:p>
        </p:txBody>
      </p:sp>
      <p:sp>
        <p:nvSpPr>
          <p:cNvPr id="89" name="TextBox 88"/>
          <p:cNvSpPr txBox="1"/>
          <p:nvPr/>
        </p:nvSpPr>
        <p:spPr>
          <a:xfrm>
            <a:off x="610250" y="3717032"/>
            <a:ext cx="513282" cy="461665"/>
          </a:xfrm>
          <a:prstGeom prst="rect">
            <a:avLst/>
          </a:prstGeom>
          <a:noFill/>
        </p:spPr>
        <p:txBody>
          <a:bodyPr wrap="none" rtlCol="0">
            <a:spAutoFit/>
          </a:bodyPr>
          <a:lstStyle/>
          <a:p>
            <a:r>
              <a:rPr lang="en-US" b="1" i="1" dirty="0" smtClean="0">
                <a:solidFill>
                  <a:srgbClr val="0070C0"/>
                </a:solidFill>
                <a:latin typeface="Times New Roman" pitchFamily="18" charset="0"/>
                <a:cs typeface="Times New Roman" pitchFamily="18" charset="0"/>
                <a:sym typeface="Symbol"/>
              </a:rPr>
              <a:t></a:t>
            </a:r>
            <a:r>
              <a:rPr lang="en-US" b="1" i="1" baseline="-25000" dirty="0" err="1" smtClean="0">
                <a:solidFill>
                  <a:srgbClr val="0070C0"/>
                </a:solidFill>
                <a:latin typeface="Times New Roman" pitchFamily="18" charset="0"/>
                <a:cs typeface="Times New Roman" pitchFamily="18" charset="0"/>
                <a:sym typeface="Symbol"/>
              </a:rPr>
              <a:t>ik</a:t>
            </a:r>
            <a:endParaRPr lang="en-US" b="1" i="1" baseline="-25000" dirty="0">
              <a:solidFill>
                <a:srgbClr val="0070C0"/>
              </a:solidFill>
              <a:latin typeface="Times New Roman" pitchFamily="18" charset="0"/>
              <a:cs typeface="Times New Roman" pitchFamily="18" charset="0"/>
            </a:endParaRPr>
          </a:p>
        </p:txBody>
      </p:sp>
      <p:sp>
        <p:nvSpPr>
          <p:cNvPr id="90" name="TextBox 89"/>
          <p:cNvSpPr txBox="1"/>
          <p:nvPr/>
        </p:nvSpPr>
        <p:spPr>
          <a:xfrm>
            <a:off x="610250" y="5733256"/>
            <a:ext cx="2377574" cy="461665"/>
          </a:xfrm>
          <a:prstGeom prst="rect">
            <a:avLst/>
          </a:prstGeom>
          <a:noFill/>
        </p:spPr>
        <p:txBody>
          <a:bodyPr wrap="none" rtlCol="0">
            <a:spAutoFit/>
          </a:bodyPr>
          <a:lstStyle/>
          <a:p>
            <a:r>
              <a:rPr lang="en-US" b="1" i="1" dirty="0" err="1" smtClean="0">
                <a:solidFill>
                  <a:srgbClr val="0070C0"/>
                </a:solidFill>
                <a:latin typeface="Times New Roman" pitchFamily="18" charset="0"/>
                <a:cs typeface="Times New Roman" pitchFamily="18" charset="0"/>
                <a:sym typeface="Symbol"/>
              </a:rPr>
              <a:t>a</a:t>
            </a:r>
            <a:r>
              <a:rPr lang="en-US" b="1" i="1" baseline="-25000" dirty="0" err="1" smtClean="0">
                <a:solidFill>
                  <a:srgbClr val="0070C0"/>
                </a:solidFill>
                <a:latin typeface="Times New Roman" pitchFamily="18" charset="0"/>
                <a:cs typeface="Times New Roman" pitchFamily="18" charset="0"/>
                <a:sym typeface="Symbol"/>
              </a:rPr>
              <a:t>ijk</a:t>
            </a:r>
            <a:r>
              <a:rPr lang="en-US" b="1" dirty="0" smtClean="0">
                <a:solidFill>
                  <a:srgbClr val="0070C0"/>
                </a:solidFill>
                <a:latin typeface="Times New Roman" pitchFamily="18" charset="0"/>
                <a:cs typeface="Times New Roman" pitchFamily="18" charset="0"/>
                <a:sym typeface="Symbol"/>
              </a:rPr>
              <a:t>   [1, 0, 1, 0, 1]</a:t>
            </a:r>
            <a:endParaRPr lang="en-US" b="1" baseline="-25000" dirty="0">
              <a:solidFill>
                <a:srgbClr val="0070C0"/>
              </a:solidFill>
              <a:latin typeface="Times New Roman" pitchFamily="18" charset="0"/>
              <a:cs typeface="Times New Roman" pitchFamily="18" charset="0"/>
            </a:endParaRPr>
          </a:p>
        </p:txBody>
      </p:sp>
      <p:cxnSp>
        <p:nvCxnSpPr>
          <p:cNvPr id="101" name="Straight Connector 100"/>
          <p:cNvCxnSpPr>
            <a:stCxn id="95" idx="6"/>
            <a:endCxn id="99" idx="2"/>
          </p:cNvCxnSpPr>
          <p:nvPr/>
        </p:nvCxnSpPr>
        <p:spPr bwMode="auto">
          <a:xfrm flipV="1">
            <a:off x="1763688" y="3248952"/>
            <a:ext cx="1800200" cy="5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a:stCxn id="97" idx="6"/>
            <a:endCxn id="99" idx="2"/>
          </p:cNvCxnSpPr>
          <p:nvPr/>
        </p:nvCxnSpPr>
        <p:spPr bwMode="auto">
          <a:xfrm flipV="1">
            <a:off x="1763688" y="3248952"/>
            <a:ext cx="1800200" cy="144021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a:stCxn id="94" idx="6"/>
            <a:endCxn id="100" idx="2"/>
          </p:cNvCxnSpPr>
          <p:nvPr/>
        </p:nvCxnSpPr>
        <p:spPr bwMode="auto">
          <a:xfrm>
            <a:off x="1763688" y="2528872"/>
            <a:ext cx="1800200" cy="216029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a:stCxn id="96" idx="6"/>
            <a:endCxn id="100" idx="2"/>
          </p:cNvCxnSpPr>
          <p:nvPr/>
        </p:nvCxnSpPr>
        <p:spPr bwMode="auto">
          <a:xfrm>
            <a:off x="1763688" y="396908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a:stCxn id="98" idx="6"/>
            <a:endCxn id="100" idx="2"/>
          </p:cNvCxnSpPr>
          <p:nvPr/>
        </p:nvCxnSpPr>
        <p:spPr bwMode="auto">
          <a:xfrm flipV="1">
            <a:off x="1763688" y="468916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p:cNvCxnSpPr>
            <a:stCxn id="94" idx="6"/>
            <a:endCxn id="99" idx="2"/>
          </p:cNvCxnSpPr>
          <p:nvPr/>
        </p:nvCxnSpPr>
        <p:spPr bwMode="auto">
          <a:xfrm>
            <a:off x="1763688" y="2528872"/>
            <a:ext cx="1800200" cy="72008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15"/>
          <p:cNvCxnSpPr>
            <a:stCxn id="95" idx="6"/>
            <a:endCxn id="100" idx="2"/>
          </p:cNvCxnSpPr>
          <p:nvPr/>
        </p:nvCxnSpPr>
        <p:spPr bwMode="auto">
          <a:xfrm>
            <a:off x="1763688" y="3249008"/>
            <a:ext cx="1800200" cy="144016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a:stCxn id="97" idx="6"/>
            <a:endCxn id="100" idx="2"/>
          </p:cNvCxnSpPr>
          <p:nvPr/>
        </p:nvCxnSpPr>
        <p:spPr bwMode="auto">
          <a:xfrm>
            <a:off x="1763688" y="4689168"/>
            <a:ext cx="1800200"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a:stCxn id="96" idx="6"/>
            <a:endCxn id="99" idx="2"/>
          </p:cNvCxnSpPr>
          <p:nvPr/>
        </p:nvCxnSpPr>
        <p:spPr bwMode="auto">
          <a:xfrm flipV="1">
            <a:off x="1763688" y="3248952"/>
            <a:ext cx="1800200" cy="720136"/>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p:cNvCxnSpPr>
            <a:stCxn id="98" idx="6"/>
            <a:endCxn id="99" idx="2"/>
          </p:cNvCxnSpPr>
          <p:nvPr/>
        </p:nvCxnSpPr>
        <p:spPr bwMode="auto">
          <a:xfrm flipV="1">
            <a:off x="1763688" y="3248952"/>
            <a:ext cx="1800200" cy="2160296"/>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117"/>
          <p:cNvSpPr txBox="1"/>
          <p:nvPr/>
        </p:nvSpPr>
        <p:spPr>
          <a:xfrm>
            <a:off x="4858722" y="3717032"/>
            <a:ext cx="513282" cy="461665"/>
          </a:xfrm>
          <a:prstGeom prst="rect">
            <a:avLst/>
          </a:prstGeom>
          <a:noFill/>
        </p:spPr>
        <p:txBody>
          <a:bodyPr wrap="none" rtlCol="0">
            <a:spAutoFit/>
          </a:bodyPr>
          <a:lstStyle/>
          <a:p>
            <a:r>
              <a:rPr lang="en-US" b="1" i="1" dirty="0" smtClean="0">
                <a:solidFill>
                  <a:srgbClr val="0070C0"/>
                </a:solidFill>
                <a:latin typeface="Times New Roman" pitchFamily="18" charset="0"/>
                <a:cs typeface="Times New Roman" pitchFamily="18" charset="0"/>
                <a:sym typeface="Symbol"/>
              </a:rPr>
              <a:t></a:t>
            </a:r>
            <a:r>
              <a:rPr lang="en-US" b="1" i="1" baseline="-25000" dirty="0" err="1" smtClean="0">
                <a:solidFill>
                  <a:srgbClr val="0070C0"/>
                </a:solidFill>
                <a:latin typeface="Times New Roman" pitchFamily="18" charset="0"/>
                <a:cs typeface="Times New Roman" pitchFamily="18" charset="0"/>
                <a:sym typeface="Symbol"/>
              </a:rPr>
              <a:t>ik</a:t>
            </a:r>
            <a:endParaRPr lang="en-US" b="1" i="1" baseline="-25000" dirty="0">
              <a:solidFill>
                <a:srgbClr val="0070C0"/>
              </a:solidFill>
              <a:latin typeface="Times New Roman" pitchFamily="18" charset="0"/>
              <a:cs typeface="Times New Roman" pitchFamily="18" charset="0"/>
            </a:endParaRPr>
          </a:p>
        </p:txBody>
      </p:sp>
      <p:sp>
        <p:nvSpPr>
          <p:cNvPr id="119" name="TextBox 118"/>
          <p:cNvSpPr txBox="1"/>
          <p:nvPr/>
        </p:nvSpPr>
        <p:spPr>
          <a:xfrm>
            <a:off x="4858722" y="5733256"/>
            <a:ext cx="2377574" cy="461665"/>
          </a:xfrm>
          <a:prstGeom prst="rect">
            <a:avLst/>
          </a:prstGeom>
          <a:noFill/>
        </p:spPr>
        <p:txBody>
          <a:bodyPr wrap="none" rtlCol="0">
            <a:spAutoFit/>
          </a:bodyPr>
          <a:lstStyle/>
          <a:p>
            <a:r>
              <a:rPr lang="en-US" b="1" i="1" dirty="0" err="1" smtClean="0">
                <a:solidFill>
                  <a:srgbClr val="0070C0"/>
                </a:solidFill>
                <a:latin typeface="Times New Roman" pitchFamily="18" charset="0"/>
                <a:cs typeface="Times New Roman" pitchFamily="18" charset="0"/>
                <a:sym typeface="Symbol"/>
              </a:rPr>
              <a:t>a</a:t>
            </a:r>
            <a:r>
              <a:rPr lang="en-US" b="1" i="1" baseline="-25000" dirty="0" err="1" smtClean="0">
                <a:solidFill>
                  <a:srgbClr val="0070C0"/>
                </a:solidFill>
                <a:latin typeface="Times New Roman" pitchFamily="18" charset="0"/>
                <a:cs typeface="Times New Roman" pitchFamily="18" charset="0"/>
                <a:sym typeface="Symbol"/>
              </a:rPr>
              <a:t>ijk</a:t>
            </a:r>
            <a:r>
              <a:rPr lang="en-US" b="1" dirty="0" smtClean="0">
                <a:solidFill>
                  <a:srgbClr val="0070C0"/>
                </a:solidFill>
                <a:latin typeface="Times New Roman" pitchFamily="18" charset="0"/>
                <a:cs typeface="Times New Roman" pitchFamily="18" charset="0"/>
                <a:sym typeface="Symbol"/>
              </a:rPr>
              <a:t>   [0, 1, 0, 1, 0]</a:t>
            </a:r>
            <a:endParaRPr lang="en-US" b="1" baseline="-25000" dirty="0">
              <a:solidFill>
                <a:srgbClr val="0070C0"/>
              </a:solidFill>
              <a:latin typeface="Times New Roman" pitchFamily="18" charset="0"/>
              <a:cs typeface="Times New Roman" pitchFamily="18" charset="0"/>
            </a:endParaRPr>
          </a:p>
        </p:txBody>
      </p:sp>
      <p:cxnSp>
        <p:nvCxnSpPr>
          <p:cNvPr id="127" name="Straight Connector 126"/>
          <p:cNvCxnSpPr>
            <a:stCxn id="121" idx="6"/>
            <a:endCxn id="125" idx="2"/>
          </p:cNvCxnSpPr>
          <p:nvPr/>
        </p:nvCxnSpPr>
        <p:spPr bwMode="auto">
          <a:xfrm flipV="1">
            <a:off x="6012160" y="3248952"/>
            <a:ext cx="1800200" cy="5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p:cNvCxnSpPr>
            <a:stCxn id="123" idx="6"/>
            <a:endCxn id="125" idx="2"/>
          </p:cNvCxnSpPr>
          <p:nvPr/>
        </p:nvCxnSpPr>
        <p:spPr bwMode="auto">
          <a:xfrm flipV="1">
            <a:off x="6012160" y="3248952"/>
            <a:ext cx="1800200" cy="144021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p:cNvCxnSpPr>
            <a:stCxn id="120" idx="6"/>
            <a:endCxn id="126" idx="2"/>
          </p:cNvCxnSpPr>
          <p:nvPr/>
        </p:nvCxnSpPr>
        <p:spPr bwMode="auto">
          <a:xfrm>
            <a:off x="6012160" y="2528872"/>
            <a:ext cx="1800200" cy="216029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p:cNvCxnSpPr>
            <a:stCxn id="122" idx="6"/>
            <a:endCxn id="126" idx="2"/>
          </p:cNvCxnSpPr>
          <p:nvPr/>
        </p:nvCxnSpPr>
        <p:spPr bwMode="auto">
          <a:xfrm>
            <a:off x="6012160" y="396908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a:stCxn id="124" idx="6"/>
            <a:endCxn id="126" idx="2"/>
          </p:cNvCxnSpPr>
          <p:nvPr/>
        </p:nvCxnSpPr>
        <p:spPr bwMode="auto">
          <a:xfrm flipV="1">
            <a:off x="6012160" y="468916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a:stCxn id="120" idx="6"/>
            <a:endCxn id="125" idx="2"/>
          </p:cNvCxnSpPr>
          <p:nvPr/>
        </p:nvCxnSpPr>
        <p:spPr bwMode="auto">
          <a:xfrm>
            <a:off x="6012160" y="2528872"/>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Connector 134"/>
          <p:cNvCxnSpPr>
            <a:stCxn id="122" idx="6"/>
            <a:endCxn id="125" idx="2"/>
          </p:cNvCxnSpPr>
          <p:nvPr/>
        </p:nvCxnSpPr>
        <p:spPr bwMode="auto">
          <a:xfrm flipV="1">
            <a:off x="6012160" y="3248952"/>
            <a:ext cx="1800200" cy="72013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p:cNvCxnSpPr>
            <a:stCxn id="124" idx="6"/>
            <a:endCxn id="125" idx="2"/>
          </p:cNvCxnSpPr>
          <p:nvPr/>
        </p:nvCxnSpPr>
        <p:spPr bwMode="auto">
          <a:xfrm flipV="1">
            <a:off x="6012160" y="3248952"/>
            <a:ext cx="1800200" cy="216029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p:cNvCxnSpPr>
            <a:stCxn id="121" idx="6"/>
            <a:endCxn id="126" idx="2"/>
          </p:cNvCxnSpPr>
          <p:nvPr/>
        </p:nvCxnSpPr>
        <p:spPr bwMode="auto">
          <a:xfrm>
            <a:off x="6012160" y="3249008"/>
            <a:ext cx="1800200" cy="144016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a:stCxn id="123" idx="6"/>
            <a:endCxn id="126" idx="2"/>
          </p:cNvCxnSpPr>
          <p:nvPr/>
        </p:nvCxnSpPr>
        <p:spPr bwMode="auto">
          <a:xfrm>
            <a:off x="6012160" y="4689168"/>
            <a:ext cx="1800200" cy="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Oval 93"/>
          <p:cNvSpPr/>
          <p:nvPr/>
        </p:nvSpPr>
        <p:spPr bwMode="auto">
          <a:xfrm>
            <a:off x="1259632"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Oval 94"/>
          <p:cNvSpPr/>
          <p:nvPr/>
        </p:nvSpPr>
        <p:spPr bwMode="auto">
          <a:xfrm>
            <a:off x="1259632"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Oval 95"/>
          <p:cNvSpPr/>
          <p:nvPr/>
        </p:nvSpPr>
        <p:spPr bwMode="auto">
          <a:xfrm>
            <a:off x="1259632"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7" name="Oval 96"/>
          <p:cNvSpPr/>
          <p:nvPr/>
        </p:nvSpPr>
        <p:spPr bwMode="auto">
          <a:xfrm>
            <a:off x="1259632"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Oval 97"/>
          <p:cNvSpPr/>
          <p:nvPr/>
        </p:nvSpPr>
        <p:spPr bwMode="auto">
          <a:xfrm>
            <a:off x="1259632"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 name="Oval 119"/>
          <p:cNvSpPr/>
          <p:nvPr/>
        </p:nvSpPr>
        <p:spPr bwMode="auto">
          <a:xfrm>
            <a:off x="5508104"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 name="Oval 120"/>
          <p:cNvSpPr/>
          <p:nvPr/>
        </p:nvSpPr>
        <p:spPr bwMode="auto">
          <a:xfrm>
            <a:off x="5508104"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 name="Oval 121"/>
          <p:cNvSpPr/>
          <p:nvPr/>
        </p:nvSpPr>
        <p:spPr bwMode="auto">
          <a:xfrm>
            <a:off x="550810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Oval 122"/>
          <p:cNvSpPr/>
          <p:nvPr/>
        </p:nvSpPr>
        <p:spPr bwMode="auto">
          <a:xfrm>
            <a:off x="5508104"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Oval 123"/>
          <p:cNvSpPr/>
          <p:nvPr/>
        </p:nvSpPr>
        <p:spPr bwMode="auto">
          <a:xfrm>
            <a:off x="5508104"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Oval 98"/>
          <p:cNvSpPr/>
          <p:nvPr/>
        </p:nvSpPr>
        <p:spPr bwMode="auto">
          <a:xfrm>
            <a:off x="3563888" y="299695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 name="Oval 99"/>
          <p:cNvSpPr/>
          <p:nvPr/>
        </p:nvSpPr>
        <p:spPr bwMode="auto">
          <a:xfrm>
            <a:off x="3563888"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Oval 124"/>
          <p:cNvSpPr/>
          <p:nvPr/>
        </p:nvSpPr>
        <p:spPr bwMode="auto">
          <a:xfrm>
            <a:off x="7812360" y="299695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Oval 125"/>
          <p:cNvSpPr/>
          <p:nvPr/>
        </p:nvSpPr>
        <p:spPr bwMode="auto">
          <a:xfrm>
            <a:off x="7812360"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153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Generalized assignment</a:t>
            </a:r>
            <a:endParaRPr lang="en-US" dirty="0"/>
          </a:p>
        </p:txBody>
      </p:sp>
      <p:sp>
        <p:nvSpPr>
          <p:cNvPr id="3" name="Content Placeholder 2"/>
          <p:cNvSpPr>
            <a:spLocks noGrp="1"/>
          </p:cNvSpPr>
          <p:nvPr>
            <p:ph idx="1"/>
          </p:nvPr>
        </p:nvSpPr>
        <p:spPr>
          <a:xfrm>
            <a:off x="395288" y="1340768"/>
            <a:ext cx="8425184" cy="5372546"/>
          </a:xfrm>
        </p:spPr>
        <p:txBody>
          <a:bodyPr/>
          <a:lstStyle/>
          <a:p>
            <a:r>
              <a:rPr lang="en-AU" b="1" dirty="0" smtClean="0">
                <a:solidFill>
                  <a:srgbClr val="0070C0"/>
                </a:solidFill>
                <a:latin typeface="Arial" charset="0"/>
                <a:cs typeface="Arial" charset="0"/>
              </a:rPr>
              <a:t>Formulation</a:t>
            </a:r>
            <a:r>
              <a:rPr lang="en-AU" dirty="0">
                <a:latin typeface="Arial" charset="0"/>
                <a:cs typeface="Arial" charset="0"/>
              </a:rPr>
              <a:t/>
            </a:r>
            <a:br>
              <a:rPr lang="en-AU" dirty="0">
                <a:latin typeface="Arial" charset="0"/>
                <a:cs typeface="Arial" charset="0"/>
              </a:rPr>
            </a:br>
            <a:r>
              <a:rPr lang="en-AU" dirty="0">
                <a:latin typeface="Times New Roman" pitchFamily="18" charset="0"/>
                <a:cs typeface="Times New Roman" pitchFamily="18" charset="0"/>
              </a:rPr>
              <a:t>Max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err="1" smtClean="0">
                <a:latin typeface="Times New Roman" pitchFamily="18" charset="0"/>
                <a:cs typeface="Times New Roman" pitchFamily="18" charset="0"/>
                <a:sym typeface="Symbol" pitchFamily="18" charset="2"/>
              </a:rPr>
              <a:t>m</a:t>
            </a:r>
            <a:r>
              <a:rPr lang="en-AU" baseline="-25000" dirty="0" err="1"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k</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,…,Ki</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c</a:t>
            </a:r>
            <a:r>
              <a:rPr lang="en-AU" i="1" baseline="-25000" dirty="0" err="1" smtClean="0">
                <a:latin typeface="Times New Roman" pitchFamily="18" charset="0"/>
                <a:cs typeface="Times New Roman" pitchFamily="18" charset="0"/>
                <a:sym typeface="Symbol" pitchFamily="18" charset="2"/>
              </a:rPr>
              <a:t>ik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err="1">
                <a:latin typeface="Times New Roman" pitchFamily="18" charset="0"/>
                <a:cs typeface="Times New Roman" pitchFamily="18" charset="0"/>
                <a:sym typeface="Symbol" pitchFamily="18" charset="2"/>
              </a:rPr>
              <a:t>s.t.</a:t>
            </a: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m,k</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Ki</a:t>
            </a:r>
            <a:r>
              <a:rPr lang="en-AU" dirty="0" smtClean="0">
                <a:latin typeface="Times New Roman" pitchFamily="18" charset="0"/>
                <a:cs typeface="Times New Roman" pitchFamily="18" charset="0"/>
                <a:sym typeface="Symbol" pitchFamily="18" charset="2"/>
              </a:rPr>
              <a:t> </a:t>
            </a:r>
            <a:r>
              <a:rPr lang="en-AU" i="1" dirty="0" err="1" smtClean="0">
                <a:latin typeface="Times New Roman" pitchFamily="18" charset="0"/>
                <a:cs typeface="Times New Roman" pitchFamily="18" charset="0"/>
                <a:sym typeface="Symbol" pitchFamily="18" charset="2"/>
              </a:rPr>
              <a:t>a</a:t>
            </a:r>
            <a:r>
              <a:rPr lang="en-AU" i="1" baseline="-25000" dirty="0" err="1" smtClean="0">
                <a:latin typeface="Times New Roman" pitchFamily="18" charset="0"/>
                <a:cs typeface="Times New Roman" pitchFamily="18" charset="0"/>
                <a:sym typeface="Symbol" pitchFamily="18" charset="2"/>
              </a:rPr>
              <a:t>ijk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1	</a:t>
            </a:r>
            <a:r>
              <a:rPr lang="en-AU" dirty="0" smtClean="0">
                <a:latin typeface="Times New Roman" pitchFamily="18" charset="0"/>
                <a:cs typeface="Times New Roman" pitchFamily="18" charset="0"/>
                <a:sym typeface="Symbol" pitchFamily="18" charset="2"/>
              </a:rPr>
              <a:t>for </a:t>
            </a:r>
            <a:r>
              <a:rPr lang="en-AU" dirty="0">
                <a:latin typeface="Times New Roman" pitchFamily="18" charset="0"/>
                <a:cs typeface="Times New Roman" pitchFamily="18" charset="0"/>
                <a:sym typeface="Symbol" pitchFamily="18" charset="2"/>
              </a:rPr>
              <a:t>1 ≤ </a:t>
            </a:r>
            <a:r>
              <a:rPr lang="en-AU" i="1" dirty="0" smtClean="0">
                <a:latin typeface="Times New Roman" pitchFamily="18" charset="0"/>
                <a:cs typeface="Times New Roman" pitchFamily="18" charset="0"/>
                <a:sym typeface="Symbol" pitchFamily="18" charset="2"/>
              </a:rPr>
              <a:t>j</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pitchFamily="18" charset="2"/>
              </a:rPr>
              <a:t>n</a:t>
            </a:r>
            <a:r>
              <a:rPr lang="en-AU" i="1" dirty="0">
                <a:latin typeface="Times New Roman" pitchFamily="18" charset="0"/>
                <a:cs typeface="Times New Roman" pitchFamily="18" charset="0"/>
                <a:sym typeface="Symbol" pitchFamily="18" charset="2"/>
              </a:rPr>
              <a:t>	</a:t>
            </a:r>
            <a:r>
              <a:rPr lang="en-AU" sz="2000" b="1" dirty="0" smtClean="0">
                <a:solidFill>
                  <a:srgbClr val="0070C0"/>
                </a:solidFill>
                <a:latin typeface="Arial" charset="0"/>
                <a:cs typeface="Arial" charset="0"/>
                <a:sym typeface="Symbol" pitchFamily="18" charset="2"/>
              </a:rPr>
              <a:t>Job</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a:t>
            </a:r>
            <a:r>
              <a:rPr lang="en-AU" i="1" baseline="-25000" dirty="0" smtClean="0">
                <a:latin typeface="Times New Roman" pitchFamily="18" charset="0"/>
                <a:cs typeface="Times New Roman" pitchFamily="18" charset="0"/>
                <a:sym typeface="Symbol" pitchFamily="18" charset="2"/>
              </a:rPr>
              <a:t>k</a:t>
            </a:r>
            <a:r>
              <a:rPr lang="en-AU" baseline="-25000" dirty="0" smtClean="0">
                <a:latin typeface="Times New Roman" pitchFamily="18" charset="0"/>
                <a:cs typeface="Times New Roman" pitchFamily="18" charset="0"/>
                <a:sym typeface="Symbol" pitchFamily="18" charset="2"/>
              </a:rPr>
              <a:t>=1</a:t>
            </a:r>
            <a:r>
              <a:rPr lang="en-AU" baseline="-25000" dirty="0">
                <a:latin typeface="Times New Roman" pitchFamily="18" charset="0"/>
                <a:cs typeface="Times New Roman" pitchFamily="18" charset="0"/>
                <a:sym typeface="Symbol" pitchFamily="18" charset="2"/>
              </a:rPr>
              <a:t>,…,</a:t>
            </a:r>
            <a:r>
              <a:rPr lang="en-AU" i="1" baseline="-25000" dirty="0" smtClean="0">
                <a:latin typeface="Times New Roman" pitchFamily="18" charset="0"/>
                <a:cs typeface="Times New Roman" pitchFamily="18" charset="0"/>
                <a:sym typeface="Symbol" pitchFamily="18" charset="2"/>
              </a:rPr>
              <a:t>Ki</a:t>
            </a:r>
            <a:r>
              <a:rPr lang="en-AU" dirty="0" smtClean="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1 	</a:t>
            </a:r>
            <a:r>
              <a:rPr lang="en-AU" dirty="0" smtClean="0">
                <a:latin typeface="Times New Roman" pitchFamily="18" charset="0"/>
                <a:cs typeface="Times New Roman" pitchFamily="18" charset="0"/>
                <a:sym typeface="Symbol" pitchFamily="18" charset="2"/>
              </a:rPr>
              <a:t>	for </a:t>
            </a:r>
            <a:r>
              <a:rPr lang="en-AU" dirty="0">
                <a:latin typeface="Times New Roman" pitchFamily="18" charset="0"/>
                <a:cs typeface="Times New Roman" pitchFamily="18" charset="0"/>
                <a:sym typeface="Symbol" pitchFamily="18" charset="2"/>
              </a:rPr>
              <a:t>1 ≤ </a:t>
            </a:r>
            <a:r>
              <a:rPr lang="en-AU" i="1" dirty="0" err="1" smtClean="0">
                <a:latin typeface="Times New Roman" pitchFamily="18" charset="0"/>
                <a:cs typeface="Times New Roman" pitchFamily="18" charset="0"/>
                <a:sym typeface="Symbol" pitchFamily="18" charset="2"/>
              </a:rPr>
              <a:t>i</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pitchFamily="18" charset="2"/>
              </a:rPr>
              <a:t>m</a:t>
            </a:r>
            <a:r>
              <a:rPr lang="en-AU" i="1" dirty="0">
                <a:latin typeface="Times New Roman" pitchFamily="18" charset="0"/>
                <a:cs typeface="Times New Roman" pitchFamily="18" charset="0"/>
                <a:sym typeface="Symbol" pitchFamily="18" charset="2"/>
              </a:rPr>
              <a:t>	</a:t>
            </a:r>
            <a:r>
              <a:rPr lang="en-AU" sz="2000" b="1" dirty="0" smtClean="0">
                <a:solidFill>
                  <a:srgbClr val="0070C0"/>
                </a:solidFill>
                <a:latin typeface="Arial" charset="0"/>
                <a:cs typeface="Arial" charset="0"/>
                <a:sym typeface="Symbol" pitchFamily="18" charset="2"/>
              </a:rPr>
              <a:t>Convexity</a:t>
            </a:r>
            <a:r>
              <a:rPr lang="en-AU" dirty="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pitchFamily="18" charset="2"/>
              </a:rPr>
              <a:t>ik</a:t>
            </a:r>
            <a:r>
              <a:rPr lang="en-AU" dirty="0" smtClean="0">
                <a:latin typeface="Times New Roman" pitchFamily="18" charset="0"/>
                <a:cs typeface="Times New Roman" pitchFamily="18" charset="0"/>
                <a:sym typeface="Symbol" pitchFamily="18" charset="2"/>
              </a:rPr>
              <a:t> </a:t>
            </a:r>
            <a:r>
              <a:rPr lang="en-AU" dirty="0">
                <a:latin typeface="Times New Roman" pitchFamily="18" charset="0"/>
                <a:cs typeface="Times New Roman" pitchFamily="18" charset="0"/>
                <a:sym typeface="Symbol" pitchFamily="18" charset="2"/>
              </a:rPr>
              <a:t> {0, 1}</a:t>
            </a:r>
          </a:p>
          <a:p>
            <a:endParaRPr lang="en-US" dirty="0"/>
          </a:p>
        </p:txBody>
      </p:sp>
      <p:sp>
        <p:nvSpPr>
          <p:cNvPr id="4" name="Rectangle 3"/>
          <p:cNvSpPr/>
          <p:nvPr/>
        </p:nvSpPr>
        <p:spPr bwMode="auto">
          <a:xfrm>
            <a:off x="3005138" y="3614886"/>
            <a:ext cx="5454650" cy="458788"/>
          </a:xfrm>
          <a:prstGeom prst="rect">
            <a:avLst/>
          </a:prstGeom>
          <a:solidFill>
            <a:schemeClr val="accent5">
              <a:lumMod val="90000"/>
            </a:schemeClr>
          </a:solidFill>
          <a:ln>
            <a:solidFill>
              <a:srgbClr val="0070C0"/>
            </a:solidFill>
          </a:ln>
          <a:effectLst/>
          <a:extLst/>
        </p:spPr>
        <p:txBody>
          <a:bodyPr anchor="ctr"/>
          <a:lstStyle/>
          <a:p>
            <a:pPr algn="ctr">
              <a:defRPr/>
            </a:pPr>
            <a:r>
              <a:rPr lang="en-AU" dirty="0">
                <a:latin typeface="Arial" pitchFamily="34" charset="0"/>
                <a:cs typeface="Arial" pitchFamily="34" charset="0"/>
              </a:rPr>
              <a:t>Common constraints</a:t>
            </a:r>
            <a:endParaRPr lang="en-US" dirty="0">
              <a:latin typeface="Arial" pitchFamily="34" charset="0"/>
              <a:cs typeface="Arial" pitchFamily="34" charset="0"/>
            </a:endParaRPr>
          </a:p>
        </p:txBody>
      </p:sp>
      <p:sp>
        <p:nvSpPr>
          <p:cNvPr id="5" name="Rectangle 4"/>
          <p:cNvSpPr/>
          <p:nvPr/>
        </p:nvSpPr>
        <p:spPr bwMode="auto">
          <a:xfrm>
            <a:off x="3005138" y="4073674"/>
            <a:ext cx="1674812" cy="647700"/>
          </a:xfrm>
          <a:prstGeom prst="rect">
            <a:avLst/>
          </a:prstGeom>
          <a:solidFill>
            <a:schemeClr val="accent5">
              <a:lumMod val="90000"/>
            </a:schemeClr>
          </a:solidFill>
          <a:ln>
            <a:solidFill>
              <a:srgbClr val="0070C0"/>
            </a:solidFill>
          </a:ln>
          <a:effectLst/>
          <a:extLst/>
        </p:spPr>
        <p:txBody>
          <a:bodyPr anchor="ctr"/>
          <a:lstStyle/>
          <a:p>
            <a:pPr algn="ctr">
              <a:defRPr/>
            </a:pPr>
            <a:r>
              <a:rPr lang="en-AU" dirty="0" smtClean="0">
                <a:latin typeface="Arial" pitchFamily="34" charset="0"/>
                <a:cs typeface="Arial" pitchFamily="34" charset="0"/>
              </a:rPr>
              <a:t>Machine 1</a:t>
            </a:r>
            <a:endParaRPr lang="en-US" dirty="0">
              <a:latin typeface="Arial" pitchFamily="34" charset="0"/>
              <a:cs typeface="Arial" pitchFamily="34" charset="0"/>
            </a:endParaRPr>
          </a:p>
        </p:txBody>
      </p:sp>
      <p:sp>
        <p:nvSpPr>
          <p:cNvPr id="6" name="Rectangle 5"/>
          <p:cNvSpPr/>
          <p:nvPr/>
        </p:nvSpPr>
        <p:spPr bwMode="auto">
          <a:xfrm>
            <a:off x="4678363" y="4721374"/>
            <a:ext cx="1674812" cy="649287"/>
          </a:xfrm>
          <a:prstGeom prst="rect">
            <a:avLst/>
          </a:prstGeom>
          <a:solidFill>
            <a:schemeClr val="accent5">
              <a:lumMod val="90000"/>
            </a:schemeClr>
          </a:solidFill>
          <a:ln>
            <a:solidFill>
              <a:srgbClr val="0070C0"/>
            </a:solidFill>
          </a:ln>
          <a:effectLst/>
          <a:extLst/>
        </p:spPr>
        <p:txBody>
          <a:bodyPr anchor="ctr"/>
          <a:lstStyle/>
          <a:p>
            <a:pPr algn="ctr">
              <a:defRPr/>
            </a:pPr>
            <a:r>
              <a:rPr lang="en-AU" dirty="0" smtClean="0">
                <a:latin typeface="Arial" pitchFamily="34" charset="0"/>
                <a:cs typeface="Arial" pitchFamily="34" charset="0"/>
              </a:rPr>
              <a:t>Machine 2</a:t>
            </a:r>
            <a:endParaRPr lang="en-US" dirty="0">
              <a:latin typeface="Arial" pitchFamily="34" charset="0"/>
              <a:cs typeface="Arial" pitchFamily="34" charset="0"/>
            </a:endParaRPr>
          </a:p>
        </p:txBody>
      </p:sp>
      <p:sp>
        <p:nvSpPr>
          <p:cNvPr id="7" name="Rectangle 6"/>
          <p:cNvSpPr/>
          <p:nvPr/>
        </p:nvSpPr>
        <p:spPr bwMode="auto">
          <a:xfrm>
            <a:off x="6786563" y="5805636"/>
            <a:ext cx="1673225" cy="647700"/>
          </a:xfrm>
          <a:prstGeom prst="rect">
            <a:avLst/>
          </a:prstGeom>
          <a:solidFill>
            <a:schemeClr val="accent5">
              <a:lumMod val="90000"/>
            </a:schemeClr>
          </a:solidFill>
          <a:ln>
            <a:solidFill>
              <a:srgbClr val="0070C0"/>
            </a:solidFill>
          </a:ln>
          <a:effectLst/>
          <a:extLst/>
        </p:spPr>
        <p:txBody>
          <a:bodyPr anchor="ctr"/>
          <a:lstStyle/>
          <a:p>
            <a:pPr algn="ctr">
              <a:defRPr/>
            </a:pPr>
            <a:r>
              <a:rPr lang="en-AU" dirty="0" smtClean="0">
                <a:latin typeface="Arial" pitchFamily="34" charset="0"/>
                <a:cs typeface="Arial" pitchFamily="34" charset="0"/>
              </a:rPr>
              <a:t>Machine n</a:t>
            </a:r>
            <a:endParaRPr lang="en-US" dirty="0">
              <a:latin typeface="Arial" pitchFamily="34" charset="0"/>
              <a:cs typeface="Arial" pitchFamily="34" charset="0"/>
            </a:endParaRPr>
          </a:p>
        </p:txBody>
      </p:sp>
      <p:cxnSp>
        <p:nvCxnSpPr>
          <p:cNvPr id="8" name="Straight Connector 10"/>
          <p:cNvCxnSpPr>
            <a:cxnSpLocks noChangeShapeType="1"/>
          </p:cNvCxnSpPr>
          <p:nvPr/>
        </p:nvCxnSpPr>
        <p:spPr bwMode="auto">
          <a:xfrm>
            <a:off x="6451600" y="5483374"/>
            <a:ext cx="225425" cy="227012"/>
          </a:xfrm>
          <a:prstGeom prst="line">
            <a:avLst/>
          </a:prstGeom>
          <a:noFill/>
          <a:ln w="2857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Left Brace 13"/>
          <p:cNvSpPr>
            <a:spLocks/>
          </p:cNvSpPr>
          <p:nvPr/>
        </p:nvSpPr>
        <p:spPr bwMode="auto">
          <a:xfrm>
            <a:off x="2357438" y="4073674"/>
            <a:ext cx="431800" cy="2379662"/>
          </a:xfrm>
          <a:prstGeom prst="leftBrace">
            <a:avLst>
              <a:gd name="adj1" fmla="val 8343"/>
              <a:gd name="adj2" fmla="val 50000"/>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4"/>
          <p:cNvSpPr>
            <a:spLocks noChangeArrowheads="1"/>
          </p:cNvSpPr>
          <p:nvPr/>
        </p:nvSpPr>
        <p:spPr bwMode="auto">
          <a:xfrm>
            <a:off x="255588" y="4854724"/>
            <a:ext cx="21066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AU">
                <a:latin typeface="Arial" charset="0"/>
                <a:cs typeface="Arial" charset="0"/>
              </a:rPr>
              <a:t>Independent</a:t>
            </a:r>
            <a:br>
              <a:rPr lang="en-AU">
                <a:latin typeface="Arial" charset="0"/>
                <a:cs typeface="Arial" charset="0"/>
              </a:rPr>
            </a:br>
            <a:r>
              <a:rPr lang="en-AU">
                <a:latin typeface="Arial" charset="0"/>
                <a:cs typeface="Arial" charset="0"/>
              </a:rPr>
              <a:t>constraints</a:t>
            </a:r>
            <a:endParaRPr lang="en-US">
              <a:latin typeface="Arial" charset="0"/>
              <a:cs typeface="Arial" charset="0"/>
            </a:endParaRPr>
          </a:p>
        </p:txBody>
      </p:sp>
    </p:spTree>
    <p:extLst>
      <p:ext uri="{BB962C8B-B14F-4D97-AF65-F5344CB8AC3E}">
        <p14:creationId xmlns:p14="http://schemas.microsoft.com/office/powerpoint/2010/main" val="1609926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63500"/>
            <a:ext cx="8353425" cy="989013"/>
          </a:xfrm>
        </p:spPr>
        <p:txBody>
          <a:bodyPr/>
          <a:lstStyle/>
          <a:p>
            <a:r>
              <a:rPr lang="en-AU" smtClean="0">
                <a:latin typeface="Arial" charset="0"/>
                <a:cs typeface="Arial" charset="0"/>
              </a:rPr>
              <a:t>What is your background?</a:t>
            </a:r>
            <a:endParaRPr lang="en-US" smtClean="0">
              <a:latin typeface="Arial" charset="0"/>
              <a:cs typeface="Arial" charset="0"/>
            </a:endParaRPr>
          </a:p>
        </p:txBody>
      </p:sp>
      <p:sp>
        <p:nvSpPr>
          <p:cNvPr id="16387"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Have </a:t>
            </a:r>
            <a:r>
              <a:rPr lang="en-AU" b="1" dirty="0" smtClean="0">
                <a:solidFill>
                  <a:srgbClr val="0070C0"/>
                </a:solidFill>
                <a:latin typeface="Arial" charset="0"/>
                <a:cs typeface="Arial" charset="0"/>
              </a:rPr>
              <a:t>implemented</a:t>
            </a:r>
            <a:r>
              <a:rPr lang="en-AU" dirty="0" smtClean="0">
                <a:solidFill>
                  <a:srgbClr val="0070C0"/>
                </a:solidFill>
                <a:latin typeface="Arial" charset="0"/>
                <a:cs typeface="Arial" charset="0"/>
              </a:rPr>
              <a:t> </a:t>
            </a:r>
            <a:r>
              <a:rPr lang="en-AU" dirty="0" smtClean="0">
                <a:latin typeface="Arial" charset="0"/>
                <a:cs typeface="Arial" charset="0"/>
              </a:rPr>
              <a:t>Benders and/or </a:t>
            </a:r>
            <a:r>
              <a:rPr lang="en-AU" dirty="0" err="1" smtClean="0">
                <a:latin typeface="Arial" charset="0"/>
                <a:cs typeface="Arial" charset="0"/>
              </a:rPr>
              <a:t>Dantzig</a:t>
            </a:r>
            <a:r>
              <a:rPr lang="en-AU" dirty="0" smtClean="0">
                <a:latin typeface="Arial" charset="0"/>
                <a:cs typeface="Arial" charset="0"/>
              </a:rPr>
              <a:t> Wolfe decomposition</a:t>
            </a:r>
          </a:p>
          <a:p>
            <a:r>
              <a:rPr lang="en-AU" dirty="0" smtClean="0">
                <a:latin typeface="Arial" charset="0"/>
                <a:cs typeface="Arial" charset="0"/>
              </a:rPr>
              <a:t>Have </a:t>
            </a:r>
            <a:r>
              <a:rPr lang="en-AU" b="1" dirty="0" smtClean="0">
                <a:solidFill>
                  <a:srgbClr val="0070C0"/>
                </a:solidFill>
                <a:latin typeface="Arial" charset="0"/>
                <a:cs typeface="Arial" charset="0"/>
              </a:rPr>
              <a:t>heard about </a:t>
            </a:r>
            <a:r>
              <a:rPr lang="en-AU" dirty="0" smtClean="0">
                <a:latin typeface="Arial" charset="0"/>
                <a:cs typeface="Arial" charset="0"/>
              </a:rPr>
              <a:t>Benders and/or </a:t>
            </a:r>
            <a:r>
              <a:rPr lang="en-AU" dirty="0" err="1" smtClean="0">
                <a:latin typeface="Arial" charset="0"/>
                <a:cs typeface="Arial" charset="0"/>
              </a:rPr>
              <a:t>Dantzig</a:t>
            </a:r>
            <a:r>
              <a:rPr lang="en-AU" dirty="0" smtClean="0">
                <a:latin typeface="Arial" charset="0"/>
                <a:cs typeface="Arial" charset="0"/>
              </a:rPr>
              <a:t> Wolfe decomposition</a:t>
            </a:r>
          </a:p>
          <a:p>
            <a:r>
              <a:rPr lang="en-AU" dirty="0" smtClean="0">
                <a:latin typeface="Arial" charset="0"/>
                <a:cs typeface="Arial" charset="0"/>
              </a:rPr>
              <a:t>Have </a:t>
            </a:r>
            <a:r>
              <a:rPr lang="en-AU" b="1" dirty="0" smtClean="0">
                <a:solidFill>
                  <a:srgbClr val="0070C0"/>
                </a:solidFill>
                <a:latin typeface="Arial" charset="0"/>
                <a:cs typeface="Arial" charset="0"/>
              </a:rPr>
              <a:t>seen </a:t>
            </a:r>
            <a:r>
              <a:rPr lang="en-AU" dirty="0" smtClean="0">
                <a:latin typeface="Arial" charset="0"/>
                <a:cs typeface="Arial" charset="0"/>
              </a:rPr>
              <a:t>Bender and/or Dances with Wolves</a:t>
            </a:r>
          </a:p>
        </p:txBody>
      </p:sp>
      <p:pic>
        <p:nvPicPr>
          <p:cNvPr id="16388" name="Picture 2" descr="Bender Bending Rodrígu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500438"/>
            <a:ext cx="2095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Dances with Wolves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3529013"/>
            <a:ext cx="20097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smtClean="0">
                <a:solidFill>
                  <a:srgbClr val="0070C0"/>
                </a:solidFill>
              </a:rPr>
              <a:t>Primal</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Max </a:t>
            </a:r>
            <a:r>
              <a:rPr lang="en-AU" dirty="0">
                <a:latin typeface="Times New Roman" pitchFamily="18" charset="0"/>
                <a:cs typeface="Times New Roman" pitchFamily="18" charset="0"/>
                <a:sym typeface="Symbol" pitchFamily="18" charset="2"/>
              </a:rPr>
              <a:t></a:t>
            </a:r>
            <a:r>
              <a:rPr lang="en-AU" i="1" baseline="-25000" dirty="0" err="1">
                <a:latin typeface="Times New Roman" pitchFamily="18" charset="0"/>
                <a:cs typeface="Times New Roman" pitchFamily="18" charset="0"/>
                <a:sym typeface="Symbol" pitchFamily="18" charset="2"/>
              </a:rPr>
              <a:t>i</a:t>
            </a:r>
            <a:r>
              <a:rPr lang="en-AU" baseline="-25000" dirty="0">
                <a:latin typeface="Times New Roman" pitchFamily="18" charset="0"/>
                <a:cs typeface="Times New Roman" pitchFamily="18" charset="0"/>
                <a:sym typeface="Symbol" pitchFamily="18" charset="2"/>
              </a:rPr>
              <a:t>=1,…,</a:t>
            </a:r>
            <a:r>
              <a:rPr lang="en-AU" i="1" baseline="-25000" dirty="0" err="1" smtClean="0">
                <a:latin typeface="Times New Roman" pitchFamily="18" charset="0"/>
                <a:cs typeface="Times New Roman" pitchFamily="18" charset="0"/>
                <a:sym typeface="Symbol" pitchFamily="18" charset="2"/>
              </a:rPr>
              <a:t>m</a:t>
            </a:r>
            <a:r>
              <a:rPr lang="en-AU" baseline="-25000" dirty="0" err="1"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k</a:t>
            </a:r>
            <a:r>
              <a:rPr lang="en-AU" baseline="-25000" dirty="0" smtClean="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,…,Ki</a:t>
            </a:r>
            <a:r>
              <a:rPr lang="en-AU" dirty="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c</a:t>
            </a:r>
            <a:r>
              <a:rPr lang="en-AU" i="1" baseline="-25000" dirty="0" err="1">
                <a:latin typeface="Times New Roman" pitchFamily="18" charset="0"/>
                <a:cs typeface="Times New Roman" pitchFamily="18" charset="0"/>
                <a:sym typeface="Symbol" pitchFamily="18" charset="2"/>
              </a:rPr>
              <a:t>ik</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err="1">
                <a:latin typeface="Times New Roman" pitchFamily="18" charset="0"/>
                <a:cs typeface="Times New Roman" pitchFamily="18" charset="0"/>
                <a:sym typeface="Symbol" pitchFamily="18" charset="2"/>
              </a:rPr>
              <a:t>s.t.</a:t>
            </a:r>
            <a:r>
              <a:rPr lang="en-AU" dirty="0">
                <a:latin typeface="Times New Roman" pitchFamily="18" charset="0"/>
                <a:cs typeface="Times New Roman" pitchFamily="18" charset="0"/>
                <a:sym typeface="Symbol" pitchFamily="18" charset="2"/>
              </a:rPr>
              <a:t>	</a:t>
            </a:r>
            <a:r>
              <a:rPr lang="en-AU" i="1" baseline="-25000" dirty="0" err="1">
                <a:latin typeface="Times New Roman" pitchFamily="18" charset="0"/>
                <a:cs typeface="Times New Roman" pitchFamily="18" charset="0"/>
                <a:sym typeface="Symbol" pitchFamily="18" charset="2"/>
              </a:rPr>
              <a:t>i</a:t>
            </a:r>
            <a:r>
              <a:rPr lang="en-AU" baseline="-25000" dirty="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m,k</a:t>
            </a:r>
            <a:r>
              <a:rPr lang="en-AU" baseline="-25000" dirty="0" smtClean="0">
                <a:latin typeface="Times New Roman" pitchFamily="18" charset="0"/>
                <a:cs typeface="Times New Roman" pitchFamily="18" charset="0"/>
                <a:sym typeface="Symbol" pitchFamily="18" charset="2"/>
              </a:rPr>
              <a:t>=1</a:t>
            </a:r>
            <a:r>
              <a:rPr lang="en-AU" baseline="-25000" dirty="0">
                <a:latin typeface="Times New Roman" pitchFamily="18" charset="0"/>
                <a:cs typeface="Times New Roman" pitchFamily="18" charset="0"/>
                <a:sym typeface="Symbol" pitchFamily="18" charset="2"/>
              </a:rPr>
              <a:t>,…,</a:t>
            </a:r>
            <a:r>
              <a:rPr lang="en-AU" i="1" baseline="-25000" dirty="0">
                <a:latin typeface="Times New Roman" pitchFamily="18" charset="0"/>
                <a:cs typeface="Times New Roman" pitchFamily="18" charset="0"/>
                <a:sym typeface="Symbol" pitchFamily="18" charset="2"/>
              </a:rPr>
              <a:t>Ki</a:t>
            </a:r>
            <a:r>
              <a:rPr lang="en-AU" dirty="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a</a:t>
            </a:r>
            <a:r>
              <a:rPr lang="en-AU" i="1" baseline="-25000" dirty="0" err="1">
                <a:latin typeface="Times New Roman" pitchFamily="18" charset="0"/>
                <a:cs typeface="Times New Roman" pitchFamily="18" charset="0"/>
                <a:sym typeface="Symbol" pitchFamily="18" charset="2"/>
              </a:rPr>
              <a:t>ijk</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 1	</a:t>
            </a:r>
            <a:r>
              <a:rPr lang="en-AU" dirty="0" smtClean="0">
                <a:latin typeface="Times New Roman" pitchFamily="18" charset="0"/>
                <a:cs typeface="Times New Roman" pitchFamily="18" charset="0"/>
                <a:sym typeface="Symbol" pitchFamily="18" charset="2"/>
              </a:rPr>
              <a:t></a:t>
            </a:r>
            <a:r>
              <a:rPr lang="en-AU" i="1" baseline="-25000" dirty="0">
                <a:latin typeface="Times New Roman" pitchFamily="18" charset="0"/>
                <a:cs typeface="Times New Roman" pitchFamily="18" charset="0"/>
                <a:sym typeface="Symbol" pitchFamily="18" charset="2"/>
              </a:rPr>
              <a:t>k</a:t>
            </a:r>
            <a:r>
              <a:rPr lang="en-AU" baseline="-25000" dirty="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Ki</a:t>
            </a:r>
            <a:r>
              <a:rPr lang="en-AU" dirty="0">
                <a:latin typeface="Times New Roman" pitchFamily="18" charset="0"/>
                <a:cs typeface="Times New Roman" pitchFamily="18" charset="0"/>
                <a:sym typeface="Symbol" pitchFamily="18" charset="2"/>
              </a:rPr>
              <a:t> </a:t>
            </a:r>
            <a:r>
              <a:rPr lang="en-AU" i="1"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 1 		</a:t>
            </a:r>
            <a:r>
              <a:rPr lang="en-AU" i="1" dirty="0" smtClean="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a:t>
            </a:r>
            <a:r>
              <a:rPr lang="en-AU" dirty="0" smtClean="0">
                <a:latin typeface="Franklin Gothic Book"/>
                <a:cs typeface="Times New Roman" pitchFamily="18" charset="0"/>
                <a:sym typeface="Symbol" pitchFamily="18" charset="2"/>
              </a:rPr>
              <a:t>≥ </a:t>
            </a:r>
            <a:r>
              <a:rPr lang="en-AU" dirty="0" smtClean="0">
                <a:latin typeface="Times New Roman" pitchFamily="18" charset="0"/>
                <a:cs typeface="Times New Roman" pitchFamily="18" charset="0"/>
                <a:sym typeface="Symbol" pitchFamily="18" charset="2"/>
              </a:rPr>
              <a:t>0</a:t>
            </a:r>
            <a:endParaRPr lang="en-AU" dirty="0">
              <a:latin typeface="Times New Roman" pitchFamily="18" charset="0"/>
              <a:cs typeface="Times New Roman" pitchFamily="18" charset="0"/>
              <a:sym typeface="Symbol" pitchFamily="18" charset="2"/>
            </a:endParaRPr>
          </a:p>
        </p:txBody>
      </p:sp>
      <p:sp>
        <p:nvSpPr>
          <p:cNvPr id="3" name="Content Placeholder 2"/>
          <p:cNvSpPr>
            <a:spLocks noGrp="1"/>
          </p:cNvSpPr>
          <p:nvPr>
            <p:ph sz="half" idx="2"/>
          </p:nvPr>
        </p:nvSpPr>
        <p:spPr/>
        <p:txBody>
          <a:bodyPr/>
          <a:lstStyle/>
          <a:p>
            <a:r>
              <a:rPr lang="en-AU" b="1" dirty="0" smtClean="0">
                <a:solidFill>
                  <a:srgbClr val="0070C0"/>
                </a:solidFill>
              </a:rPr>
              <a:t>Dual </a:t>
            </a:r>
            <a:br>
              <a:rPr lang="en-AU" b="1" dirty="0" smtClean="0">
                <a:solidFill>
                  <a:srgbClr val="0070C0"/>
                </a:solidFill>
              </a:rPr>
            </a:br>
            <a:r>
              <a:rPr lang="en-AU" dirty="0" smtClean="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pitchFamily="18" charset="2"/>
              </a:rPr>
              <a:t></a:t>
            </a:r>
            <a:r>
              <a:rPr lang="en-AU" i="1" baseline="-25000" dirty="0" smtClean="0">
                <a:latin typeface="Times New Roman" pitchFamily="18" charset="0"/>
                <a:cs typeface="Times New Roman" pitchFamily="18" charset="0"/>
                <a:sym typeface="Symbol" pitchFamily="18" charset="2"/>
              </a:rPr>
              <a:t>j</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n</a:t>
            </a:r>
            <a:r>
              <a:rPr lang="en-AU" i="1" dirty="0" smtClean="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i="1" dirty="0" smtClean="0">
                <a:latin typeface="Times New Roman" pitchFamily="18" charset="0"/>
                <a:cs typeface="Times New Roman" pitchFamily="18" charset="0"/>
                <a:sym typeface="Symbol"/>
              </a:rPr>
              <a:t> + </a:t>
            </a:r>
            <a:r>
              <a:rPr lang="en-AU" dirty="0" smtClean="0">
                <a:latin typeface="Times New Roman" pitchFamily="18" charset="0"/>
                <a:cs typeface="Times New Roman" pitchFamily="18" charset="0"/>
                <a:sym typeface="Symbol" pitchFamily="18" charset="2"/>
              </a:rPr>
              <a:t></a:t>
            </a:r>
            <a:r>
              <a:rPr lang="en-AU" i="1" baseline="-25000" dirty="0" err="1" smtClean="0">
                <a:latin typeface="Times New Roman" pitchFamily="18" charset="0"/>
                <a:cs typeface="Times New Roman" pitchFamily="18" charset="0"/>
                <a:sym typeface="Symbol" pitchFamily="18" charset="2"/>
              </a:rPr>
              <a:t>i</a:t>
            </a:r>
            <a:r>
              <a:rPr lang="en-AU" baseline="-25000" dirty="0" smtClean="0">
                <a:latin typeface="Times New Roman" pitchFamily="18" charset="0"/>
                <a:cs typeface="Times New Roman" pitchFamily="18" charset="0"/>
                <a:sym typeface="Symbol" pitchFamily="18" charset="2"/>
              </a:rPr>
              <a:t>=1,…,</a:t>
            </a:r>
            <a:r>
              <a:rPr lang="en-AU" i="1" baseline="-25000" dirty="0" smtClean="0">
                <a:latin typeface="Times New Roman" pitchFamily="18" charset="0"/>
                <a:cs typeface="Times New Roman" pitchFamily="18" charset="0"/>
                <a:sym typeface="Symbol" pitchFamily="18" charset="2"/>
              </a:rPr>
              <a:t>m</a:t>
            </a:r>
            <a:r>
              <a:rPr lang="en-AU" i="1" dirty="0" smtClean="0">
                <a:latin typeface="Times New Roman" pitchFamily="18" charset="0"/>
                <a:cs typeface="Times New Roman" pitchFamily="18" charset="0"/>
                <a:sym typeface="Symbol" pitchFamily="18" charset="2"/>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smtClean="0">
                <a:latin typeface="Times New Roman" pitchFamily="18" charset="0"/>
                <a:cs typeface="Times New Roman" pitchFamily="18" charset="0"/>
                <a:sym typeface="Symbol"/>
              </a:rPr>
              <a:t>s.t</a:t>
            </a:r>
            <a:r>
              <a:rPr lang="en-AU" dirty="0" err="1">
                <a:latin typeface="Times New Roman" pitchFamily="18" charset="0"/>
                <a:cs typeface="Times New Roman" pitchFamily="18" charset="0"/>
                <a:sym typeface="Symbol"/>
              </a:rPr>
              <a: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n</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ijk</a:t>
            </a:r>
            <a:r>
              <a:rPr lang="en-AU" i="1" dirty="0" err="1"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a:t>
            </a:r>
            <a:r>
              <a:rPr lang="en-AU" i="1"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i</a:t>
            </a:r>
            <a:r>
              <a:rPr lang="en-AU" i="1" baseline="-25000" dirty="0">
                <a:latin typeface="Times New Roman" pitchFamily="18" charset="0"/>
                <a:cs typeface="Times New Roman" pitchFamily="18" charset="0"/>
                <a:sym typeface="Symbol"/>
              </a:rPr>
              <a:t> </a:t>
            </a:r>
            <a:r>
              <a:rPr lang="en-AU" dirty="0" smtClean="0">
                <a:latin typeface="Franklin Gothic Book"/>
                <a:cs typeface="Times New Roman" pitchFamily="18" charset="0"/>
                <a:sym typeface="Symbol"/>
              </a:rPr>
              <a:t>≥</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ik</a:t>
            </a:r>
            <a:r>
              <a:rPr lang="en-AU" dirty="0" smtClean="0">
                <a:latin typeface="Times New Roman" pitchFamily="18" charset="0"/>
                <a:cs typeface="Times New Roman" pitchFamily="18" charset="0"/>
                <a:sym typeface="Symbol"/>
              </a:rPr>
              <a:t> </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free</a:t>
            </a:r>
            <a:br>
              <a:rPr lang="en-AU" dirty="0" smtClean="0">
                <a:latin typeface="Times New Roman" pitchFamily="18" charset="0"/>
                <a:cs typeface="Times New Roman" pitchFamily="18" charset="0"/>
                <a:sym typeface="Symbol"/>
              </a:rPr>
            </a:b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 free</a:t>
            </a:r>
            <a:endParaRPr lang="en-AU" dirty="0">
              <a:latin typeface="Times New Roman" pitchFamily="18" charset="0"/>
              <a:cs typeface="Times New Roman" pitchFamily="18" charset="0"/>
              <a:sym typeface="Symbol"/>
            </a:endParaRPr>
          </a:p>
          <a:p>
            <a:endParaRPr lang="en-AU" dirty="0" smtClean="0"/>
          </a:p>
          <a:p>
            <a:endParaRPr lang="en-US" dirty="0"/>
          </a:p>
        </p:txBody>
      </p:sp>
      <p:sp>
        <p:nvSpPr>
          <p:cNvPr id="4" name="Title 3"/>
          <p:cNvSpPr>
            <a:spLocks noGrp="1"/>
          </p:cNvSpPr>
          <p:nvPr>
            <p:ph type="title"/>
          </p:nvPr>
        </p:nvSpPr>
        <p:spPr/>
        <p:txBody>
          <a:bodyPr/>
          <a:lstStyle/>
          <a:p>
            <a:r>
              <a:rPr lang="en-AU" dirty="0"/>
              <a:t>Generalized assignment</a:t>
            </a:r>
            <a:endParaRPr lang="en-US" dirty="0"/>
          </a:p>
        </p:txBody>
      </p:sp>
      <p:sp>
        <p:nvSpPr>
          <p:cNvPr id="5" name="TextBox 4"/>
          <p:cNvSpPr txBox="1"/>
          <p:nvPr/>
        </p:nvSpPr>
        <p:spPr>
          <a:xfrm>
            <a:off x="1421301" y="3678123"/>
            <a:ext cx="5990744" cy="830997"/>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Need to find a cutting pattern for which </a:t>
            </a:r>
            <a:br>
              <a:rPr lang="en-AU" b="1" dirty="0" smtClean="0">
                <a:solidFill>
                  <a:srgbClr val="0070C0"/>
                </a:solidFill>
                <a:latin typeface="Arial" pitchFamily="34" charset="0"/>
                <a:cs typeface="Arial" pitchFamily="34" charset="0"/>
              </a:rPr>
            </a:br>
            <a:r>
              <a:rPr lang="en-AU" b="1" dirty="0">
                <a:solidFill>
                  <a:srgbClr val="0070C0"/>
                </a:solidFill>
                <a:latin typeface="Times New Roman" pitchFamily="18" charset="0"/>
                <a:cs typeface="Times New Roman" pitchFamily="18" charset="0"/>
                <a:sym typeface="Symbol"/>
              </a:rPr>
              <a:t></a:t>
            </a:r>
            <a:r>
              <a:rPr lang="en-AU" b="1" i="1" baseline="-25000" dirty="0">
                <a:solidFill>
                  <a:srgbClr val="0070C0"/>
                </a:solidFill>
                <a:latin typeface="Times New Roman" pitchFamily="18" charset="0"/>
                <a:cs typeface="Times New Roman" pitchFamily="18" charset="0"/>
                <a:sym typeface="Symbol"/>
              </a:rPr>
              <a:t>j</a:t>
            </a:r>
            <a:r>
              <a:rPr lang="en-AU" b="1" baseline="-25000" dirty="0">
                <a:solidFill>
                  <a:srgbClr val="0070C0"/>
                </a:solidFill>
                <a:latin typeface="Times New Roman" pitchFamily="18" charset="0"/>
                <a:cs typeface="Times New Roman" pitchFamily="18" charset="0"/>
                <a:sym typeface="Symbol"/>
              </a:rPr>
              <a:t>=1,…,</a:t>
            </a:r>
            <a:r>
              <a:rPr lang="en-AU" b="1" i="1" baseline="-25000" dirty="0">
                <a:solidFill>
                  <a:srgbClr val="0070C0"/>
                </a:solidFill>
                <a:latin typeface="Times New Roman" pitchFamily="18" charset="0"/>
                <a:cs typeface="Times New Roman" pitchFamily="18" charset="0"/>
                <a:sym typeface="Symbol"/>
              </a:rPr>
              <a:t>n </a:t>
            </a:r>
            <a:r>
              <a:rPr lang="en-AU" b="1" dirty="0" smtClean="0">
                <a:solidFill>
                  <a:srgbClr val="0070C0"/>
                </a:solidFill>
                <a:latin typeface="Times New Roman" pitchFamily="18" charset="0"/>
                <a:cs typeface="Times New Roman" pitchFamily="18" charset="0"/>
                <a:sym typeface="Symbol"/>
              </a:rPr>
              <a:t>(</a:t>
            </a:r>
            <a:r>
              <a:rPr lang="en-AU" b="1" i="1" dirty="0" err="1" smtClean="0">
                <a:solidFill>
                  <a:srgbClr val="0070C0"/>
                </a:solidFill>
                <a:latin typeface="Times New Roman" pitchFamily="18" charset="0"/>
                <a:cs typeface="Times New Roman" pitchFamily="18" charset="0"/>
              </a:rPr>
              <a:t>c</a:t>
            </a:r>
            <a:r>
              <a:rPr lang="en-AU" b="1" i="1" baseline="-25000" dirty="0" err="1" smtClean="0">
                <a:solidFill>
                  <a:srgbClr val="0070C0"/>
                </a:solidFill>
                <a:latin typeface="Times New Roman" pitchFamily="18" charset="0"/>
                <a:cs typeface="Times New Roman" pitchFamily="18" charset="0"/>
                <a:sym typeface="Symbol" pitchFamily="18" charset="2"/>
              </a:rPr>
              <a:t>ik</a:t>
            </a:r>
            <a:r>
              <a:rPr lang="en-AU" b="1" dirty="0" smtClean="0">
                <a:solidFill>
                  <a:srgbClr val="0070C0"/>
                </a:solidFill>
                <a:latin typeface="Times New Roman" pitchFamily="18" charset="0"/>
                <a:cs typeface="Times New Roman" pitchFamily="18" charset="0"/>
              </a:rPr>
              <a:t> – </a:t>
            </a: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ijk</a:t>
            </a:r>
            <a:r>
              <a:rPr lang="en-AU" b="1" i="1" dirty="0" err="1" smtClean="0">
                <a:solidFill>
                  <a:srgbClr val="0070C0"/>
                </a:solidFill>
                <a:latin typeface="Times New Roman" pitchFamily="18" charset="0"/>
                <a:cs typeface="Times New Roman" pitchFamily="18" charset="0"/>
                <a:sym typeface="Symbol"/>
              </a:rPr>
              <a:t></a:t>
            </a:r>
            <a:r>
              <a:rPr lang="en-AU" b="1" i="1" baseline="-25000" dirty="0" err="1" smtClean="0">
                <a:solidFill>
                  <a:srgbClr val="0070C0"/>
                </a:solidFill>
                <a:latin typeface="Times New Roman" pitchFamily="18" charset="0"/>
                <a:cs typeface="Times New Roman" pitchFamily="18" charset="0"/>
                <a:sym typeface="Symbol"/>
              </a:rPr>
              <a:t>j</a:t>
            </a:r>
            <a:r>
              <a:rPr lang="en-AU" b="1" dirty="0" smtClean="0">
                <a:solidFill>
                  <a:srgbClr val="0070C0"/>
                </a:solidFill>
                <a:latin typeface="Times New Roman" pitchFamily="18" charset="0"/>
                <a:cs typeface="Times New Roman" pitchFamily="18" charset="0"/>
                <a:sym typeface="Symbol"/>
              </a:rPr>
              <a:t> ) – </a:t>
            </a:r>
            <a:r>
              <a:rPr lang="en-AU" b="1" i="1" dirty="0" smtClean="0">
                <a:solidFill>
                  <a:srgbClr val="0070C0"/>
                </a:solidFill>
                <a:latin typeface="Times New Roman" pitchFamily="18" charset="0"/>
                <a:cs typeface="Times New Roman" pitchFamily="18" charset="0"/>
                <a:sym typeface="Symbol"/>
              </a:rPr>
              <a:t></a:t>
            </a:r>
            <a:r>
              <a:rPr lang="en-AU" b="1" i="1" baseline="-25000" dirty="0" err="1" smtClean="0">
                <a:solidFill>
                  <a:srgbClr val="0070C0"/>
                </a:solidFill>
                <a:latin typeface="Times New Roman" pitchFamily="18" charset="0"/>
                <a:cs typeface="Times New Roman" pitchFamily="18" charset="0"/>
                <a:sym typeface="Symbol"/>
              </a:rPr>
              <a:t>i</a:t>
            </a:r>
            <a:r>
              <a:rPr lang="en-AU" b="1" dirty="0" smtClean="0">
                <a:solidFill>
                  <a:srgbClr val="0070C0"/>
                </a:solidFill>
                <a:latin typeface="Times New Roman" pitchFamily="18" charset="0"/>
                <a:cs typeface="Times New Roman" pitchFamily="18" charset="0"/>
                <a:sym typeface="Symbol"/>
              </a:rPr>
              <a:t> &gt; 0	for </a:t>
            </a:r>
            <a:r>
              <a:rPr lang="en-AU" b="1" i="1" dirty="0" err="1" smtClean="0">
                <a:solidFill>
                  <a:srgbClr val="0070C0"/>
                </a:solidFill>
                <a:latin typeface="Times New Roman" pitchFamily="18" charset="0"/>
                <a:cs typeface="Times New Roman" pitchFamily="18" charset="0"/>
                <a:sym typeface="Symbol"/>
              </a:rPr>
              <a:t>i</a:t>
            </a:r>
            <a:r>
              <a:rPr lang="en-AU" b="1" dirty="0" smtClean="0">
                <a:solidFill>
                  <a:srgbClr val="0070C0"/>
                </a:solidFill>
                <a:latin typeface="Times New Roman" pitchFamily="18" charset="0"/>
                <a:cs typeface="Times New Roman" pitchFamily="18" charset="0"/>
                <a:sym typeface="Symbol"/>
              </a:rPr>
              <a:t> = 1,…,</a:t>
            </a:r>
            <a:r>
              <a:rPr lang="en-AU" b="1" i="1" dirty="0" smtClean="0">
                <a:solidFill>
                  <a:srgbClr val="0070C0"/>
                </a:solidFill>
                <a:latin typeface="Times New Roman" pitchFamily="18" charset="0"/>
                <a:cs typeface="Times New Roman" pitchFamily="18" charset="0"/>
                <a:sym typeface="Symbol"/>
              </a:rPr>
              <a:t>m</a:t>
            </a:r>
            <a:endParaRPr lang="en-US" b="1" i="1" dirty="0">
              <a:solidFill>
                <a:srgbClr val="0070C0"/>
              </a:solidFill>
              <a:latin typeface="Times New Roman" pitchFamily="18" charset="0"/>
              <a:cs typeface="Times New Roman" pitchFamily="18" charset="0"/>
            </a:endParaRPr>
          </a:p>
        </p:txBody>
      </p:sp>
      <p:sp>
        <p:nvSpPr>
          <p:cNvPr id="6" name="TextBox 5"/>
          <p:cNvSpPr txBox="1"/>
          <p:nvPr/>
        </p:nvSpPr>
        <p:spPr>
          <a:xfrm>
            <a:off x="623212" y="4902259"/>
            <a:ext cx="7580921" cy="1569660"/>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Implicitly search all cutting patterns by optimizing </a:t>
            </a:r>
            <a:br>
              <a:rPr lang="en-AU" b="1" dirty="0" smtClean="0">
                <a:solidFill>
                  <a:srgbClr val="0070C0"/>
                </a:solidFill>
                <a:latin typeface="Arial" pitchFamily="34" charset="0"/>
                <a:cs typeface="Arial" pitchFamily="34" charset="0"/>
              </a:rPr>
            </a:br>
            <a:r>
              <a:rPr lang="en-AU" b="1" dirty="0" smtClean="0">
                <a:solidFill>
                  <a:srgbClr val="0070C0"/>
                </a:solidFill>
                <a:latin typeface="Times New Roman" pitchFamily="18" charset="0"/>
                <a:cs typeface="Times New Roman" pitchFamily="18" charset="0"/>
                <a:sym typeface="Symbol"/>
              </a:rPr>
              <a:t>Max </a:t>
            </a:r>
            <a:r>
              <a:rPr lang="en-AU" b="1" dirty="0">
                <a:solidFill>
                  <a:srgbClr val="0070C0"/>
                </a:solidFill>
                <a:latin typeface="Times New Roman" pitchFamily="18" charset="0"/>
                <a:cs typeface="Times New Roman" pitchFamily="18" charset="0"/>
                <a:sym typeface="Symbol"/>
              </a:rPr>
              <a:t></a:t>
            </a:r>
            <a:r>
              <a:rPr lang="en-AU" b="1" i="1" baseline="-25000" dirty="0">
                <a:solidFill>
                  <a:srgbClr val="0070C0"/>
                </a:solidFill>
                <a:latin typeface="Times New Roman" pitchFamily="18" charset="0"/>
                <a:cs typeface="Times New Roman" pitchFamily="18" charset="0"/>
                <a:sym typeface="Symbol"/>
              </a:rPr>
              <a:t>j</a:t>
            </a:r>
            <a:r>
              <a:rPr lang="en-AU" b="1" baseline="-25000" dirty="0">
                <a:solidFill>
                  <a:srgbClr val="0070C0"/>
                </a:solidFill>
                <a:latin typeface="Times New Roman" pitchFamily="18" charset="0"/>
                <a:cs typeface="Times New Roman" pitchFamily="18" charset="0"/>
                <a:sym typeface="Symbol"/>
              </a:rPr>
              <a:t>=1,…,</a:t>
            </a:r>
            <a:r>
              <a:rPr lang="en-AU" b="1" i="1" baseline="-25000" dirty="0">
                <a:solidFill>
                  <a:srgbClr val="0070C0"/>
                </a:solidFill>
                <a:latin typeface="Times New Roman" pitchFamily="18" charset="0"/>
                <a:cs typeface="Times New Roman" pitchFamily="18" charset="0"/>
                <a:sym typeface="Symbol"/>
              </a:rPr>
              <a:t>n </a:t>
            </a:r>
            <a:r>
              <a:rPr lang="en-AU" b="1" dirty="0">
                <a:solidFill>
                  <a:srgbClr val="0070C0"/>
                </a:solidFill>
                <a:latin typeface="Times New Roman" pitchFamily="18" charset="0"/>
                <a:cs typeface="Times New Roman" pitchFamily="18" charset="0"/>
                <a:sym typeface="Symbol"/>
              </a:rPr>
              <a:t>(</a:t>
            </a:r>
            <a:r>
              <a:rPr lang="en-AU" b="1" i="1" dirty="0" err="1">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sym typeface="Symbol" pitchFamily="18" charset="2"/>
              </a:rPr>
              <a:t>ij</a:t>
            </a:r>
            <a:r>
              <a:rPr lang="en-AU" b="1" dirty="0">
                <a:solidFill>
                  <a:srgbClr val="0070C0"/>
                </a:solidFill>
                <a:latin typeface="Times New Roman" pitchFamily="18" charset="0"/>
                <a:cs typeface="Times New Roman" pitchFamily="18" charset="0"/>
              </a:rPr>
              <a:t> – </a:t>
            </a:r>
            <a:r>
              <a:rPr lang="en-AU" b="1" i="1" dirty="0" err="1">
                <a:solidFill>
                  <a:srgbClr val="0070C0"/>
                </a:solidFill>
                <a:latin typeface="Times New Roman" pitchFamily="18" charset="0"/>
                <a:cs typeface="Times New Roman" pitchFamily="18" charset="0"/>
                <a:sym typeface="Symbol"/>
              </a:rPr>
              <a:t>a</a:t>
            </a:r>
            <a:r>
              <a:rPr lang="en-AU" b="1" i="1" baseline="-25000" dirty="0" err="1">
                <a:solidFill>
                  <a:srgbClr val="0070C0"/>
                </a:solidFill>
                <a:latin typeface="Times New Roman" pitchFamily="18" charset="0"/>
                <a:cs typeface="Times New Roman" pitchFamily="18" charset="0"/>
                <a:sym typeface="Symbol"/>
              </a:rPr>
              <a:t>ij</a:t>
            </a:r>
            <a:r>
              <a:rPr lang="en-AU" b="1" i="1" dirty="0" err="1">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j</a:t>
            </a:r>
            <a:r>
              <a:rPr lang="en-AU" b="1" dirty="0">
                <a:solidFill>
                  <a:srgbClr val="0070C0"/>
                </a:solidFill>
                <a:latin typeface="Times New Roman" pitchFamily="18" charset="0"/>
                <a:cs typeface="Times New Roman" pitchFamily="18" charset="0"/>
                <a:sym typeface="Symbol"/>
              </a:rPr>
              <a:t> </a:t>
            </a:r>
            <a:r>
              <a:rPr lang="en-AU" b="1" dirty="0" smtClean="0">
                <a:solidFill>
                  <a:srgbClr val="0070C0"/>
                </a:solidFill>
                <a:latin typeface="Times New Roman" pitchFamily="18" charset="0"/>
                <a:cs typeface="Times New Roman" pitchFamily="18" charset="0"/>
                <a:sym typeface="Symbol"/>
              </a:rPr>
              <a:t>) </a:t>
            </a:r>
            <a:br>
              <a:rPr lang="en-AU" b="1" dirty="0" smtClean="0">
                <a:solidFill>
                  <a:srgbClr val="0070C0"/>
                </a:solidFill>
                <a:latin typeface="Times New Roman" pitchFamily="18" charset="0"/>
                <a:cs typeface="Times New Roman" pitchFamily="18" charset="0"/>
                <a:sym typeface="Symbol"/>
              </a:rPr>
            </a:br>
            <a:r>
              <a:rPr lang="en-AU" b="1" dirty="0" err="1" smtClean="0">
                <a:solidFill>
                  <a:srgbClr val="0070C0"/>
                </a:solidFill>
                <a:latin typeface="Times New Roman" pitchFamily="18" charset="0"/>
                <a:cs typeface="Times New Roman" pitchFamily="18" charset="0"/>
                <a:sym typeface="Symbol"/>
              </a:rPr>
              <a:t>s.t.</a:t>
            </a:r>
            <a:r>
              <a:rPr lang="en-AU" b="1" dirty="0" smtClean="0">
                <a:solidFill>
                  <a:srgbClr val="0070C0"/>
                </a:solidFill>
                <a:latin typeface="Times New Roman" pitchFamily="18" charset="0"/>
                <a:cs typeface="Times New Roman" pitchFamily="18" charset="0"/>
                <a:sym typeface="Symbol"/>
              </a:rPr>
              <a:t> </a:t>
            </a:r>
            <a:r>
              <a:rPr lang="en-AU" b="1" i="1" baseline="-25000" dirty="0" smtClean="0">
                <a:solidFill>
                  <a:srgbClr val="0070C0"/>
                </a:solidFill>
                <a:latin typeface="Times New Roman" pitchFamily="18" charset="0"/>
                <a:cs typeface="Times New Roman" pitchFamily="18" charset="0"/>
                <a:sym typeface="Symbol"/>
              </a:rPr>
              <a:t>j</a:t>
            </a:r>
            <a:r>
              <a:rPr lang="en-AU" b="1" baseline="-25000" dirty="0" smtClean="0">
                <a:solidFill>
                  <a:srgbClr val="0070C0"/>
                </a:solidFill>
                <a:latin typeface="Times New Roman" pitchFamily="18" charset="0"/>
                <a:cs typeface="Times New Roman" pitchFamily="18" charset="0"/>
                <a:sym typeface="Symbol"/>
              </a:rPr>
              <a:t>=1,…,</a:t>
            </a:r>
            <a:r>
              <a:rPr lang="en-AU" b="1" i="1" baseline="-25000" dirty="0">
                <a:solidFill>
                  <a:srgbClr val="0070C0"/>
                </a:solidFill>
                <a:latin typeface="Times New Roman" pitchFamily="18" charset="0"/>
                <a:cs typeface="Times New Roman" pitchFamily="18" charset="0"/>
                <a:sym typeface="Symbol"/>
              </a:rPr>
              <a:t>n</a:t>
            </a:r>
            <a:r>
              <a:rPr lang="en-AU" b="1" dirty="0" smtClean="0">
                <a:solidFill>
                  <a:srgbClr val="0070C0"/>
                </a:solidFill>
                <a:latin typeface="Times New Roman" pitchFamily="18" charset="0"/>
                <a:cs typeface="Times New Roman" pitchFamily="18" charset="0"/>
                <a:sym typeface="Symbol"/>
              </a:rPr>
              <a:t> </a:t>
            </a:r>
            <a:r>
              <a:rPr lang="en-AU" b="1" i="1" dirty="0" err="1" smtClean="0">
                <a:solidFill>
                  <a:srgbClr val="0070C0"/>
                </a:solidFill>
                <a:latin typeface="Times New Roman" pitchFamily="18" charset="0"/>
                <a:cs typeface="Times New Roman" pitchFamily="18" charset="0"/>
                <a:sym typeface="Symbol"/>
              </a:rPr>
              <a:t>d</a:t>
            </a:r>
            <a:r>
              <a:rPr lang="en-AU" b="1" i="1" baseline="-25000" dirty="0" err="1" smtClean="0">
                <a:solidFill>
                  <a:srgbClr val="0070C0"/>
                </a:solidFill>
                <a:latin typeface="Times New Roman" pitchFamily="18" charset="0"/>
                <a:cs typeface="Times New Roman" pitchFamily="18" charset="0"/>
                <a:sym typeface="Symbol"/>
              </a:rPr>
              <a:t>ij</a:t>
            </a: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ij</a:t>
            </a:r>
            <a:r>
              <a:rPr lang="en-AU" b="1" dirty="0" smtClean="0">
                <a:solidFill>
                  <a:srgbClr val="0070C0"/>
                </a:solidFill>
                <a:latin typeface="Times New Roman" pitchFamily="18" charset="0"/>
                <a:cs typeface="Times New Roman" pitchFamily="18" charset="0"/>
                <a:sym typeface="Symbol"/>
              </a:rPr>
              <a:t> </a:t>
            </a:r>
            <a:r>
              <a:rPr lang="en-AU" b="1" dirty="0">
                <a:solidFill>
                  <a:srgbClr val="0070C0"/>
                </a:solidFill>
                <a:latin typeface="Times New Roman" pitchFamily="18" charset="0"/>
                <a:cs typeface="Times New Roman" pitchFamily="18" charset="0"/>
                <a:sym typeface="Symbol"/>
              </a:rPr>
              <a:t>≤ </a:t>
            </a:r>
            <a:r>
              <a:rPr lang="en-AU" b="1" i="1" dirty="0" err="1" smtClean="0">
                <a:solidFill>
                  <a:srgbClr val="0070C0"/>
                </a:solidFill>
                <a:latin typeface="Times New Roman" pitchFamily="18" charset="0"/>
                <a:cs typeface="Times New Roman" pitchFamily="18" charset="0"/>
                <a:sym typeface="Symbol"/>
              </a:rPr>
              <a:t>C</a:t>
            </a:r>
            <a:r>
              <a:rPr lang="en-AU" b="1" i="1" baseline="-25000" dirty="0" err="1" smtClean="0">
                <a:solidFill>
                  <a:srgbClr val="0070C0"/>
                </a:solidFill>
                <a:latin typeface="Times New Roman" pitchFamily="18" charset="0"/>
                <a:cs typeface="Times New Roman" pitchFamily="18" charset="0"/>
                <a:sym typeface="Symbol"/>
              </a:rPr>
              <a:t>i</a:t>
            </a:r>
            <a:r>
              <a:rPr lang="en-AU" b="1" i="1" dirty="0" smtClean="0">
                <a:solidFill>
                  <a:srgbClr val="0070C0"/>
                </a:solidFill>
                <a:latin typeface="Times New Roman" pitchFamily="18" charset="0"/>
                <a:cs typeface="Times New Roman" pitchFamily="18" charset="0"/>
                <a:sym typeface="Symbol"/>
              </a:rPr>
              <a:t/>
            </a:r>
            <a:br>
              <a:rPr lang="en-AU" b="1" i="1" dirty="0" smtClean="0">
                <a:solidFill>
                  <a:srgbClr val="0070C0"/>
                </a:solidFill>
                <a:latin typeface="Times New Roman" pitchFamily="18" charset="0"/>
                <a:cs typeface="Times New Roman" pitchFamily="18" charset="0"/>
                <a:sym typeface="Symbol"/>
              </a:rPr>
            </a:br>
            <a:r>
              <a:rPr lang="en-AU" b="1" i="1" dirty="0" err="1" smtClean="0">
                <a:solidFill>
                  <a:srgbClr val="0070C0"/>
                </a:solidFill>
                <a:latin typeface="Times New Roman" pitchFamily="18" charset="0"/>
                <a:cs typeface="Times New Roman" pitchFamily="18" charset="0"/>
                <a:sym typeface="Symbol"/>
              </a:rPr>
              <a:t>a</a:t>
            </a:r>
            <a:r>
              <a:rPr lang="en-AU" b="1" i="1" baseline="-25000" dirty="0" err="1" smtClean="0">
                <a:solidFill>
                  <a:srgbClr val="0070C0"/>
                </a:solidFill>
                <a:latin typeface="Times New Roman" pitchFamily="18" charset="0"/>
                <a:cs typeface="Times New Roman" pitchFamily="18" charset="0"/>
                <a:sym typeface="Symbol"/>
              </a:rPr>
              <a:t>ij</a:t>
            </a:r>
            <a:r>
              <a:rPr lang="en-AU" b="1" dirty="0" smtClean="0">
                <a:solidFill>
                  <a:srgbClr val="0070C0"/>
                </a:solidFill>
                <a:latin typeface="Times New Roman" pitchFamily="18" charset="0"/>
                <a:cs typeface="Times New Roman" pitchFamily="18" charset="0"/>
                <a:sym typeface="Symbol"/>
              </a:rPr>
              <a:t> ≥ 0 and integer</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84264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bwMode="auto">
          <a:xfrm>
            <a:off x="1331640" y="6109072"/>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a:t>
            </a:r>
            <a:r>
              <a:rPr lang="en-AU" sz="1600" b="1" dirty="0" smtClean="0">
                <a:solidFill>
                  <a:srgbClr val="0070C0"/>
                </a:solidFill>
                <a:latin typeface="Arial" pitchFamily="34" charset="0"/>
                <a:cs typeface="Arial" pitchFamily="34" charset="0"/>
              </a:rPr>
              <a:t>55.00</a:t>
            </a:r>
            <a:r>
              <a:rPr kumimoji="0" lang="en-AU" sz="1600" b="1" i="0" u="none" strike="noStrike" cap="none" normalizeH="0" baseline="0" dirty="0" smtClean="0">
                <a:ln>
                  <a:noFill/>
                </a:ln>
                <a:solidFill>
                  <a:srgbClr val="0070C0"/>
                </a:solidFill>
                <a:effectLst/>
                <a:latin typeface="Arial" pitchFamily="34" charset="0"/>
                <a:cs typeface="Arial" pitchFamily="34" charset="0"/>
              </a:rPr>
              <a:t>,</a:t>
            </a:r>
            <a:r>
              <a:rPr kumimoji="0" lang="en-AU" sz="1600" b="1" i="0" u="none" strike="noStrike" cap="none" normalizeH="0" dirty="0" smtClean="0">
                <a:ln>
                  <a:noFill/>
                </a:ln>
                <a:solidFill>
                  <a:srgbClr val="0070C0"/>
                </a:solidFill>
                <a:effectLst/>
                <a:latin typeface="Arial" pitchFamily="34" charset="0"/>
                <a:cs typeface="Arial" pitchFamily="34" charset="0"/>
              </a:rPr>
              <a:t> 8lbs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19" name="Content Placeholder 18"/>
          <p:cNvSpPr>
            <a:spLocks noGrp="1"/>
          </p:cNvSpPr>
          <p:nvPr>
            <p:ph idx="1"/>
          </p:nvPr>
        </p:nvSpPr>
        <p:spPr/>
        <p:txBody>
          <a:bodyPr/>
          <a:lstStyle/>
          <a:p>
            <a:r>
              <a:rPr lang="en-AU" i="1" dirty="0">
                <a:latin typeface="Times New Roman" pitchFamily="18" charset="0"/>
                <a:cs typeface="Times New Roman" pitchFamily="18" charset="0"/>
              </a:rPr>
              <a:t>n</a:t>
            </a:r>
            <a:r>
              <a:rPr lang="en-AU" dirty="0" smtClean="0"/>
              <a:t> items with value </a:t>
            </a:r>
            <a:r>
              <a:rPr lang="en-AU" i="1"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dirty="0" smtClean="0"/>
              <a:t> and weight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ij</a:t>
            </a:r>
            <a:r>
              <a:rPr lang="en-AU" dirty="0" smtClean="0"/>
              <a:t>, </a:t>
            </a:r>
            <a:r>
              <a:rPr lang="en-AU" i="1" dirty="0" smtClean="0">
                <a:latin typeface="Times New Roman" pitchFamily="18" charset="0"/>
                <a:cs typeface="Times New Roman" pitchFamily="18" charset="0"/>
              </a:rPr>
              <a:t>j</a:t>
            </a:r>
            <a:r>
              <a:rPr lang="en-AU" dirty="0" smtClean="0">
                <a:latin typeface="Times New Roman" pitchFamily="18" charset="0"/>
                <a:cs typeface="Times New Roman" pitchFamily="18" charset="0"/>
              </a:rPr>
              <a:t> = 1,…, </a:t>
            </a:r>
            <a:r>
              <a:rPr lang="en-AU" i="1" dirty="0" smtClean="0">
                <a:latin typeface="Times New Roman" pitchFamily="18" charset="0"/>
                <a:cs typeface="Times New Roman" pitchFamily="18" charset="0"/>
              </a:rPr>
              <a:t>n</a:t>
            </a:r>
            <a:r>
              <a:rPr lang="en-AU" dirty="0" smtClean="0"/>
              <a:t>, maximum allowed weight </a:t>
            </a:r>
            <a:r>
              <a:rPr lang="en-AU" i="1" dirty="0" smtClean="0">
                <a:latin typeface="Times New Roman" pitchFamily="18" charset="0"/>
                <a:cs typeface="Times New Roman" pitchFamily="18" charset="0"/>
              </a:rPr>
              <a:t>W</a:t>
            </a:r>
            <a:endParaRPr lang="en-AU" dirty="0" smtClean="0"/>
          </a:p>
          <a:p>
            <a:endParaRPr lang="en-US" i="1"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AU" dirty="0"/>
              <a:t>Generalized assignment</a:t>
            </a:r>
            <a:endParaRPr lang="en-US" dirty="0"/>
          </a:p>
        </p:txBody>
      </p:sp>
      <p:pic>
        <p:nvPicPr>
          <p:cNvPr id="1026" name="Picture 2" descr="C:\Users\mbriel\AppData\Local\Microsoft\Windows\Temporary Internet Files\Content.IE5\RULS9APU\MC9002918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203" y="2478088"/>
            <a:ext cx="2000653" cy="1815008"/>
          </a:xfrm>
          <a:prstGeom prst="rect">
            <a:avLst/>
          </a:prstGeom>
          <a:noFill/>
          <a:extLst>
            <a:ext uri="{909E8E84-426E-40DD-AFC4-6F175D3DCCD1}">
              <a14:hiddenFill xmlns:a14="http://schemas.microsoft.com/office/drawing/2010/main">
                <a:solidFill>
                  <a:srgbClr val="FFFFFF"/>
                </a:solidFill>
              </a14:hiddenFill>
            </a:ext>
          </a:extLst>
        </p:spPr>
      </p:pic>
      <p:sp>
        <p:nvSpPr>
          <p:cNvPr id="33" name="Cube 32"/>
          <p:cNvSpPr/>
          <p:nvPr/>
        </p:nvSpPr>
        <p:spPr bwMode="auto">
          <a:xfrm>
            <a:off x="1331640" y="5673051"/>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a:t>
            </a:r>
            <a:r>
              <a:rPr lang="en-AU" sz="1600" b="1" dirty="0" smtClean="0">
                <a:solidFill>
                  <a:srgbClr val="0070C0"/>
                </a:solidFill>
                <a:latin typeface="Arial" pitchFamily="34" charset="0"/>
                <a:cs typeface="Arial" pitchFamily="34" charset="0"/>
              </a:rPr>
              <a:t>52.00</a:t>
            </a:r>
            <a:r>
              <a:rPr kumimoji="0" lang="en-AU" sz="1600" b="1" i="0" u="none" strike="noStrike" cap="none" normalizeH="0" baseline="0" dirty="0" smtClean="0">
                <a:ln>
                  <a:noFill/>
                </a:ln>
                <a:solidFill>
                  <a:srgbClr val="0070C0"/>
                </a:solidFill>
                <a:effectLst/>
                <a:latin typeface="Arial" pitchFamily="34" charset="0"/>
                <a:cs typeface="Arial" pitchFamily="34" charset="0"/>
              </a:rPr>
              <a:t>,</a:t>
            </a:r>
            <a:r>
              <a:rPr kumimoji="0" lang="en-AU" sz="1600" b="1" i="0" u="none" strike="noStrike" cap="none" normalizeH="0" dirty="0" smtClean="0">
                <a:ln>
                  <a:noFill/>
                </a:ln>
                <a:solidFill>
                  <a:srgbClr val="0070C0"/>
                </a:solidFill>
                <a:effectLst/>
                <a:latin typeface="Arial" pitchFamily="34" charset="0"/>
                <a:cs typeface="Arial" pitchFamily="34" charset="0"/>
              </a:rPr>
              <a:t> 23lbs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35" name="Cube 34"/>
          <p:cNvSpPr/>
          <p:nvPr/>
        </p:nvSpPr>
        <p:spPr bwMode="auto">
          <a:xfrm>
            <a:off x="1331640" y="5229756"/>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a:t>
            </a:r>
            <a:r>
              <a:rPr lang="en-AU" sz="1600" b="1" dirty="0" smtClean="0">
                <a:solidFill>
                  <a:srgbClr val="0070C0"/>
                </a:solidFill>
                <a:latin typeface="Arial" pitchFamily="34" charset="0"/>
                <a:cs typeface="Arial" pitchFamily="34" charset="0"/>
              </a:rPr>
              <a:t>51.00</a:t>
            </a:r>
            <a:r>
              <a:rPr kumimoji="0" lang="en-AU" sz="1600" b="1" i="0" u="none" strike="noStrike" cap="none" normalizeH="0" baseline="0" dirty="0" smtClean="0">
                <a:ln>
                  <a:noFill/>
                </a:ln>
                <a:solidFill>
                  <a:srgbClr val="0070C0"/>
                </a:solidFill>
                <a:effectLst/>
                <a:latin typeface="Arial" pitchFamily="34" charset="0"/>
                <a:cs typeface="Arial" pitchFamily="34" charset="0"/>
              </a:rPr>
              <a:t>, 14lbs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36" name="Cube 35"/>
          <p:cNvSpPr/>
          <p:nvPr/>
        </p:nvSpPr>
        <p:spPr bwMode="auto">
          <a:xfrm>
            <a:off x="1331640" y="4808399"/>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a:t>
            </a:r>
            <a:r>
              <a:rPr lang="en-AU" sz="1600" b="1" dirty="0" smtClean="0">
                <a:solidFill>
                  <a:srgbClr val="0070C0"/>
                </a:solidFill>
                <a:latin typeface="Arial" pitchFamily="34" charset="0"/>
                <a:cs typeface="Arial" pitchFamily="34" charset="0"/>
              </a:rPr>
              <a:t>55.00</a:t>
            </a:r>
            <a:r>
              <a:rPr kumimoji="0" lang="en-AU" sz="1600" b="1" i="0" u="none" strike="noStrike" cap="none" normalizeH="0" baseline="0" dirty="0" smtClean="0">
                <a:ln>
                  <a:noFill/>
                </a:ln>
                <a:solidFill>
                  <a:srgbClr val="0070C0"/>
                </a:solidFill>
                <a:effectLst/>
                <a:latin typeface="Arial" pitchFamily="34" charset="0"/>
                <a:cs typeface="Arial" pitchFamily="34" charset="0"/>
              </a:rPr>
              <a:t>, 15lbs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37" name="Cube 36"/>
          <p:cNvSpPr/>
          <p:nvPr/>
        </p:nvSpPr>
        <p:spPr bwMode="auto">
          <a:xfrm>
            <a:off x="1331640" y="4365104"/>
            <a:ext cx="1584176" cy="459252"/>
          </a:xfrm>
          <a:prstGeom prst="cube">
            <a:avLst/>
          </a:prstGeom>
          <a:solidFill>
            <a:schemeClr val="accent1"/>
          </a:solidFill>
          <a:ln>
            <a:solidFill>
              <a:srgbClr val="002060"/>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Arial" pitchFamily="34" charset="0"/>
                <a:cs typeface="Arial" pitchFamily="34" charset="0"/>
              </a:rPr>
              <a:t>$44.00, 8lbs</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
        <p:nvSpPr>
          <p:cNvPr id="4" name="TextBox 3"/>
          <p:cNvSpPr txBox="1"/>
          <p:nvPr/>
        </p:nvSpPr>
        <p:spPr>
          <a:xfrm>
            <a:off x="575923" y="2636912"/>
            <a:ext cx="971741"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36lbs</a:t>
            </a:r>
            <a:endParaRPr lang="en-US" b="1" dirty="0">
              <a:solidFill>
                <a:srgbClr val="0070C0"/>
              </a:solidFill>
              <a:latin typeface="Arial" pitchFamily="34" charset="0"/>
              <a:cs typeface="Arial" pitchFamily="34"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63917145"/>
              </p:ext>
            </p:extLst>
          </p:nvPr>
        </p:nvGraphicFramePr>
        <p:xfrm>
          <a:off x="4572000" y="2176264"/>
          <a:ext cx="1440160" cy="1828800"/>
        </p:xfrm>
        <a:graphic>
          <a:graphicData uri="http://schemas.openxmlformats.org/drawingml/2006/table">
            <a:tbl>
              <a:tblPr firstRow="1" bandRow="1">
                <a:tableStyleId>{5C22544A-7EE6-4342-B048-85BDC9FD1C3A}</a:tableStyleId>
              </a:tblPr>
              <a:tblGrid>
                <a:gridCol w="720080"/>
                <a:gridCol w="720080"/>
              </a:tblGrid>
              <a:tr h="0">
                <a:tc>
                  <a:txBody>
                    <a:bodyPr/>
                    <a:lstStyle/>
                    <a:p>
                      <a:r>
                        <a:rPr lang="en-AU" sz="1400" dirty="0" smtClean="0">
                          <a:latin typeface="Arial" pitchFamily="34" charset="0"/>
                          <a:cs typeface="Arial" pitchFamily="34" charset="0"/>
                        </a:rPr>
                        <a:t>Job</a:t>
                      </a:r>
                      <a:endParaRPr lang="en-US" sz="1400" dirty="0">
                        <a:latin typeface="Arial" pitchFamily="34" charset="0"/>
                        <a:cs typeface="Arial" pitchFamily="34" charset="0"/>
                      </a:endParaRPr>
                    </a:p>
                  </a:txBody>
                  <a:tcPr/>
                </a:tc>
                <a:tc>
                  <a:txBody>
                    <a:bodyPr/>
                    <a:lstStyle/>
                    <a:p>
                      <a:r>
                        <a:rPr lang="en-AU" sz="1400" dirty="0" smtClean="0">
                          <a:latin typeface="Arial" pitchFamily="34" charset="0"/>
                          <a:cs typeface="Arial" pitchFamily="34" charset="0"/>
                        </a:rPr>
                        <a:t>1</a:t>
                      </a:r>
                      <a:endParaRPr lang="en-US" sz="1400" dirty="0">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1</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rgbClr val="0070C0"/>
                          </a:solidFill>
                          <a:latin typeface="Arial" pitchFamily="34" charset="0"/>
                          <a:cs typeface="Arial" pitchFamily="34" charset="0"/>
                        </a:rPr>
                        <a:t>44, 8</a:t>
                      </a:r>
                      <a:endParaRPr lang="en-US" sz="1400" b="1" dirty="0">
                        <a:solidFill>
                          <a:srgbClr val="0070C0"/>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2</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rgbClr val="0070C0"/>
                          </a:solidFill>
                          <a:latin typeface="Arial" pitchFamily="34" charset="0"/>
                          <a:cs typeface="Arial" pitchFamily="34" charset="0"/>
                        </a:rPr>
                        <a:t>55, 15</a:t>
                      </a:r>
                      <a:endParaRPr lang="en-US" sz="1400" b="1" dirty="0">
                        <a:solidFill>
                          <a:srgbClr val="0070C0"/>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3</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chemeClr val="bg1">
                              <a:lumMod val="85000"/>
                            </a:schemeClr>
                          </a:solidFill>
                          <a:latin typeface="Arial" pitchFamily="34" charset="0"/>
                          <a:cs typeface="Arial" pitchFamily="34" charset="0"/>
                        </a:rPr>
                        <a:t>51,</a:t>
                      </a:r>
                      <a:r>
                        <a:rPr lang="en-AU" sz="1400" b="1" baseline="0" dirty="0" smtClean="0">
                          <a:solidFill>
                            <a:schemeClr val="bg1">
                              <a:lumMod val="85000"/>
                            </a:schemeClr>
                          </a:solidFill>
                          <a:latin typeface="Arial" pitchFamily="34" charset="0"/>
                          <a:cs typeface="Arial" pitchFamily="34" charset="0"/>
                        </a:rPr>
                        <a:t> 14</a:t>
                      </a:r>
                      <a:endParaRPr lang="en-US" sz="1400" b="1" dirty="0">
                        <a:solidFill>
                          <a:schemeClr val="bg1">
                            <a:lumMod val="85000"/>
                          </a:schemeClr>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4</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chemeClr val="bg1">
                              <a:lumMod val="85000"/>
                            </a:schemeClr>
                          </a:solidFill>
                          <a:latin typeface="Arial" pitchFamily="34" charset="0"/>
                          <a:cs typeface="Arial" pitchFamily="34" charset="0"/>
                        </a:rPr>
                        <a:t>52, 23</a:t>
                      </a:r>
                      <a:endParaRPr lang="en-US" sz="1400" b="1" dirty="0">
                        <a:solidFill>
                          <a:schemeClr val="bg1">
                            <a:lumMod val="85000"/>
                          </a:schemeClr>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5</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rgbClr val="0070C0"/>
                          </a:solidFill>
                          <a:latin typeface="Arial" pitchFamily="34" charset="0"/>
                          <a:cs typeface="Arial" pitchFamily="34" charset="0"/>
                        </a:rPr>
                        <a:t>55, 8</a:t>
                      </a:r>
                      <a:endParaRPr lang="en-US" sz="1400" b="1" dirty="0">
                        <a:solidFill>
                          <a:srgbClr val="0070C0"/>
                        </a:solidFill>
                        <a:latin typeface="Arial" pitchFamily="34" charset="0"/>
                        <a:cs typeface="Arial" pitchFamily="34" charset="0"/>
                      </a:endParaRPr>
                    </a:p>
                  </a:txBody>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506062144"/>
              </p:ext>
            </p:extLst>
          </p:nvPr>
        </p:nvGraphicFramePr>
        <p:xfrm>
          <a:off x="4572000" y="4509120"/>
          <a:ext cx="1440160" cy="1828800"/>
        </p:xfrm>
        <a:graphic>
          <a:graphicData uri="http://schemas.openxmlformats.org/drawingml/2006/table">
            <a:tbl>
              <a:tblPr firstRow="1" bandRow="1">
                <a:tableStyleId>{5C22544A-7EE6-4342-B048-85BDC9FD1C3A}</a:tableStyleId>
              </a:tblPr>
              <a:tblGrid>
                <a:gridCol w="720080"/>
                <a:gridCol w="720080"/>
              </a:tblGrid>
              <a:tr h="124638">
                <a:tc>
                  <a:txBody>
                    <a:bodyPr/>
                    <a:lstStyle/>
                    <a:p>
                      <a:r>
                        <a:rPr lang="en-AU" sz="1400" dirty="0" smtClean="0">
                          <a:latin typeface="Arial" pitchFamily="34" charset="0"/>
                          <a:cs typeface="Arial" pitchFamily="34" charset="0"/>
                        </a:rPr>
                        <a:t>Job</a:t>
                      </a:r>
                      <a:endParaRPr lang="en-US" sz="1400" dirty="0">
                        <a:latin typeface="Arial" pitchFamily="34" charset="0"/>
                        <a:cs typeface="Arial" pitchFamily="34" charset="0"/>
                      </a:endParaRPr>
                    </a:p>
                  </a:txBody>
                  <a:tcPr/>
                </a:tc>
                <a:tc>
                  <a:txBody>
                    <a:bodyPr/>
                    <a:lstStyle/>
                    <a:p>
                      <a:r>
                        <a:rPr lang="en-AU" sz="1400" dirty="0" smtClean="0">
                          <a:latin typeface="Arial" pitchFamily="34" charset="0"/>
                          <a:cs typeface="Arial" pitchFamily="34" charset="0"/>
                        </a:rPr>
                        <a:t>2</a:t>
                      </a:r>
                      <a:endParaRPr lang="en-US" sz="1400" dirty="0">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1</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rgbClr val="0070C0"/>
                          </a:solidFill>
                          <a:latin typeface="Arial" pitchFamily="34" charset="0"/>
                          <a:cs typeface="Arial" pitchFamily="34" charset="0"/>
                        </a:rPr>
                        <a:t>40, 15</a:t>
                      </a:r>
                      <a:endParaRPr lang="en-US" sz="1400" b="1" dirty="0">
                        <a:solidFill>
                          <a:srgbClr val="0070C0"/>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2</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rgbClr val="0070C0"/>
                          </a:solidFill>
                          <a:latin typeface="Arial" pitchFamily="34" charset="0"/>
                          <a:cs typeface="Arial" pitchFamily="34" charset="0"/>
                        </a:rPr>
                        <a:t>37, 7</a:t>
                      </a:r>
                      <a:endParaRPr lang="en-US" sz="1400" b="1" dirty="0">
                        <a:solidFill>
                          <a:srgbClr val="0070C0"/>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3</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chemeClr val="bg1">
                              <a:lumMod val="85000"/>
                            </a:schemeClr>
                          </a:solidFill>
                          <a:latin typeface="Arial" pitchFamily="34" charset="0"/>
                          <a:cs typeface="Arial" pitchFamily="34" charset="0"/>
                        </a:rPr>
                        <a:t>43,</a:t>
                      </a:r>
                      <a:r>
                        <a:rPr lang="en-AU" sz="1400" b="1" baseline="0" dirty="0" smtClean="0">
                          <a:solidFill>
                            <a:schemeClr val="bg1">
                              <a:lumMod val="85000"/>
                            </a:schemeClr>
                          </a:solidFill>
                          <a:latin typeface="Arial" pitchFamily="34" charset="0"/>
                          <a:cs typeface="Arial" pitchFamily="34" charset="0"/>
                        </a:rPr>
                        <a:t> 23</a:t>
                      </a:r>
                      <a:endParaRPr lang="en-US" sz="1400" b="1" dirty="0">
                        <a:solidFill>
                          <a:schemeClr val="bg1">
                            <a:lumMod val="85000"/>
                          </a:schemeClr>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4</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chemeClr val="bg1">
                              <a:lumMod val="85000"/>
                            </a:schemeClr>
                          </a:solidFill>
                          <a:latin typeface="Arial" pitchFamily="34" charset="0"/>
                          <a:cs typeface="Arial" pitchFamily="34" charset="0"/>
                        </a:rPr>
                        <a:t>34,</a:t>
                      </a:r>
                      <a:r>
                        <a:rPr lang="en-AU" sz="1400" b="1" baseline="0" dirty="0" smtClean="0">
                          <a:solidFill>
                            <a:schemeClr val="bg1">
                              <a:lumMod val="85000"/>
                            </a:schemeClr>
                          </a:solidFill>
                          <a:latin typeface="Arial" pitchFamily="34" charset="0"/>
                          <a:cs typeface="Arial" pitchFamily="34" charset="0"/>
                        </a:rPr>
                        <a:t> 22</a:t>
                      </a:r>
                      <a:endParaRPr lang="en-US" sz="1400" b="1" dirty="0">
                        <a:solidFill>
                          <a:schemeClr val="bg1">
                            <a:lumMod val="85000"/>
                          </a:schemeClr>
                        </a:solidFill>
                        <a:latin typeface="Arial" pitchFamily="34" charset="0"/>
                        <a:cs typeface="Arial" pitchFamily="34" charset="0"/>
                      </a:endParaRPr>
                    </a:p>
                  </a:txBody>
                  <a:tcPr/>
                </a:tc>
              </a:tr>
              <a:tr h="0">
                <a:tc>
                  <a:txBody>
                    <a:bodyPr/>
                    <a:lstStyle/>
                    <a:p>
                      <a:pPr algn="ctr"/>
                      <a:r>
                        <a:rPr lang="en-AU" sz="1400" b="1" dirty="0" smtClean="0">
                          <a:solidFill>
                            <a:srgbClr val="0070C0"/>
                          </a:solidFill>
                          <a:latin typeface="Arial" pitchFamily="34" charset="0"/>
                          <a:cs typeface="Arial" pitchFamily="34" charset="0"/>
                        </a:rPr>
                        <a:t>5</a:t>
                      </a:r>
                      <a:endParaRPr lang="en-US" sz="1400" b="1" dirty="0">
                        <a:solidFill>
                          <a:srgbClr val="0070C0"/>
                        </a:solidFill>
                        <a:latin typeface="Arial" pitchFamily="34" charset="0"/>
                        <a:cs typeface="Arial" pitchFamily="34" charset="0"/>
                      </a:endParaRPr>
                    </a:p>
                  </a:txBody>
                  <a:tcPr/>
                </a:tc>
                <a:tc>
                  <a:txBody>
                    <a:bodyPr/>
                    <a:lstStyle/>
                    <a:p>
                      <a:pPr algn="r"/>
                      <a:r>
                        <a:rPr lang="en-AU" sz="1400" b="1" dirty="0" smtClean="0">
                          <a:solidFill>
                            <a:srgbClr val="0070C0"/>
                          </a:solidFill>
                          <a:latin typeface="Arial" pitchFamily="34" charset="0"/>
                          <a:cs typeface="Arial" pitchFamily="34" charset="0"/>
                        </a:rPr>
                        <a:t>41, 11</a:t>
                      </a:r>
                      <a:endParaRPr lang="en-US" sz="1400" b="1" dirty="0">
                        <a:solidFill>
                          <a:srgbClr val="0070C0"/>
                        </a:solidFill>
                        <a:latin typeface="Arial" pitchFamily="34" charset="0"/>
                        <a:cs typeface="Arial" pitchFamily="34" charset="0"/>
                      </a:endParaRPr>
                    </a:p>
                  </a:txBody>
                  <a:tcPr/>
                </a:tc>
              </a:tr>
            </a:tbl>
          </a:graphicData>
        </a:graphic>
      </p:graphicFrame>
      <p:grpSp>
        <p:nvGrpSpPr>
          <p:cNvPr id="7" name="Group 6"/>
          <p:cNvGrpSpPr/>
          <p:nvPr/>
        </p:nvGrpSpPr>
        <p:grpSpPr>
          <a:xfrm>
            <a:off x="6186004" y="2038244"/>
            <a:ext cx="2130412" cy="2110836"/>
            <a:chOff x="6186004" y="2038244"/>
            <a:chExt cx="2130412" cy="2110836"/>
          </a:xfrm>
        </p:grpSpPr>
        <p:cxnSp>
          <p:nvCxnSpPr>
            <p:cNvPr id="40" name="Straight Connector 39"/>
            <p:cNvCxnSpPr>
              <a:stCxn id="25" idx="6"/>
              <a:endCxn id="32" idx="2"/>
            </p:cNvCxnSpPr>
            <p:nvPr/>
          </p:nvCxnSpPr>
          <p:spPr bwMode="auto">
            <a:xfrm flipV="1">
              <a:off x="6500384" y="2644531"/>
              <a:ext cx="1122785" cy="449149"/>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6" idx="6"/>
              <a:endCxn id="32" idx="2"/>
            </p:cNvCxnSpPr>
            <p:nvPr/>
          </p:nvCxnSpPr>
          <p:spPr bwMode="auto">
            <a:xfrm flipV="1">
              <a:off x="6500384" y="2644531"/>
              <a:ext cx="1122785" cy="898263"/>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2" idx="6"/>
              <a:endCxn id="34" idx="2"/>
            </p:cNvCxnSpPr>
            <p:nvPr/>
          </p:nvCxnSpPr>
          <p:spPr bwMode="auto">
            <a:xfrm>
              <a:off x="6500384" y="2195416"/>
              <a:ext cx="1122785" cy="1347377"/>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stCxn id="23" idx="6"/>
              <a:endCxn id="34" idx="2"/>
            </p:cNvCxnSpPr>
            <p:nvPr/>
          </p:nvCxnSpPr>
          <p:spPr bwMode="auto">
            <a:xfrm>
              <a:off x="6500384" y="2644566"/>
              <a:ext cx="1122785" cy="898228"/>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25" idx="6"/>
              <a:endCxn id="34" idx="2"/>
            </p:cNvCxnSpPr>
            <p:nvPr/>
          </p:nvCxnSpPr>
          <p:spPr bwMode="auto">
            <a:xfrm>
              <a:off x="6500384" y="3093680"/>
              <a:ext cx="1122785" cy="449114"/>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26" idx="6"/>
              <a:endCxn id="34" idx="2"/>
            </p:cNvCxnSpPr>
            <p:nvPr/>
          </p:nvCxnSpPr>
          <p:spPr bwMode="auto">
            <a:xfrm>
              <a:off x="6500384" y="3542793"/>
              <a:ext cx="112278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31" idx="6"/>
              <a:endCxn id="34" idx="2"/>
            </p:cNvCxnSpPr>
            <p:nvPr/>
          </p:nvCxnSpPr>
          <p:spPr bwMode="auto">
            <a:xfrm flipV="1">
              <a:off x="6500384" y="3542793"/>
              <a:ext cx="1122785" cy="449114"/>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a:off x="7982459" y="2507278"/>
              <a:ext cx="333957" cy="274229"/>
            </a:xfrm>
            <a:prstGeom prst="rect">
              <a:avLst/>
            </a:prstGeom>
            <a:noFill/>
          </p:spPr>
          <p:txBody>
            <a:bodyPr wrap="none" rtlCol="0">
              <a:spAutoFit/>
            </a:bodyPr>
            <a:lstStyle/>
            <a:p>
              <a:r>
                <a:rPr lang="en-AU" sz="1600" b="1" dirty="0" smtClean="0">
                  <a:solidFill>
                    <a:srgbClr val="0070C0"/>
                  </a:solidFill>
                  <a:latin typeface="Arial" pitchFamily="34" charset="0"/>
                  <a:cs typeface="Arial" pitchFamily="34" charset="0"/>
                </a:rPr>
                <a:t>36</a:t>
              </a:r>
              <a:endParaRPr lang="en-US" sz="1600" b="1" dirty="0">
                <a:solidFill>
                  <a:srgbClr val="0070C0"/>
                </a:solidFill>
                <a:latin typeface="Arial" pitchFamily="34" charset="0"/>
                <a:cs typeface="Arial" pitchFamily="34" charset="0"/>
              </a:endParaRPr>
            </a:p>
          </p:txBody>
        </p:sp>
        <p:cxnSp>
          <p:nvCxnSpPr>
            <p:cNvPr id="38" name="Straight Connector 37"/>
            <p:cNvCxnSpPr>
              <a:stCxn id="22" idx="6"/>
              <a:endCxn id="32" idx="2"/>
            </p:cNvCxnSpPr>
            <p:nvPr/>
          </p:nvCxnSpPr>
          <p:spPr bwMode="auto">
            <a:xfrm>
              <a:off x="6500384" y="2195416"/>
              <a:ext cx="1122785" cy="449114"/>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3" idx="6"/>
              <a:endCxn id="32" idx="2"/>
            </p:cNvCxnSpPr>
            <p:nvPr/>
          </p:nvCxnSpPr>
          <p:spPr bwMode="auto">
            <a:xfrm flipV="1">
              <a:off x="6500384" y="2644531"/>
              <a:ext cx="1122785" cy="35"/>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31" idx="6"/>
              <a:endCxn id="32" idx="2"/>
            </p:cNvCxnSpPr>
            <p:nvPr/>
          </p:nvCxnSpPr>
          <p:spPr bwMode="auto">
            <a:xfrm flipV="1">
              <a:off x="6500384" y="2644531"/>
              <a:ext cx="1122785" cy="1347377"/>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6186004" y="2038244"/>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22"/>
            <p:cNvSpPr/>
            <p:nvPr/>
          </p:nvSpPr>
          <p:spPr bwMode="auto">
            <a:xfrm>
              <a:off x="6186004" y="2487393"/>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Oval 24"/>
            <p:cNvSpPr/>
            <p:nvPr/>
          </p:nvSpPr>
          <p:spPr bwMode="auto">
            <a:xfrm>
              <a:off x="6186004" y="2936507"/>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Oval 25"/>
            <p:cNvSpPr/>
            <p:nvPr/>
          </p:nvSpPr>
          <p:spPr bwMode="auto">
            <a:xfrm>
              <a:off x="6186004" y="3385621"/>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Oval 30"/>
            <p:cNvSpPr/>
            <p:nvPr/>
          </p:nvSpPr>
          <p:spPr bwMode="auto">
            <a:xfrm>
              <a:off x="6186004" y="3834735"/>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Oval 31"/>
            <p:cNvSpPr/>
            <p:nvPr/>
          </p:nvSpPr>
          <p:spPr bwMode="auto">
            <a:xfrm>
              <a:off x="7623169" y="2487358"/>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600" dirty="0" smtClean="0">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Oval 33"/>
            <p:cNvSpPr/>
            <p:nvPr/>
          </p:nvSpPr>
          <p:spPr bwMode="auto">
            <a:xfrm>
              <a:off x="7623169" y="3385621"/>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7"/>
          <p:cNvGrpSpPr/>
          <p:nvPr/>
        </p:nvGrpSpPr>
        <p:grpSpPr>
          <a:xfrm>
            <a:off x="6186004" y="4342500"/>
            <a:ext cx="2130412" cy="2110836"/>
            <a:chOff x="6186004" y="4342500"/>
            <a:chExt cx="2130412" cy="2110836"/>
          </a:xfrm>
        </p:grpSpPr>
        <p:cxnSp>
          <p:nvCxnSpPr>
            <p:cNvPr id="91" name="Straight Connector 90"/>
            <p:cNvCxnSpPr>
              <a:stCxn id="75" idx="6"/>
              <a:endCxn id="80" idx="2"/>
            </p:cNvCxnSpPr>
            <p:nvPr/>
          </p:nvCxnSpPr>
          <p:spPr bwMode="auto">
            <a:xfrm>
              <a:off x="6500384" y="4499672"/>
              <a:ext cx="1122785" cy="449114"/>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stCxn id="76" idx="6"/>
              <a:endCxn id="80" idx="2"/>
            </p:cNvCxnSpPr>
            <p:nvPr/>
          </p:nvCxnSpPr>
          <p:spPr bwMode="auto">
            <a:xfrm flipV="1">
              <a:off x="6500384" y="4948787"/>
              <a:ext cx="1122785" cy="35"/>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79" idx="6"/>
              <a:endCxn id="80" idx="2"/>
            </p:cNvCxnSpPr>
            <p:nvPr/>
          </p:nvCxnSpPr>
          <p:spPr bwMode="auto">
            <a:xfrm flipV="1">
              <a:off x="6500384" y="4948787"/>
              <a:ext cx="1122785" cy="1347377"/>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77" idx="6"/>
              <a:endCxn id="80" idx="2"/>
            </p:cNvCxnSpPr>
            <p:nvPr/>
          </p:nvCxnSpPr>
          <p:spPr bwMode="auto">
            <a:xfrm flipV="1">
              <a:off x="6500384" y="4948787"/>
              <a:ext cx="1122785" cy="449149"/>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78" idx="6"/>
              <a:endCxn id="80" idx="2"/>
            </p:cNvCxnSpPr>
            <p:nvPr/>
          </p:nvCxnSpPr>
          <p:spPr bwMode="auto">
            <a:xfrm flipV="1">
              <a:off x="6500384" y="4948787"/>
              <a:ext cx="1122785" cy="898263"/>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a:stCxn id="77" idx="6"/>
              <a:endCxn id="81" idx="2"/>
            </p:cNvCxnSpPr>
            <p:nvPr/>
          </p:nvCxnSpPr>
          <p:spPr bwMode="auto">
            <a:xfrm>
              <a:off x="6500384" y="5397936"/>
              <a:ext cx="1122785" cy="449114"/>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78" idx="6"/>
              <a:endCxn id="81" idx="2"/>
            </p:cNvCxnSpPr>
            <p:nvPr/>
          </p:nvCxnSpPr>
          <p:spPr bwMode="auto">
            <a:xfrm>
              <a:off x="6500384" y="5847049"/>
              <a:ext cx="112278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TextBox 89"/>
            <p:cNvSpPr txBox="1"/>
            <p:nvPr/>
          </p:nvSpPr>
          <p:spPr>
            <a:xfrm>
              <a:off x="7982459" y="5709762"/>
              <a:ext cx="333957" cy="274229"/>
            </a:xfrm>
            <a:prstGeom prst="rect">
              <a:avLst/>
            </a:prstGeom>
            <a:noFill/>
          </p:spPr>
          <p:txBody>
            <a:bodyPr wrap="none" rtlCol="0">
              <a:spAutoFit/>
            </a:bodyPr>
            <a:lstStyle/>
            <a:p>
              <a:r>
                <a:rPr lang="en-AU" sz="1600" b="1" dirty="0" smtClean="0">
                  <a:solidFill>
                    <a:srgbClr val="0070C0"/>
                  </a:solidFill>
                  <a:latin typeface="Arial" pitchFamily="34" charset="0"/>
                  <a:cs typeface="Arial" pitchFamily="34" charset="0"/>
                </a:rPr>
                <a:t>34</a:t>
              </a:r>
              <a:endParaRPr lang="en-US" sz="1600" b="1" dirty="0">
                <a:solidFill>
                  <a:srgbClr val="0070C0"/>
                </a:solidFill>
                <a:latin typeface="Arial" pitchFamily="34" charset="0"/>
                <a:cs typeface="Arial" pitchFamily="34" charset="0"/>
              </a:endParaRPr>
            </a:p>
          </p:txBody>
        </p:sp>
        <p:cxnSp>
          <p:nvCxnSpPr>
            <p:cNvPr id="84" name="Straight Connector 83"/>
            <p:cNvCxnSpPr>
              <a:stCxn id="75" idx="6"/>
              <a:endCxn id="81" idx="2"/>
            </p:cNvCxnSpPr>
            <p:nvPr/>
          </p:nvCxnSpPr>
          <p:spPr bwMode="auto">
            <a:xfrm>
              <a:off x="6500384" y="4499672"/>
              <a:ext cx="1122785" cy="1347377"/>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6" idx="6"/>
              <a:endCxn id="81" idx="2"/>
            </p:cNvCxnSpPr>
            <p:nvPr/>
          </p:nvCxnSpPr>
          <p:spPr bwMode="auto">
            <a:xfrm>
              <a:off x="6500384" y="4948822"/>
              <a:ext cx="1122785" cy="898228"/>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79" idx="6"/>
              <a:endCxn id="81" idx="2"/>
            </p:cNvCxnSpPr>
            <p:nvPr/>
          </p:nvCxnSpPr>
          <p:spPr bwMode="auto">
            <a:xfrm flipV="1">
              <a:off x="6500384" y="5847049"/>
              <a:ext cx="1122785" cy="449114"/>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Oval 74"/>
            <p:cNvSpPr/>
            <p:nvPr/>
          </p:nvSpPr>
          <p:spPr bwMode="auto">
            <a:xfrm>
              <a:off x="6186004" y="4342500"/>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Oval 75"/>
            <p:cNvSpPr/>
            <p:nvPr/>
          </p:nvSpPr>
          <p:spPr bwMode="auto">
            <a:xfrm>
              <a:off x="6186004" y="4791649"/>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Oval 76"/>
            <p:cNvSpPr/>
            <p:nvPr/>
          </p:nvSpPr>
          <p:spPr bwMode="auto">
            <a:xfrm>
              <a:off x="6186004" y="5240763"/>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Oval 77"/>
            <p:cNvSpPr/>
            <p:nvPr/>
          </p:nvSpPr>
          <p:spPr bwMode="auto">
            <a:xfrm>
              <a:off x="6186004" y="5689877"/>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Oval 78"/>
            <p:cNvSpPr/>
            <p:nvPr/>
          </p:nvSpPr>
          <p:spPr bwMode="auto">
            <a:xfrm>
              <a:off x="6186004" y="6138991"/>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Oval 79"/>
            <p:cNvSpPr/>
            <p:nvPr/>
          </p:nvSpPr>
          <p:spPr bwMode="auto">
            <a:xfrm>
              <a:off x="7623169" y="4791614"/>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1600" dirty="0" smtClean="0">
                  <a:latin typeface="Arial" pitchFamily="34" charset="0"/>
                  <a:cs typeface="Arial" pitchFamily="34" charset="0"/>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Oval 80"/>
            <p:cNvSpPr/>
            <p:nvPr/>
          </p:nvSpPr>
          <p:spPr bwMode="auto">
            <a:xfrm>
              <a:off x="7623169" y="5689877"/>
              <a:ext cx="314380" cy="314345"/>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1196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P spid="35" grpId="0" animBg="1"/>
      <p:bldP spid="36" grpId="0" animBg="1"/>
      <p:bldP spid="37" grpId="0" animBg="1"/>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Generalized assignment</a:t>
            </a:r>
            <a:endParaRPr lang="en-US" dirty="0"/>
          </a:p>
        </p:txBody>
      </p:sp>
      <p:sp>
        <p:nvSpPr>
          <p:cNvPr id="3" name="Content Placeholder 2"/>
          <p:cNvSpPr>
            <a:spLocks noGrp="1"/>
          </p:cNvSpPr>
          <p:nvPr>
            <p:ph idx="1"/>
          </p:nvPr>
        </p:nvSpPr>
        <p:spPr/>
        <p:txBody>
          <a:bodyPr/>
          <a:lstStyle/>
          <a:p>
            <a:r>
              <a:rPr lang="en-AU" b="1" dirty="0" smtClean="0">
                <a:solidFill>
                  <a:srgbClr val="0070C0"/>
                </a:solidFill>
              </a:rPr>
              <a:t>Master</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Max </a:t>
            </a:r>
            <a:r>
              <a:rPr lang="en-AU" dirty="0">
                <a:latin typeface="Times New Roman" pitchFamily="18" charset="0"/>
                <a:cs typeface="Times New Roman" pitchFamily="18" charset="0"/>
                <a:sym typeface="Symbol" pitchFamily="18" charset="2"/>
              </a:rPr>
              <a:t></a:t>
            </a:r>
            <a:r>
              <a:rPr lang="en-AU" i="1" baseline="-25000" dirty="0" err="1">
                <a:latin typeface="Times New Roman" pitchFamily="18" charset="0"/>
                <a:cs typeface="Times New Roman" pitchFamily="18" charset="0"/>
                <a:sym typeface="Symbol" pitchFamily="18" charset="2"/>
              </a:rPr>
              <a:t>i</a:t>
            </a:r>
            <a:r>
              <a:rPr lang="en-AU" baseline="-25000" dirty="0">
                <a:latin typeface="Times New Roman" pitchFamily="18" charset="0"/>
                <a:cs typeface="Times New Roman" pitchFamily="18" charset="0"/>
                <a:sym typeface="Symbol" pitchFamily="18" charset="2"/>
              </a:rPr>
              <a:t>=1,…,</a:t>
            </a:r>
            <a:r>
              <a:rPr lang="en-AU" i="1" baseline="-25000" dirty="0" err="1">
                <a:latin typeface="Times New Roman" pitchFamily="18" charset="0"/>
                <a:cs typeface="Times New Roman" pitchFamily="18" charset="0"/>
                <a:sym typeface="Symbol" pitchFamily="18" charset="2"/>
              </a:rPr>
              <a:t>m</a:t>
            </a:r>
            <a:r>
              <a:rPr lang="en-AU" baseline="-25000" dirty="0" err="1">
                <a:latin typeface="Times New Roman" pitchFamily="18" charset="0"/>
                <a:cs typeface="Times New Roman" pitchFamily="18" charset="0"/>
                <a:sym typeface="Symbol" pitchFamily="18" charset="2"/>
              </a:rPr>
              <a:t>,</a:t>
            </a:r>
            <a:r>
              <a:rPr lang="en-AU" i="1" baseline="-25000" dirty="0" err="1">
                <a:latin typeface="Times New Roman" pitchFamily="18" charset="0"/>
                <a:cs typeface="Times New Roman" pitchFamily="18" charset="0"/>
                <a:sym typeface="Symbol" pitchFamily="18" charset="2"/>
              </a:rPr>
              <a:t>k</a:t>
            </a:r>
            <a:r>
              <a:rPr lang="en-AU" baseline="-25000" dirty="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,…,Ki</a:t>
            </a:r>
            <a:r>
              <a:rPr lang="en-AU" dirty="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c</a:t>
            </a:r>
            <a:r>
              <a:rPr lang="en-AU" i="1" baseline="-25000" dirty="0" err="1">
                <a:latin typeface="Times New Roman" pitchFamily="18" charset="0"/>
                <a:cs typeface="Times New Roman" pitchFamily="18" charset="0"/>
                <a:sym typeface="Symbol" pitchFamily="18" charset="2"/>
              </a:rPr>
              <a:t>ik</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err="1">
                <a:latin typeface="Times New Roman" pitchFamily="18" charset="0"/>
                <a:cs typeface="Times New Roman" pitchFamily="18" charset="0"/>
                <a:sym typeface="Symbol" pitchFamily="18" charset="2"/>
              </a:rPr>
              <a:t>s.t.</a:t>
            </a:r>
            <a:r>
              <a:rPr lang="en-AU" dirty="0">
                <a:latin typeface="Times New Roman" pitchFamily="18" charset="0"/>
                <a:cs typeface="Times New Roman" pitchFamily="18" charset="0"/>
                <a:sym typeface="Symbol" pitchFamily="18" charset="2"/>
              </a:rPr>
              <a:t>	</a:t>
            </a:r>
            <a:r>
              <a:rPr lang="en-AU" i="1" baseline="-25000" dirty="0" err="1">
                <a:latin typeface="Times New Roman" pitchFamily="18" charset="0"/>
                <a:cs typeface="Times New Roman" pitchFamily="18" charset="0"/>
                <a:sym typeface="Symbol" pitchFamily="18" charset="2"/>
              </a:rPr>
              <a:t>i</a:t>
            </a:r>
            <a:r>
              <a:rPr lang="en-AU" baseline="-25000" dirty="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a:t>
            </a:r>
            <a:r>
              <a:rPr lang="en-AU" i="1" baseline="-25000" dirty="0" err="1">
                <a:latin typeface="Times New Roman" pitchFamily="18" charset="0"/>
                <a:cs typeface="Times New Roman" pitchFamily="18" charset="0"/>
                <a:sym typeface="Symbol" pitchFamily="18" charset="2"/>
              </a:rPr>
              <a:t>m,k</a:t>
            </a:r>
            <a:r>
              <a:rPr lang="en-AU" baseline="-25000" dirty="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Ki</a:t>
            </a:r>
            <a:r>
              <a:rPr lang="en-AU" dirty="0">
                <a:latin typeface="Times New Roman" pitchFamily="18" charset="0"/>
                <a:cs typeface="Times New Roman" pitchFamily="18" charset="0"/>
                <a:sym typeface="Symbol" pitchFamily="18" charset="2"/>
              </a:rPr>
              <a:t> </a:t>
            </a:r>
            <a:r>
              <a:rPr lang="en-AU" i="1" dirty="0" err="1">
                <a:latin typeface="Times New Roman" pitchFamily="18" charset="0"/>
                <a:cs typeface="Times New Roman" pitchFamily="18" charset="0"/>
                <a:sym typeface="Symbol" pitchFamily="18" charset="2"/>
              </a:rPr>
              <a:t>a</a:t>
            </a:r>
            <a:r>
              <a:rPr lang="en-AU" i="1" baseline="-25000" dirty="0" err="1">
                <a:latin typeface="Times New Roman" pitchFamily="18" charset="0"/>
                <a:cs typeface="Times New Roman" pitchFamily="18" charset="0"/>
                <a:sym typeface="Symbol" pitchFamily="18" charset="2"/>
              </a:rPr>
              <a:t>ijk</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 1	for 1 ≤ </a:t>
            </a:r>
            <a:r>
              <a:rPr lang="en-AU" i="1" dirty="0">
                <a:latin typeface="Times New Roman" pitchFamily="18" charset="0"/>
                <a:cs typeface="Times New Roman" pitchFamily="18" charset="0"/>
                <a:sym typeface="Symbol" pitchFamily="18" charset="2"/>
              </a:rPr>
              <a:t>j</a:t>
            </a:r>
            <a:r>
              <a:rPr lang="en-AU" dirty="0">
                <a:latin typeface="Times New Roman" pitchFamily="18" charset="0"/>
                <a:cs typeface="Times New Roman" pitchFamily="18" charset="0"/>
                <a:sym typeface="Symbol" pitchFamily="18" charset="2"/>
              </a:rPr>
              <a:t> ≤ </a:t>
            </a:r>
            <a:r>
              <a:rPr lang="en-AU" i="1" dirty="0">
                <a:latin typeface="Times New Roman" pitchFamily="18" charset="0"/>
                <a:cs typeface="Times New Roman" pitchFamily="18" charset="0"/>
                <a:sym typeface="Symbol" pitchFamily="18" charset="2"/>
              </a:rPr>
              <a:t>n	</a:t>
            </a:r>
            <a:r>
              <a:rPr lang="en-AU" sz="2000" b="1" dirty="0">
                <a:solidFill>
                  <a:srgbClr val="0070C0"/>
                </a:solidFill>
                <a:latin typeface="Arial" charset="0"/>
                <a:cs typeface="Arial" charset="0"/>
                <a:sym typeface="Symbol" pitchFamily="18" charset="2"/>
              </a:rPr>
              <a:t>Job</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i="1" baseline="-25000" dirty="0">
                <a:latin typeface="Times New Roman" pitchFamily="18" charset="0"/>
                <a:cs typeface="Times New Roman" pitchFamily="18" charset="0"/>
                <a:sym typeface="Symbol" pitchFamily="18" charset="2"/>
              </a:rPr>
              <a:t>k</a:t>
            </a:r>
            <a:r>
              <a:rPr lang="en-AU" baseline="-25000" dirty="0">
                <a:latin typeface="Times New Roman" pitchFamily="18" charset="0"/>
                <a:cs typeface="Times New Roman" pitchFamily="18" charset="0"/>
                <a:sym typeface="Symbol" pitchFamily="18" charset="2"/>
              </a:rPr>
              <a:t>=1,…,</a:t>
            </a:r>
            <a:r>
              <a:rPr lang="en-AU" i="1" baseline="-25000" dirty="0">
                <a:latin typeface="Times New Roman" pitchFamily="18" charset="0"/>
                <a:cs typeface="Times New Roman" pitchFamily="18" charset="0"/>
                <a:sym typeface="Symbol" pitchFamily="18" charset="2"/>
              </a:rPr>
              <a:t>Ki</a:t>
            </a:r>
            <a:r>
              <a:rPr lang="en-AU" dirty="0">
                <a:latin typeface="Times New Roman" pitchFamily="18" charset="0"/>
                <a:cs typeface="Times New Roman" pitchFamily="18" charset="0"/>
                <a:sym typeface="Symbol" pitchFamily="18" charset="2"/>
              </a:rPr>
              <a:t> </a:t>
            </a:r>
            <a:r>
              <a:rPr lang="en-AU" i="1"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 1 		for 1 ≤ </a:t>
            </a:r>
            <a:r>
              <a:rPr lang="en-AU" i="1" dirty="0" err="1">
                <a:latin typeface="Times New Roman" pitchFamily="18" charset="0"/>
                <a:cs typeface="Times New Roman" pitchFamily="18" charset="0"/>
                <a:sym typeface="Symbol" pitchFamily="18" charset="2"/>
              </a:rPr>
              <a:t>i</a:t>
            </a:r>
            <a:r>
              <a:rPr lang="en-AU" dirty="0">
                <a:latin typeface="Times New Roman" pitchFamily="18" charset="0"/>
                <a:cs typeface="Times New Roman" pitchFamily="18" charset="0"/>
                <a:sym typeface="Symbol" pitchFamily="18" charset="2"/>
              </a:rPr>
              <a:t> ≤ </a:t>
            </a:r>
            <a:r>
              <a:rPr lang="en-AU" i="1" dirty="0">
                <a:latin typeface="Times New Roman" pitchFamily="18" charset="0"/>
                <a:cs typeface="Times New Roman" pitchFamily="18" charset="0"/>
                <a:sym typeface="Symbol" pitchFamily="18" charset="2"/>
              </a:rPr>
              <a:t>m	</a:t>
            </a:r>
            <a:r>
              <a:rPr lang="en-AU" sz="2000" b="1" dirty="0" smtClean="0">
                <a:solidFill>
                  <a:srgbClr val="0070C0"/>
                </a:solidFill>
                <a:latin typeface="Arial" charset="0"/>
                <a:cs typeface="Arial" charset="0"/>
                <a:sym typeface="Symbol" pitchFamily="18" charset="2"/>
              </a:rPr>
              <a:t>Convexity</a:t>
            </a:r>
            <a:r>
              <a:rPr lang="en-AU" dirty="0">
                <a:latin typeface="Times New Roman" pitchFamily="18" charset="0"/>
                <a:cs typeface="Times New Roman" pitchFamily="18" charset="0"/>
                <a:sym typeface="Symbol" pitchFamily="18" charset="2"/>
              </a:rPr>
              <a:t/>
            </a:r>
            <a:br>
              <a:rPr lang="en-AU" dirty="0">
                <a:latin typeface="Times New Roman" pitchFamily="18" charset="0"/>
                <a:cs typeface="Times New Roman" pitchFamily="18" charset="0"/>
                <a:sym typeface="Symbol" pitchFamily="18" charset="2"/>
              </a:rPr>
            </a:br>
            <a:r>
              <a:rPr lang="en-AU" dirty="0">
                <a:latin typeface="Times New Roman" pitchFamily="18" charset="0"/>
                <a:cs typeface="Times New Roman" pitchFamily="18" charset="0"/>
                <a:sym typeface="Symbol" pitchFamily="18" charset="2"/>
              </a:rPr>
              <a:t>	</a:t>
            </a:r>
            <a:r>
              <a:rPr lang="en-AU" i="1" dirty="0">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pitchFamily="18" charset="2"/>
              </a:rPr>
              <a:t>ik</a:t>
            </a:r>
            <a:r>
              <a:rPr lang="en-AU" dirty="0">
                <a:latin typeface="Times New Roman" pitchFamily="18" charset="0"/>
                <a:cs typeface="Times New Roman" pitchFamily="18" charset="0"/>
                <a:sym typeface="Symbol" pitchFamily="18" charset="2"/>
              </a:rPr>
              <a:t>  {0, 1}</a:t>
            </a:r>
          </a:p>
          <a:p>
            <a:endParaRPr lang="en-AU" dirty="0" smtClean="0"/>
          </a:p>
          <a:p>
            <a:r>
              <a:rPr lang="en-AU" b="1" dirty="0" err="1" smtClean="0">
                <a:solidFill>
                  <a:srgbClr val="0070C0"/>
                </a:solidFill>
              </a:rPr>
              <a:t>Subproblem</a:t>
            </a:r>
            <a:r>
              <a:rPr lang="en-AU" b="1" dirty="0" smtClean="0">
                <a:solidFill>
                  <a:srgbClr val="0070C0"/>
                </a:solidFill>
              </a:rPr>
              <a:t> (for each machine </a:t>
            </a:r>
            <a:r>
              <a:rPr lang="en-AU" b="1" i="1" dirty="0" err="1" smtClean="0">
                <a:solidFill>
                  <a:srgbClr val="0070C0"/>
                </a:solidFill>
                <a:latin typeface="Times New Roman" pitchFamily="18" charset="0"/>
                <a:cs typeface="Times New Roman" pitchFamily="18" charset="0"/>
              </a:rPr>
              <a:t>i</a:t>
            </a:r>
            <a:r>
              <a:rPr lang="en-AU" b="1" dirty="0" smtClean="0">
                <a:solidFill>
                  <a:srgbClr val="0070C0"/>
                </a:solidFill>
              </a:rPr>
              <a:t>)</a:t>
            </a: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a:latin typeface="Times New Roman" pitchFamily="18" charset="0"/>
                <a:cs typeface="Times New Roman" pitchFamily="18" charset="0"/>
                <a:sym typeface="Symbol"/>
              </a:rPr>
              <a:t>Max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 </a:t>
            </a:r>
            <a:r>
              <a:rPr lang="en-AU" dirty="0">
                <a:latin typeface="Times New Roman" pitchFamily="18" charset="0"/>
                <a:cs typeface="Times New Roman" pitchFamily="18" charset="0"/>
                <a:sym typeface="Symbol"/>
              </a:rPr>
              <a:t>(</a:t>
            </a:r>
            <a:r>
              <a:rPr lang="en-AU" i="1" dirty="0" err="1">
                <a:latin typeface="Times New Roman" pitchFamily="18" charset="0"/>
                <a:cs typeface="Times New Roman" pitchFamily="18" charset="0"/>
              </a:rPr>
              <a:t>c</a:t>
            </a:r>
            <a:r>
              <a:rPr lang="en-AU" i="1" baseline="-25000" dirty="0" err="1">
                <a:latin typeface="Times New Roman" pitchFamily="18" charset="0"/>
                <a:cs typeface="Times New Roman" pitchFamily="18" charset="0"/>
                <a:sym typeface="Symbol" pitchFamily="18" charset="2"/>
              </a:rPr>
              <a:t>ij</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sym typeface="Symbol"/>
              </a:rPr>
              <a:t>a</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a:t>
            </a:r>
            <a:r>
              <a:rPr lang="en-AU" i="1" baseline="-25000" dirty="0" err="1">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a:t>
            </a:r>
            <a:r>
              <a:rPr lang="en-AU" i="1" baseline="-25000" dirty="0">
                <a:latin typeface="Times New Roman" pitchFamily="18" charset="0"/>
                <a:cs typeface="Times New Roman" pitchFamily="18" charset="0"/>
                <a:sym typeface="Symbol"/>
              </a:rPr>
              <a:t>j</a:t>
            </a:r>
            <a:r>
              <a:rPr lang="en-AU" baseline="-25000" dirty="0">
                <a:latin typeface="Times New Roman" pitchFamily="18" charset="0"/>
                <a:cs typeface="Times New Roman" pitchFamily="18" charset="0"/>
                <a:sym typeface="Symbol"/>
              </a:rPr>
              <a:t>=1,…,</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a:latin typeface="Times New Roman" pitchFamily="18" charset="0"/>
                <a:cs typeface="Times New Roman" pitchFamily="18" charset="0"/>
                <a:sym typeface="Symbol"/>
              </a:rPr>
              <a:t>d</a:t>
            </a:r>
            <a:r>
              <a:rPr lang="en-AU" i="1" baseline="-25000" dirty="0" err="1">
                <a:latin typeface="Times New Roman" pitchFamily="18" charset="0"/>
                <a:cs typeface="Times New Roman" pitchFamily="18" charset="0"/>
                <a:sym typeface="Symbol"/>
              </a:rPr>
              <a:t>ij</a:t>
            </a:r>
            <a:r>
              <a:rPr lang="en-AU" i="1" dirty="0" err="1">
                <a:latin typeface="Times New Roman" pitchFamily="18" charset="0"/>
                <a:cs typeface="Times New Roman" pitchFamily="18" charset="0"/>
                <a:sym typeface="Symbol"/>
              </a:rPr>
              <a:t>a</a:t>
            </a:r>
            <a:r>
              <a:rPr lang="en-AU" i="1" baseline="-25000" dirty="0" err="1">
                <a:latin typeface="Times New Roman" pitchFamily="18" charset="0"/>
                <a:cs typeface="Times New Roman" pitchFamily="18" charset="0"/>
                <a:sym typeface="Symbol"/>
              </a:rPr>
              <a:t>ij</a:t>
            </a:r>
            <a:r>
              <a:rPr lang="en-AU" dirty="0">
                <a:latin typeface="Times New Roman" pitchFamily="18" charset="0"/>
                <a:cs typeface="Times New Roman" pitchFamily="18" charset="0"/>
                <a:sym typeface="Symbol"/>
              </a:rPr>
              <a:t> ≤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a:t>
            </a:r>
            <a:r>
              <a:rPr lang="en-AU" i="1" baseline="-25000" dirty="0" smtClean="0">
                <a:latin typeface="Times New Roman" pitchFamily="18" charset="0"/>
                <a:cs typeface="Times New Roman" pitchFamily="18" charset="0"/>
                <a:sym typeface="Symbol"/>
              </a:rPr>
              <a:t/>
            </a:r>
            <a:br>
              <a:rPr lang="en-AU" i="1" baseline="-25000" dirty="0" smtClean="0">
                <a:latin typeface="Times New Roman" pitchFamily="18" charset="0"/>
                <a:cs typeface="Times New Roman" pitchFamily="18" charset="0"/>
                <a:sym typeface="Symbol"/>
              </a:rPr>
            </a:br>
            <a:r>
              <a:rPr lang="en-AU" i="1"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a</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and integer</a:t>
            </a:r>
            <a:endParaRPr lang="en-US" dirty="0">
              <a:latin typeface="Times New Roman" pitchFamily="18" charset="0"/>
              <a:cs typeface="Times New Roman" pitchFamily="18" charset="0"/>
            </a:endParaRPr>
          </a:p>
          <a:p>
            <a:endParaRPr lang="en-AU" sz="2000" b="1" dirty="0">
              <a:solidFill>
                <a:srgbClr val="0070C0"/>
              </a:solidFill>
              <a:sym typeface="Symbol"/>
            </a:endParaRPr>
          </a:p>
          <a:p>
            <a:r>
              <a:rPr lang="en-AU" b="1" dirty="0" smtClean="0">
                <a:solidFill>
                  <a:srgbClr val="0070C0"/>
                </a:solidFill>
                <a:sym typeface="Symbol"/>
              </a:rPr>
              <a:t>Add </a:t>
            </a:r>
            <a:r>
              <a:rPr lang="en-AU" b="1" dirty="0">
                <a:solidFill>
                  <a:srgbClr val="0070C0"/>
                </a:solidFill>
                <a:sym typeface="Symbol"/>
              </a:rPr>
              <a:t>variable </a:t>
            </a:r>
            <a:r>
              <a:rPr lang="en-AU" b="1" dirty="0" smtClean="0">
                <a:solidFill>
                  <a:srgbClr val="0070C0"/>
                </a:solidFill>
                <a:sym typeface="Symbol"/>
              </a:rPr>
              <a:t>to master </a:t>
            </a:r>
            <a:r>
              <a:rPr lang="en-AU" b="1" dirty="0" smtClean="0">
                <a:solidFill>
                  <a:srgbClr val="0070C0"/>
                </a:solidFill>
              </a:rPr>
              <a:t>if </a:t>
            </a:r>
            <a:r>
              <a:rPr lang="en-AU" b="1" dirty="0">
                <a:solidFill>
                  <a:srgbClr val="0070C0"/>
                </a:solidFill>
                <a:latin typeface="Times New Roman" pitchFamily="18" charset="0"/>
                <a:cs typeface="Times New Roman" pitchFamily="18" charset="0"/>
                <a:sym typeface="Symbol"/>
              </a:rPr>
              <a:t></a:t>
            </a:r>
            <a:r>
              <a:rPr lang="en-AU" b="1" i="1" baseline="-25000" dirty="0">
                <a:solidFill>
                  <a:srgbClr val="0070C0"/>
                </a:solidFill>
                <a:latin typeface="Times New Roman" pitchFamily="18" charset="0"/>
                <a:cs typeface="Times New Roman" pitchFamily="18" charset="0"/>
                <a:sym typeface="Symbol"/>
              </a:rPr>
              <a:t>j</a:t>
            </a:r>
            <a:r>
              <a:rPr lang="en-AU" b="1" baseline="-25000" dirty="0">
                <a:solidFill>
                  <a:srgbClr val="0070C0"/>
                </a:solidFill>
                <a:latin typeface="Times New Roman" pitchFamily="18" charset="0"/>
                <a:cs typeface="Times New Roman" pitchFamily="18" charset="0"/>
                <a:sym typeface="Symbol"/>
              </a:rPr>
              <a:t>=1,…,</a:t>
            </a:r>
            <a:r>
              <a:rPr lang="en-AU" b="1" i="1" baseline="-25000" dirty="0">
                <a:solidFill>
                  <a:srgbClr val="0070C0"/>
                </a:solidFill>
                <a:latin typeface="Times New Roman" pitchFamily="18" charset="0"/>
                <a:cs typeface="Times New Roman" pitchFamily="18" charset="0"/>
                <a:sym typeface="Symbol"/>
              </a:rPr>
              <a:t>n </a:t>
            </a:r>
            <a:r>
              <a:rPr lang="en-AU" b="1" dirty="0">
                <a:solidFill>
                  <a:srgbClr val="0070C0"/>
                </a:solidFill>
                <a:latin typeface="Times New Roman" pitchFamily="18" charset="0"/>
                <a:cs typeface="Times New Roman" pitchFamily="18" charset="0"/>
                <a:sym typeface="Symbol"/>
              </a:rPr>
              <a:t>(</a:t>
            </a:r>
            <a:r>
              <a:rPr lang="en-AU" b="1" i="1" dirty="0" err="1">
                <a:solidFill>
                  <a:srgbClr val="0070C0"/>
                </a:solidFill>
                <a:latin typeface="Times New Roman" pitchFamily="18" charset="0"/>
                <a:cs typeface="Times New Roman" pitchFamily="18" charset="0"/>
              </a:rPr>
              <a:t>c</a:t>
            </a:r>
            <a:r>
              <a:rPr lang="en-AU" b="1" i="1" baseline="-25000" dirty="0" err="1">
                <a:solidFill>
                  <a:srgbClr val="0070C0"/>
                </a:solidFill>
                <a:latin typeface="Times New Roman" pitchFamily="18" charset="0"/>
                <a:cs typeface="Times New Roman" pitchFamily="18" charset="0"/>
                <a:sym typeface="Symbol" pitchFamily="18" charset="2"/>
              </a:rPr>
              <a:t>ij</a:t>
            </a:r>
            <a:r>
              <a:rPr lang="en-AU" b="1" dirty="0">
                <a:solidFill>
                  <a:srgbClr val="0070C0"/>
                </a:solidFill>
                <a:latin typeface="Times New Roman" pitchFamily="18" charset="0"/>
                <a:cs typeface="Times New Roman" pitchFamily="18" charset="0"/>
              </a:rPr>
              <a:t> – </a:t>
            </a:r>
            <a:r>
              <a:rPr lang="en-AU" b="1" i="1" dirty="0" err="1">
                <a:solidFill>
                  <a:srgbClr val="0070C0"/>
                </a:solidFill>
                <a:latin typeface="Times New Roman" pitchFamily="18" charset="0"/>
                <a:cs typeface="Times New Roman" pitchFamily="18" charset="0"/>
                <a:sym typeface="Symbol"/>
              </a:rPr>
              <a:t>a</a:t>
            </a:r>
            <a:r>
              <a:rPr lang="en-AU" b="1" i="1" baseline="-25000" dirty="0" err="1">
                <a:solidFill>
                  <a:srgbClr val="0070C0"/>
                </a:solidFill>
                <a:latin typeface="Times New Roman" pitchFamily="18" charset="0"/>
                <a:cs typeface="Times New Roman" pitchFamily="18" charset="0"/>
                <a:sym typeface="Symbol"/>
              </a:rPr>
              <a:t>ij</a:t>
            </a:r>
            <a:r>
              <a:rPr lang="en-AU" b="1" i="1" dirty="0" err="1">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j</a:t>
            </a:r>
            <a:r>
              <a:rPr lang="en-AU" b="1" dirty="0">
                <a:solidFill>
                  <a:srgbClr val="0070C0"/>
                </a:solidFill>
                <a:latin typeface="Times New Roman" pitchFamily="18" charset="0"/>
                <a:cs typeface="Times New Roman" pitchFamily="18" charset="0"/>
                <a:sym typeface="Symbol"/>
              </a:rPr>
              <a:t> ) – </a:t>
            </a:r>
            <a:r>
              <a:rPr lang="en-AU" b="1" i="1" dirty="0">
                <a:solidFill>
                  <a:srgbClr val="0070C0"/>
                </a:solidFill>
                <a:latin typeface="Times New Roman" pitchFamily="18" charset="0"/>
                <a:cs typeface="Times New Roman" pitchFamily="18" charset="0"/>
                <a:sym typeface="Symbol"/>
              </a:rPr>
              <a:t></a:t>
            </a:r>
            <a:r>
              <a:rPr lang="en-AU" b="1" i="1" baseline="-25000" dirty="0" err="1">
                <a:solidFill>
                  <a:srgbClr val="0070C0"/>
                </a:solidFill>
                <a:latin typeface="Times New Roman" pitchFamily="18" charset="0"/>
                <a:cs typeface="Times New Roman" pitchFamily="18" charset="0"/>
                <a:sym typeface="Symbol"/>
              </a:rPr>
              <a:t>i</a:t>
            </a:r>
            <a:r>
              <a:rPr lang="en-AU" b="1" dirty="0">
                <a:solidFill>
                  <a:srgbClr val="0070C0"/>
                </a:solidFill>
                <a:latin typeface="Times New Roman" pitchFamily="18" charset="0"/>
                <a:cs typeface="Times New Roman" pitchFamily="18" charset="0"/>
                <a:sym typeface="Symbol"/>
              </a:rPr>
              <a:t> &gt; </a:t>
            </a:r>
            <a:r>
              <a:rPr lang="en-AU" b="1" dirty="0" smtClean="0">
                <a:solidFill>
                  <a:srgbClr val="0070C0"/>
                </a:solidFill>
                <a:latin typeface="Times New Roman" pitchFamily="18" charset="0"/>
                <a:cs typeface="Times New Roman" pitchFamily="18" charset="0"/>
                <a:sym typeface="Symbol"/>
              </a:rPr>
              <a:t>0</a:t>
            </a:r>
            <a:endParaRPr lang="en-US" b="1" i="1" dirty="0">
              <a:solidFill>
                <a:srgbClr val="0070C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20056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7775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63500"/>
            <a:ext cx="8353425" cy="989013"/>
          </a:xfrm>
        </p:spPr>
        <p:txBody>
          <a:bodyPr/>
          <a:lstStyle/>
          <a:p>
            <a:r>
              <a:rPr lang="en-AU" smtClean="0">
                <a:latin typeface="Arial" charset="0"/>
                <a:cs typeface="Arial" charset="0"/>
              </a:rPr>
              <a:t>History of column generation</a:t>
            </a:r>
            <a:endParaRPr lang="en-US" smtClean="0">
              <a:latin typeface="Arial" charset="0"/>
              <a:cs typeface="Arial" charset="0"/>
            </a:endParaRPr>
          </a:p>
        </p:txBody>
      </p:sp>
      <p:sp>
        <p:nvSpPr>
          <p:cNvPr id="31747" name="TextBox 1"/>
          <p:cNvSpPr txBox="1">
            <a:spLocks noChangeArrowheads="1"/>
          </p:cNvSpPr>
          <p:nvPr/>
        </p:nvSpPr>
        <p:spPr bwMode="auto">
          <a:xfrm>
            <a:off x="395288" y="3716338"/>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1961</a:t>
            </a:r>
            <a:r>
              <a:rPr lang="en-AU" sz="1800">
                <a:latin typeface="Arial" charset="0"/>
                <a:cs typeface="Arial" charset="0"/>
              </a:rPr>
              <a:t>: A linear programming approach to the </a:t>
            </a:r>
            <a:r>
              <a:rPr lang="en-AU" sz="1800" b="1">
                <a:solidFill>
                  <a:srgbClr val="0070C0"/>
                </a:solidFill>
                <a:latin typeface="Arial" charset="0"/>
                <a:cs typeface="Arial" charset="0"/>
              </a:rPr>
              <a:t>cutting-stock</a:t>
            </a:r>
            <a:r>
              <a:rPr lang="en-AU" sz="1800">
                <a:latin typeface="Arial" charset="0"/>
                <a:cs typeface="Arial" charset="0"/>
              </a:rPr>
              <a:t> problem</a:t>
            </a:r>
            <a:br>
              <a:rPr lang="en-AU" sz="1800">
                <a:latin typeface="Arial" charset="0"/>
                <a:cs typeface="Arial" charset="0"/>
              </a:rPr>
            </a:br>
            <a:r>
              <a:rPr lang="en-AU" sz="1800">
                <a:latin typeface="Arial" charset="0"/>
                <a:cs typeface="Arial" charset="0"/>
              </a:rPr>
              <a:t>P.C. Gilmore and R.E. Gomory</a:t>
            </a:r>
            <a:endParaRPr lang="en-US" sz="1800">
              <a:latin typeface="Arial" charset="0"/>
              <a:cs typeface="Arial" charset="0"/>
            </a:endParaRPr>
          </a:p>
        </p:txBody>
      </p:sp>
      <p:sp>
        <p:nvSpPr>
          <p:cNvPr id="31748" name="TextBox 23"/>
          <p:cNvSpPr txBox="1">
            <a:spLocks noChangeArrowheads="1"/>
          </p:cNvSpPr>
          <p:nvPr/>
        </p:nvSpPr>
        <p:spPr bwMode="auto">
          <a:xfrm>
            <a:off x="395288" y="45085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1963</a:t>
            </a:r>
            <a:r>
              <a:rPr lang="en-AU" sz="1800">
                <a:latin typeface="Arial" charset="0"/>
                <a:cs typeface="Arial" charset="0"/>
              </a:rPr>
              <a:t>: A linear programming approach to the </a:t>
            </a:r>
            <a:r>
              <a:rPr lang="en-AU" sz="1800" b="1">
                <a:solidFill>
                  <a:srgbClr val="0070C0"/>
                </a:solidFill>
                <a:latin typeface="Arial" charset="0"/>
                <a:cs typeface="Arial" charset="0"/>
              </a:rPr>
              <a:t>cutting-stock</a:t>
            </a:r>
            <a:r>
              <a:rPr lang="en-AU" sz="1800">
                <a:latin typeface="Arial" charset="0"/>
                <a:cs typeface="Arial" charset="0"/>
              </a:rPr>
              <a:t> problem–Part II</a:t>
            </a:r>
            <a:br>
              <a:rPr lang="en-AU" sz="1800">
                <a:latin typeface="Arial" charset="0"/>
                <a:cs typeface="Arial" charset="0"/>
              </a:rPr>
            </a:br>
            <a:r>
              <a:rPr lang="en-AU" sz="1800">
                <a:latin typeface="Arial" charset="0"/>
                <a:cs typeface="Arial" charset="0"/>
              </a:rPr>
              <a:t>P.C. Gilmore and R.E. Gomory</a:t>
            </a:r>
            <a:endParaRPr lang="en-US" sz="1800">
              <a:latin typeface="Arial" charset="0"/>
              <a:cs typeface="Arial" charset="0"/>
            </a:endParaRPr>
          </a:p>
        </p:txBody>
      </p:sp>
      <p:sp>
        <p:nvSpPr>
          <p:cNvPr id="25" name="TextBox 24"/>
          <p:cNvSpPr txBox="1">
            <a:spLocks noChangeArrowheads="1"/>
          </p:cNvSpPr>
          <p:nvPr/>
        </p:nvSpPr>
        <p:spPr bwMode="auto">
          <a:xfrm>
            <a:off x="395288" y="2403475"/>
            <a:ext cx="84248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dirty="0">
                <a:latin typeface="Arial" charset="0"/>
                <a:cs typeface="Arial" charset="0"/>
              </a:rPr>
              <a:t>1960</a:t>
            </a:r>
            <a:r>
              <a:rPr lang="en-AU" sz="1800" dirty="0">
                <a:latin typeface="Arial" charset="0"/>
                <a:cs typeface="Arial" charset="0"/>
              </a:rPr>
              <a:t>: </a:t>
            </a:r>
            <a:r>
              <a:rPr lang="en-AU" sz="1800" b="1" dirty="0">
                <a:solidFill>
                  <a:srgbClr val="0070C0"/>
                </a:solidFill>
                <a:latin typeface="Arial" charset="0"/>
                <a:cs typeface="Arial" charset="0"/>
              </a:rPr>
              <a:t>Decomposition</a:t>
            </a:r>
            <a:r>
              <a:rPr lang="en-AU" sz="1800" dirty="0">
                <a:solidFill>
                  <a:srgbClr val="0070C0"/>
                </a:solidFill>
                <a:latin typeface="Arial" charset="0"/>
                <a:cs typeface="Arial" charset="0"/>
              </a:rPr>
              <a:t> </a:t>
            </a:r>
            <a:r>
              <a:rPr lang="en-AU" sz="1800" dirty="0">
                <a:latin typeface="Arial" charset="0"/>
                <a:cs typeface="Arial" charset="0"/>
              </a:rPr>
              <a:t>principle for linear programs</a:t>
            </a:r>
            <a:br>
              <a:rPr lang="en-AU" sz="1800" dirty="0">
                <a:latin typeface="Arial" charset="0"/>
                <a:cs typeface="Arial" charset="0"/>
              </a:rPr>
            </a:br>
            <a:r>
              <a:rPr lang="en-AU" sz="1800" dirty="0">
                <a:latin typeface="Arial" charset="0"/>
                <a:cs typeface="Arial" charset="0"/>
              </a:rPr>
              <a:t>G.B. </a:t>
            </a:r>
            <a:r>
              <a:rPr lang="en-AU" sz="1800" b="1" dirty="0" err="1">
                <a:solidFill>
                  <a:srgbClr val="0070C0"/>
                </a:solidFill>
                <a:latin typeface="Arial" charset="0"/>
                <a:cs typeface="Arial" charset="0"/>
              </a:rPr>
              <a:t>Dantzig</a:t>
            </a:r>
            <a:r>
              <a:rPr lang="en-AU" sz="1800" b="1" dirty="0">
                <a:solidFill>
                  <a:srgbClr val="0070C0"/>
                </a:solidFill>
                <a:latin typeface="Arial" charset="0"/>
                <a:cs typeface="Arial" charset="0"/>
              </a:rPr>
              <a:t> </a:t>
            </a:r>
            <a:r>
              <a:rPr lang="en-AU" sz="1800" dirty="0">
                <a:latin typeface="Arial" charset="0"/>
                <a:cs typeface="Arial" charset="0"/>
              </a:rPr>
              <a:t>and P. </a:t>
            </a:r>
            <a:r>
              <a:rPr lang="en-AU" sz="1800" b="1" dirty="0">
                <a:solidFill>
                  <a:srgbClr val="0070C0"/>
                </a:solidFill>
                <a:latin typeface="Arial" charset="0"/>
                <a:cs typeface="Arial" charset="0"/>
              </a:rPr>
              <a:t>Wolfe</a:t>
            </a:r>
          </a:p>
          <a:p>
            <a:pPr eaLnBrk="1" hangingPunct="1"/>
            <a:r>
              <a:rPr lang="en-AU" sz="1800" b="1" dirty="0">
                <a:solidFill>
                  <a:srgbClr val="0070C0"/>
                </a:solidFill>
                <a:latin typeface="Arial" charset="0"/>
                <a:cs typeface="Arial" charset="0"/>
              </a:rPr>
              <a:t>	</a:t>
            </a:r>
            <a:r>
              <a:rPr lang="en-AU" sz="1600" dirty="0">
                <a:latin typeface="Arial" charset="0"/>
                <a:cs typeface="Arial" charset="0"/>
              </a:rPr>
              <a:t>“Credit is due to Ford and Fulkerson for their proposal for solving </a:t>
            </a:r>
            <a:r>
              <a:rPr lang="en-AU" sz="1600" dirty="0" err="1">
                <a:latin typeface="Arial" charset="0"/>
                <a:cs typeface="Arial" charset="0"/>
              </a:rPr>
              <a:t>multicommodity</a:t>
            </a:r>
            <a:r>
              <a:rPr lang="en-AU" sz="1600" dirty="0">
                <a:latin typeface="Arial" charset="0"/>
                <a:cs typeface="Arial" charset="0"/>
              </a:rPr>
              <a:t/>
            </a:r>
            <a:br>
              <a:rPr lang="en-AU" sz="1600" dirty="0">
                <a:latin typeface="Arial" charset="0"/>
                <a:cs typeface="Arial" charset="0"/>
              </a:rPr>
            </a:br>
            <a:r>
              <a:rPr lang="en-AU" sz="1600" dirty="0">
                <a:latin typeface="Arial" charset="0"/>
                <a:cs typeface="Arial" charset="0"/>
              </a:rPr>
              <a:t>	network problems as it served to inspire the present development.”</a:t>
            </a:r>
            <a:endParaRPr lang="en-US" sz="1600" dirty="0">
              <a:latin typeface="Arial" charset="0"/>
              <a:cs typeface="Arial" charset="0"/>
            </a:endParaRPr>
          </a:p>
        </p:txBody>
      </p:sp>
      <p:sp>
        <p:nvSpPr>
          <p:cNvPr id="26" name="TextBox 25"/>
          <p:cNvSpPr txBox="1">
            <a:spLocks noChangeArrowheads="1"/>
          </p:cNvSpPr>
          <p:nvPr/>
        </p:nvSpPr>
        <p:spPr bwMode="auto">
          <a:xfrm>
            <a:off x="395288" y="16287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dirty="0">
                <a:latin typeface="Arial" charset="0"/>
                <a:cs typeface="Arial" charset="0"/>
              </a:rPr>
              <a:t>1958</a:t>
            </a:r>
            <a:r>
              <a:rPr lang="en-AU" sz="1800" dirty="0">
                <a:latin typeface="Arial" charset="0"/>
                <a:cs typeface="Arial" charset="0"/>
              </a:rPr>
              <a:t>: A suggested computation for maximal </a:t>
            </a:r>
            <a:r>
              <a:rPr lang="en-AU" sz="1800" dirty="0" err="1">
                <a:latin typeface="Arial" charset="0"/>
                <a:cs typeface="Arial" charset="0"/>
              </a:rPr>
              <a:t>multicommodity</a:t>
            </a:r>
            <a:r>
              <a:rPr lang="en-AU" sz="1800" dirty="0">
                <a:latin typeface="Arial" charset="0"/>
                <a:cs typeface="Arial" charset="0"/>
              </a:rPr>
              <a:t> network flows</a:t>
            </a:r>
            <a:br>
              <a:rPr lang="en-AU" sz="1800" dirty="0">
                <a:latin typeface="Arial" charset="0"/>
                <a:cs typeface="Arial" charset="0"/>
              </a:rPr>
            </a:br>
            <a:r>
              <a:rPr lang="en-AU" sz="1800" dirty="0">
                <a:latin typeface="Arial" charset="0"/>
                <a:cs typeface="Arial" charset="0"/>
              </a:rPr>
              <a:t>L.R. Ford and D.R. Fulkerson</a:t>
            </a:r>
            <a:endParaRPr lang="en-US" sz="1800" dirty="0">
              <a:latin typeface="Arial" charset="0"/>
              <a:cs typeface="Arial" charset="0"/>
            </a:endParaRPr>
          </a:p>
        </p:txBody>
      </p:sp>
      <p:sp>
        <p:nvSpPr>
          <p:cNvPr id="27" name="TextBox 26"/>
          <p:cNvSpPr txBox="1">
            <a:spLocks noChangeArrowheads="1"/>
          </p:cNvSpPr>
          <p:nvPr/>
        </p:nvSpPr>
        <p:spPr bwMode="auto">
          <a:xfrm>
            <a:off x="395288" y="530225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dirty="0">
                <a:latin typeface="Arial" charset="0"/>
                <a:cs typeface="Arial" charset="0"/>
              </a:rPr>
              <a:t>1969</a:t>
            </a:r>
            <a:r>
              <a:rPr lang="en-AU" sz="1800" dirty="0">
                <a:latin typeface="Arial" charset="0"/>
                <a:cs typeface="Arial" charset="0"/>
              </a:rPr>
              <a:t>: A </a:t>
            </a:r>
            <a:r>
              <a:rPr lang="en-AU" sz="1800" b="1" dirty="0">
                <a:solidFill>
                  <a:srgbClr val="0070C0"/>
                </a:solidFill>
                <a:latin typeface="Arial" charset="0"/>
                <a:cs typeface="Arial" charset="0"/>
              </a:rPr>
              <a:t>column generation </a:t>
            </a:r>
            <a:r>
              <a:rPr lang="en-AU" sz="1800" dirty="0">
                <a:latin typeface="Arial" charset="0"/>
                <a:cs typeface="Arial" charset="0"/>
              </a:rPr>
              <a:t>algorithm for a ship scheduling problem</a:t>
            </a:r>
            <a:br>
              <a:rPr lang="en-AU" sz="1800" dirty="0">
                <a:latin typeface="Arial" charset="0"/>
                <a:cs typeface="Arial" charset="0"/>
              </a:rPr>
            </a:br>
            <a:r>
              <a:rPr lang="en-AU" sz="1800" dirty="0">
                <a:latin typeface="Arial" charset="0"/>
                <a:cs typeface="Arial" charset="0"/>
              </a:rPr>
              <a:t>L.E. </a:t>
            </a:r>
            <a:r>
              <a:rPr lang="en-AU" sz="1800" dirty="0" err="1">
                <a:latin typeface="Arial" charset="0"/>
                <a:cs typeface="Arial" charset="0"/>
              </a:rPr>
              <a:t>Appelgren</a:t>
            </a:r>
            <a:endParaRPr lang="en-US" sz="1800"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63500"/>
            <a:ext cx="8353425" cy="989013"/>
          </a:xfrm>
        </p:spPr>
        <p:txBody>
          <a:bodyPr/>
          <a:lstStyle/>
          <a:p>
            <a:r>
              <a:rPr lang="en-AU" smtClean="0">
                <a:latin typeface="Arial" charset="0"/>
                <a:cs typeface="Arial" charset="0"/>
              </a:rPr>
              <a:t>Solving integer programs by column generation</a:t>
            </a:r>
            <a:endParaRPr lang="en-US" smtClean="0">
              <a:latin typeface="Arial" charset="0"/>
              <a:cs typeface="Arial" charset="0"/>
            </a:endParaRPr>
          </a:p>
        </p:txBody>
      </p:sp>
      <p:sp>
        <p:nvSpPr>
          <p:cNvPr id="4" name="TextBox 3"/>
          <p:cNvSpPr txBox="1">
            <a:spLocks noChangeArrowheads="1"/>
          </p:cNvSpPr>
          <p:nvPr/>
        </p:nvSpPr>
        <p:spPr bwMode="auto">
          <a:xfrm>
            <a:off x="395288" y="3213100"/>
            <a:ext cx="8424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2000</a:t>
            </a:r>
            <a:r>
              <a:rPr lang="en-AU" sz="1800">
                <a:latin typeface="Arial" charset="0"/>
                <a:cs typeface="Arial" charset="0"/>
              </a:rPr>
              <a:t>: On Dantzig-Wolfe decomposition in integer programming and ways to perform </a:t>
            </a:r>
            <a:r>
              <a:rPr lang="en-AU" sz="1800" b="1">
                <a:solidFill>
                  <a:srgbClr val="0070C0"/>
                </a:solidFill>
                <a:latin typeface="Arial" charset="0"/>
                <a:cs typeface="Arial" charset="0"/>
              </a:rPr>
              <a:t>branching</a:t>
            </a:r>
            <a:r>
              <a:rPr lang="en-AU" sz="1800">
                <a:solidFill>
                  <a:srgbClr val="0070C0"/>
                </a:solidFill>
                <a:latin typeface="Arial" charset="0"/>
                <a:cs typeface="Arial" charset="0"/>
              </a:rPr>
              <a:t> </a:t>
            </a:r>
            <a:r>
              <a:rPr lang="en-AU" sz="1800">
                <a:latin typeface="Arial" charset="0"/>
                <a:cs typeface="Arial" charset="0"/>
              </a:rPr>
              <a:t>in a branch-and-price algorithm</a:t>
            </a:r>
            <a:br>
              <a:rPr lang="en-AU" sz="1800">
                <a:latin typeface="Arial" charset="0"/>
                <a:cs typeface="Arial" charset="0"/>
              </a:rPr>
            </a:br>
            <a:r>
              <a:rPr lang="en-AU" sz="1800">
                <a:latin typeface="Arial" charset="0"/>
                <a:cs typeface="Arial" charset="0"/>
              </a:rPr>
              <a:t>F. Vanderbeck</a:t>
            </a:r>
            <a:endParaRPr lang="en-US" sz="1800">
              <a:latin typeface="Arial" charset="0"/>
              <a:cs typeface="Arial" charset="0"/>
            </a:endParaRPr>
          </a:p>
        </p:txBody>
      </p:sp>
      <p:sp>
        <p:nvSpPr>
          <p:cNvPr id="5" name="TextBox 4"/>
          <p:cNvSpPr txBox="1">
            <a:spLocks noChangeArrowheads="1"/>
          </p:cNvSpPr>
          <p:nvPr/>
        </p:nvSpPr>
        <p:spPr bwMode="auto">
          <a:xfrm>
            <a:off x="395288" y="4292600"/>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2005</a:t>
            </a:r>
            <a:r>
              <a:rPr lang="en-AU" sz="1800">
                <a:latin typeface="Arial" charset="0"/>
                <a:cs typeface="Arial" charset="0"/>
              </a:rPr>
              <a:t>: A primer in column generation</a:t>
            </a:r>
            <a:br>
              <a:rPr lang="en-AU" sz="1800">
                <a:latin typeface="Arial" charset="0"/>
                <a:cs typeface="Arial" charset="0"/>
              </a:rPr>
            </a:br>
            <a:r>
              <a:rPr lang="en-AU" sz="1800">
                <a:latin typeface="Arial" charset="0"/>
                <a:cs typeface="Arial" charset="0"/>
              </a:rPr>
              <a:t>J. Desrosiers and M.E. Lubbecke</a:t>
            </a:r>
            <a:endParaRPr lang="en-US" sz="1800">
              <a:latin typeface="Arial" charset="0"/>
              <a:cs typeface="Arial" charset="0"/>
            </a:endParaRPr>
          </a:p>
        </p:txBody>
      </p:sp>
      <p:sp>
        <p:nvSpPr>
          <p:cNvPr id="6" name="TextBox 5"/>
          <p:cNvSpPr txBox="1">
            <a:spLocks noChangeArrowheads="1"/>
          </p:cNvSpPr>
          <p:nvPr/>
        </p:nvSpPr>
        <p:spPr bwMode="auto">
          <a:xfrm>
            <a:off x="395288" y="24034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1998</a:t>
            </a:r>
            <a:r>
              <a:rPr lang="en-AU" sz="1800">
                <a:latin typeface="Arial" charset="0"/>
                <a:cs typeface="Arial" charset="0"/>
              </a:rPr>
              <a:t>: </a:t>
            </a:r>
            <a:r>
              <a:rPr lang="en-AU" sz="1800" b="1">
                <a:solidFill>
                  <a:srgbClr val="0070C0"/>
                </a:solidFill>
                <a:latin typeface="Arial" charset="0"/>
                <a:cs typeface="Arial" charset="0"/>
              </a:rPr>
              <a:t>Branch-and-price</a:t>
            </a:r>
            <a:r>
              <a:rPr lang="en-AU" sz="1800">
                <a:latin typeface="Arial" charset="0"/>
                <a:cs typeface="Arial" charset="0"/>
              </a:rPr>
              <a:t>: column generation for solving huge integer programs</a:t>
            </a:r>
            <a:br>
              <a:rPr lang="en-AU" sz="1800">
                <a:latin typeface="Arial" charset="0"/>
                <a:cs typeface="Arial" charset="0"/>
              </a:rPr>
            </a:br>
            <a:r>
              <a:rPr lang="en-AU" sz="1800">
                <a:latin typeface="Arial" charset="0"/>
                <a:cs typeface="Arial" charset="0"/>
              </a:rPr>
              <a:t>C. Barnhart, E.L. Johnson, G.L. Nemhauser, M.W.P. Savelsbergh and P.H. Vance</a:t>
            </a:r>
            <a:endParaRPr lang="en-AU" sz="1800" b="1">
              <a:solidFill>
                <a:srgbClr val="0070C0"/>
              </a:solidFill>
              <a:latin typeface="Arial" charset="0"/>
              <a:cs typeface="Arial" charset="0"/>
            </a:endParaRPr>
          </a:p>
        </p:txBody>
      </p:sp>
      <p:sp>
        <p:nvSpPr>
          <p:cNvPr id="32774" name="TextBox 6"/>
          <p:cNvSpPr txBox="1">
            <a:spLocks noChangeArrowheads="1"/>
          </p:cNvSpPr>
          <p:nvPr/>
        </p:nvSpPr>
        <p:spPr bwMode="auto">
          <a:xfrm>
            <a:off x="395288" y="16287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1984</a:t>
            </a:r>
            <a:r>
              <a:rPr lang="en-AU" sz="1800">
                <a:latin typeface="Arial" charset="0"/>
                <a:cs typeface="Arial" charset="0"/>
              </a:rPr>
              <a:t>: Routing with time windows by column generation</a:t>
            </a:r>
            <a:br>
              <a:rPr lang="en-AU" sz="1800">
                <a:latin typeface="Arial" charset="0"/>
                <a:cs typeface="Arial" charset="0"/>
              </a:rPr>
            </a:br>
            <a:r>
              <a:rPr lang="en-AU" sz="1800">
                <a:latin typeface="Arial" charset="0"/>
                <a:cs typeface="Arial" charset="0"/>
              </a:rPr>
              <a:t>Y. Dumas, F. Soumis and M. Desrochers</a:t>
            </a:r>
            <a:endParaRPr lang="en-US" sz="1800">
              <a:latin typeface="Arial" charset="0"/>
              <a:cs typeface="Arial" charset="0"/>
            </a:endParaRPr>
          </a:p>
        </p:txBody>
      </p:sp>
      <p:sp>
        <p:nvSpPr>
          <p:cNvPr id="8" name="TextBox 7"/>
          <p:cNvSpPr txBox="1">
            <a:spLocks noChangeArrowheads="1"/>
          </p:cNvSpPr>
          <p:nvPr/>
        </p:nvSpPr>
        <p:spPr bwMode="auto">
          <a:xfrm>
            <a:off x="395288" y="5086350"/>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2011</a:t>
            </a:r>
            <a:r>
              <a:rPr lang="en-AU" sz="1800">
                <a:latin typeface="Arial" charset="0"/>
                <a:cs typeface="Arial" charset="0"/>
              </a:rPr>
              <a:t>: </a:t>
            </a:r>
            <a:r>
              <a:rPr lang="en-AU" sz="1800" b="1">
                <a:solidFill>
                  <a:srgbClr val="0070C0"/>
                </a:solidFill>
                <a:latin typeface="Arial" charset="0"/>
                <a:cs typeface="Arial" charset="0"/>
              </a:rPr>
              <a:t>Branching</a:t>
            </a:r>
            <a:r>
              <a:rPr lang="en-AU" sz="1800">
                <a:solidFill>
                  <a:srgbClr val="0070C0"/>
                </a:solidFill>
                <a:latin typeface="Arial" charset="0"/>
                <a:cs typeface="Arial" charset="0"/>
              </a:rPr>
              <a:t> </a:t>
            </a:r>
            <a:r>
              <a:rPr lang="en-AU" sz="1800">
                <a:latin typeface="Arial" charset="0"/>
                <a:cs typeface="Arial" charset="0"/>
              </a:rPr>
              <a:t>in branch-and-price: a generic scheme</a:t>
            </a:r>
            <a:br>
              <a:rPr lang="en-AU" sz="1800">
                <a:latin typeface="Arial" charset="0"/>
                <a:cs typeface="Arial" charset="0"/>
              </a:rPr>
            </a:br>
            <a:r>
              <a:rPr lang="en-AU" sz="1800">
                <a:latin typeface="Arial" charset="0"/>
                <a:cs typeface="Arial" charset="0"/>
              </a:rPr>
              <a:t>F. Vanderbeck</a:t>
            </a:r>
            <a:endParaRPr lang="en-US" sz="180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63500"/>
            <a:ext cx="8353425" cy="989013"/>
          </a:xfrm>
        </p:spPr>
        <p:txBody>
          <a:bodyPr/>
          <a:lstStyle/>
          <a:p>
            <a:r>
              <a:rPr lang="en-AU" smtClean="0">
                <a:latin typeface="Arial" charset="0"/>
                <a:cs typeface="Arial" charset="0"/>
              </a:rPr>
              <a:t>CP-based column generation</a:t>
            </a:r>
            <a:endParaRPr lang="en-US" smtClean="0">
              <a:latin typeface="Arial" charset="0"/>
              <a:cs typeface="Arial" charset="0"/>
            </a:endParaRPr>
          </a:p>
        </p:txBody>
      </p:sp>
      <p:sp>
        <p:nvSpPr>
          <p:cNvPr id="4" name="TextBox 3"/>
          <p:cNvSpPr txBox="1">
            <a:spLocks noChangeArrowheads="1"/>
          </p:cNvSpPr>
          <p:nvPr/>
        </p:nvSpPr>
        <p:spPr bwMode="auto">
          <a:xfrm>
            <a:off x="395288" y="24034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2000</a:t>
            </a:r>
            <a:r>
              <a:rPr lang="en-AU" sz="1800">
                <a:latin typeface="Arial" charset="0"/>
                <a:cs typeface="Arial" charset="0"/>
              </a:rPr>
              <a:t>: Solving very large crew scheduling problems to optimality</a:t>
            </a:r>
            <a:br>
              <a:rPr lang="en-AU" sz="1800">
                <a:latin typeface="Arial" charset="0"/>
                <a:cs typeface="Arial" charset="0"/>
              </a:rPr>
            </a:br>
            <a:r>
              <a:rPr lang="en-AU" sz="1800">
                <a:latin typeface="Arial" charset="0"/>
                <a:cs typeface="Arial" charset="0"/>
              </a:rPr>
              <a:t>T.H. Yunes, A.V. Moura and C.C. de Souza</a:t>
            </a:r>
            <a:endParaRPr lang="en-AU" sz="1800" b="1">
              <a:solidFill>
                <a:srgbClr val="0070C0"/>
              </a:solidFill>
              <a:latin typeface="Arial" charset="0"/>
              <a:cs typeface="Arial" charset="0"/>
            </a:endParaRPr>
          </a:p>
        </p:txBody>
      </p:sp>
      <p:sp>
        <p:nvSpPr>
          <p:cNvPr id="33796" name="TextBox 4"/>
          <p:cNvSpPr txBox="1">
            <a:spLocks noChangeArrowheads="1"/>
          </p:cNvSpPr>
          <p:nvPr/>
        </p:nvSpPr>
        <p:spPr bwMode="auto">
          <a:xfrm>
            <a:off x="395288" y="16287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itchFamily="34" charset="0"/>
              </a:defRPr>
            </a:lvl1pPr>
            <a:lvl2pPr marL="742950" indent="-285750" eaLnBrk="0" hangingPunct="0">
              <a:defRPr sz="2400">
                <a:solidFill>
                  <a:schemeClr val="tx1"/>
                </a:solidFill>
                <a:latin typeface="Franklin Gothic Book" pitchFamily="34" charset="0"/>
              </a:defRPr>
            </a:lvl2pPr>
            <a:lvl3pPr marL="1143000" indent="-228600" eaLnBrk="0" hangingPunct="0">
              <a:defRPr sz="2400">
                <a:solidFill>
                  <a:schemeClr val="tx1"/>
                </a:solidFill>
                <a:latin typeface="Franklin Gothic Book" pitchFamily="34" charset="0"/>
              </a:defRPr>
            </a:lvl3pPr>
            <a:lvl4pPr marL="1600200" indent="-228600" eaLnBrk="0" hangingPunct="0">
              <a:defRPr sz="2400">
                <a:solidFill>
                  <a:schemeClr val="tx1"/>
                </a:solidFill>
                <a:latin typeface="Franklin Gothic Book" pitchFamily="34" charset="0"/>
              </a:defRPr>
            </a:lvl4pPr>
            <a:lvl5pPr marL="2057400" indent="-228600" eaLnBrk="0" hangingPunct="0">
              <a:defRPr sz="2400">
                <a:solidFill>
                  <a:schemeClr val="tx1"/>
                </a:solidFill>
                <a:latin typeface="Franklin Gothic Book" pitchFamily="34" charset="0"/>
              </a:defRPr>
            </a:lvl5pPr>
            <a:lvl6pPr marL="2514600" indent="-228600" eaLnBrk="0" fontAlgn="base" hangingPunct="0">
              <a:spcBef>
                <a:spcPct val="0"/>
              </a:spcBef>
              <a:spcAft>
                <a:spcPct val="0"/>
              </a:spcAft>
              <a:defRPr sz="2400">
                <a:solidFill>
                  <a:schemeClr val="tx1"/>
                </a:solidFill>
                <a:latin typeface="Franklin Gothic Book" pitchFamily="34" charset="0"/>
              </a:defRPr>
            </a:lvl6pPr>
            <a:lvl7pPr marL="2971800" indent="-228600" eaLnBrk="0" fontAlgn="base" hangingPunct="0">
              <a:spcBef>
                <a:spcPct val="0"/>
              </a:spcBef>
              <a:spcAft>
                <a:spcPct val="0"/>
              </a:spcAft>
              <a:defRPr sz="2400">
                <a:solidFill>
                  <a:schemeClr val="tx1"/>
                </a:solidFill>
                <a:latin typeface="Franklin Gothic Book" pitchFamily="34" charset="0"/>
              </a:defRPr>
            </a:lvl7pPr>
            <a:lvl8pPr marL="3429000" indent="-228600" eaLnBrk="0" fontAlgn="base" hangingPunct="0">
              <a:spcBef>
                <a:spcPct val="0"/>
              </a:spcBef>
              <a:spcAft>
                <a:spcPct val="0"/>
              </a:spcAft>
              <a:defRPr sz="2400">
                <a:solidFill>
                  <a:schemeClr val="tx1"/>
                </a:solidFill>
                <a:latin typeface="Franklin Gothic Book" pitchFamily="34" charset="0"/>
              </a:defRPr>
            </a:lvl8pPr>
            <a:lvl9pPr marL="3886200" indent="-228600" eaLnBrk="0" fontAlgn="base" hangingPunct="0">
              <a:spcBef>
                <a:spcPct val="0"/>
              </a:spcBef>
              <a:spcAft>
                <a:spcPct val="0"/>
              </a:spcAft>
              <a:defRPr sz="2400">
                <a:solidFill>
                  <a:schemeClr val="tx1"/>
                </a:solidFill>
                <a:latin typeface="Franklin Gothic Book" pitchFamily="34" charset="0"/>
              </a:defRPr>
            </a:lvl9pPr>
          </a:lstStyle>
          <a:p>
            <a:pPr eaLnBrk="1" hangingPunct="1"/>
            <a:r>
              <a:rPr lang="en-AU" sz="1800" b="1">
                <a:latin typeface="Arial" charset="0"/>
                <a:cs typeface="Arial" charset="0"/>
              </a:rPr>
              <a:t>1999</a:t>
            </a:r>
            <a:r>
              <a:rPr lang="en-AU" sz="1800">
                <a:latin typeface="Arial" charset="0"/>
                <a:cs typeface="Arial" charset="0"/>
              </a:rPr>
              <a:t>: A framework for </a:t>
            </a:r>
            <a:r>
              <a:rPr lang="en-AU" sz="1800" b="1">
                <a:solidFill>
                  <a:srgbClr val="0070C0"/>
                </a:solidFill>
                <a:latin typeface="Arial" charset="0"/>
                <a:cs typeface="Arial" charset="0"/>
              </a:rPr>
              <a:t>constraint programming based column generation</a:t>
            </a:r>
            <a:r>
              <a:rPr lang="en-AU" sz="1800">
                <a:latin typeface="Arial" charset="0"/>
                <a:cs typeface="Arial" charset="0"/>
              </a:rPr>
              <a:t/>
            </a:r>
            <a:br>
              <a:rPr lang="en-AU" sz="1800">
                <a:latin typeface="Arial" charset="0"/>
                <a:cs typeface="Arial" charset="0"/>
              </a:rPr>
            </a:br>
            <a:r>
              <a:rPr lang="en-AU" sz="1800">
                <a:latin typeface="Arial" charset="0"/>
                <a:cs typeface="Arial" charset="0"/>
              </a:rPr>
              <a:t>U. Junker, S.E. Karisch, N. Kohl, B. Vaaben, T. Fahle and M. Sellmann</a:t>
            </a:r>
            <a:endParaRPr lang="en-US" sz="180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63500"/>
            <a:ext cx="8353425" cy="989013"/>
          </a:xfrm>
        </p:spPr>
        <p:txBody>
          <a:bodyPr/>
          <a:lstStyle/>
          <a:p>
            <a:r>
              <a:rPr lang="en-AU" dirty="0" smtClean="0">
                <a:latin typeface="Arial" charset="0"/>
                <a:cs typeface="Arial" charset="0"/>
              </a:rPr>
              <a:t>CP-based column generation</a:t>
            </a:r>
            <a:endParaRPr lang="en-US" dirty="0" smtClean="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5422317"/>
              </p:ext>
            </p:extLst>
          </p:nvPr>
        </p:nvGraphicFramePr>
        <p:xfrm>
          <a:off x="683568" y="1268413"/>
          <a:ext cx="7871071" cy="5181760"/>
        </p:xfrm>
        <a:graphic>
          <a:graphicData uri="http://schemas.openxmlformats.org/drawingml/2006/table">
            <a:tbl>
              <a:tblPr firstRow="1" bandRow="1">
                <a:tableStyleId>{073A0DAA-6AF3-43AB-8588-CEC1D06C72B9}</a:tableStyleId>
              </a:tblPr>
              <a:tblGrid>
                <a:gridCol w="1728192"/>
                <a:gridCol w="2736304"/>
                <a:gridCol w="1656184"/>
                <a:gridCol w="1750391"/>
              </a:tblGrid>
              <a:tr h="330477">
                <a:tc>
                  <a:txBody>
                    <a:bodyPr/>
                    <a:lstStyle/>
                    <a:p>
                      <a:r>
                        <a:rPr lang="en-AU" sz="1400" dirty="0" smtClean="0">
                          <a:latin typeface="Arial" pitchFamily="34" charset="0"/>
                          <a:cs typeface="Arial" pitchFamily="34" charset="0"/>
                        </a:rPr>
                        <a:t>Application</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Reference</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CP used to solve </a:t>
                      </a:r>
                      <a:r>
                        <a:rPr lang="en-AU" sz="1400" dirty="0" err="1" smtClean="0">
                          <a:latin typeface="Arial" pitchFamily="34" charset="0"/>
                          <a:cs typeface="Arial" pitchFamily="34" charset="0"/>
                        </a:rPr>
                        <a:t>subproblem</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CP used within Branch-and-Price</a:t>
                      </a:r>
                      <a:endParaRPr lang="en-US" sz="1400" dirty="0">
                        <a:latin typeface="Arial" pitchFamily="34" charset="0"/>
                        <a:cs typeface="Arial" pitchFamily="34" charset="0"/>
                      </a:endParaRPr>
                    </a:p>
                  </a:txBody>
                  <a:tcPr marL="91445" marR="91445" marT="45728" marB="45728"/>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Urban transit crew management</a:t>
                      </a:r>
                      <a:endParaRPr lang="en-US" sz="1400" dirty="0">
                        <a:latin typeface="Arial" pitchFamily="34" charset="0"/>
                        <a:cs typeface="Arial" pitchFamily="34" charset="0"/>
                      </a:endParaRPr>
                    </a:p>
                  </a:txBody>
                  <a:tcPr marL="91445" marR="91445" marT="45728" marB="45728"/>
                </a:tc>
                <a:tc>
                  <a:txBody>
                    <a:bodyPr/>
                    <a:lstStyle/>
                    <a:p>
                      <a:r>
                        <a:rPr lang="en-US" sz="1400" dirty="0" smtClean="0">
                          <a:latin typeface="Arial" pitchFamily="34" charset="0"/>
                          <a:cs typeface="Arial" pitchFamily="34" charset="0"/>
                        </a:rPr>
                        <a:t>T.H. </a:t>
                      </a:r>
                      <a:r>
                        <a:rPr lang="en-US" sz="1400" dirty="0" err="1" smtClean="0">
                          <a:latin typeface="Arial" pitchFamily="34" charset="0"/>
                          <a:cs typeface="Arial" pitchFamily="34" charset="0"/>
                        </a:rPr>
                        <a:t>Yunes</a:t>
                      </a:r>
                      <a:r>
                        <a:rPr lang="en-US" sz="1400" dirty="0" smtClean="0">
                          <a:latin typeface="Arial" pitchFamily="34" charset="0"/>
                          <a:cs typeface="Arial" pitchFamily="34" charset="0"/>
                        </a:rPr>
                        <a:t>., A.V. </a:t>
                      </a:r>
                      <a:r>
                        <a:rPr lang="en-US" sz="1400" dirty="0" err="1" smtClean="0">
                          <a:latin typeface="Arial" pitchFamily="34" charset="0"/>
                          <a:cs typeface="Arial" pitchFamily="34" charset="0"/>
                        </a:rPr>
                        <a:t>Moura</a:t>
                      </a:r>
                      <a:r>
                        <a:rPr lang="en-US" sz="1400" dirty="0" smtClean="0">
                          <a:latin typeface="Arial" pitchFamily="34" charset="0"/>
                          <a:cs typeface="Arial" pitchFamily="34" charset="0"/>
                        </a:rPr>
                        <a:t>, C.C. de Souza. 2000.</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r h="330477">
                <a:tc>
                  <a:txBody>
                    <a:bodyPr/>
                    <a:lstStyle/>
                    <a:p>
                      <a:endParaRPr lang="en-US" sz="1400" dirty="0">
                        <a:latin typeface="Arial" pitchFamily="34" charset="0"/>
                        <a:cs typeface="Arial" pitchFamily="34" charset="0"/>
                      </a:endParaRPr>
                    </a:p>
                  </a:txBody>
                  <a:tcPr marL="91445" marR="91445" marT="45728" marB="45728"/>
                </a:tc>
                <a:tc>
                  <a:txBody>
                    <a:bodyPr/>
                    <a:lstStyle/>
                    <a:p>
                      <a:r>
                        <a:rPr lang="en-US" sz="1400" dirty="0" smtClean="0">
                          <a:latin typeface="Arial" pitchFamily="34" charset="0"/>
                          <a:cs typeface="Arial" pitchFamily="34" charset="0"/>
                        </a:rPr>
                        <a:t>T.H. </a:t>
                      </a:r>
                      <a:r>
                        <a:rPr lang="en-US" sz="1400" dirty="0" err="1" smtClean="0">
                          <a:latin typeface="Arial" pitchFamily="34" charset="0"/>
                          <a:cs typeface="Arial" pitchFamily="34" charset="0"/>
                        </a:rPr>
                        <a:t>Yunes</a:t>
                      </a:r>
                      <a:r>
                        <a:rPr lang="en-US" sz="1400" dirty="0" smtClean="0">
                          <a:latin typeface="Arial" pitchFamily="34" charset="0"/>
                          <a:cs typeface="Arial" pitchFamily="34" charset="0"/>
                        </a:rPr>
                        <a:t>., A.V. </a:t>
                      </a:r>
                      <a:r>
                        <a:rPr lang="en-US" sz="1400" dirty="0" err="1" smtClean="0">
                          <a:latin typeface="Arial" pitchFamily="34" charset="0"/>
                          <a:cs typeface="Arial" pitchFamily="34" charset="0"/>
                        </a:rPr>
                        <a:t>Moura</a:t>
                      </a:r>
                      <a:r>
                        <a:rPr lang="en-US" sz="1400" dirty="0" smtClean="0">
                          <a:latin typeface="Arial" pitchFamily="34" charset="0"/>
                          <a:cs typeface="Arial" pitchFamily="34" charset="0"/>
                        </a:rPr>
                        <a:t>, C.C. de Souza. 2005.</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r h="330477">
                <a:tc>
                  <a:txBody>
                    <a:bodyPr/>
                    <a:lstStyle/>
                    <a:p>
                      <a:r>
                        <a:rPr lang="en-US" sz="1400" dirty="0" smtClean="0">
                          <a:latin typeface="Arial" pitchFamily="34" charset="0"/>
                          <a:cs typeface="Arial" pitchFamily="34" charset="0"/>
                        </a:rPr>
                        <a:t>Travelling tournament</a:t>
                      </a:r>
                    </a:p>
                  </a:txBody>
                  <a:tcPr marL="91445" marR="91445" marT="45728" marB="45728"/>
                </a:tc>
                <a:tc>
                  <a:txBody>
                    <a:bodyPr/>
                    <a:lstStyle/>
                    <a:p>
                      <a:r>
                        <a:rPr lang="en-US" sz="1400" dirty="0" smtClean="0">
                          <a:latin typeface="Arial" pitchFamily="34" charset="0"/>
                          <a:cs typeface="Arial" pitchFamily="34" charset="0"/>
                        </a:rPr>
                        <a:t>K. Easton, G.L. </a:t>
                      </a:r>
                      <a:r>
                        <a:rPr lang="en-US" sz="1400" dirty="0" err="1" smtClean="0">
                          <a:latin typeface="Arial" pitchFamily="34" charset="0"/>
                          <a:cs typeface="Arial" pitchFamily="34" charset="0"/>
                        </a:rPr>
                        <a:t>Nemhauser</a:t>
                      </a:r>
                      <a:r>
                        <a:rPr lang="en-US" sz="1400" dirty="0" smtClean="0">
                          <a:latin typeface="Arial" pitchFamily="34" charset="0"/>
                          <a:cs typeface="Arial" pitchFamily="34" charset="0"/>
                        </a:rPr>
                        <a:t>, and M.A. Trick. 2002.</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Two-dimensional bin packing</a:t>
                      </a:r>
                    </a:p>
                  </a:txBody>
                  <a:tcPr marL="91445" marR="91445" marT="45728" marB="45728"/>
                </a:tc>
                <a:tc>
                  <a:txBody>
                    <a:bodyPr/>
                    <a:lstStyle/>
                    <a:p>
                      <a:r>
                        <a:rPr lang="en-US" sz="1400" dirty="0" smtClean="0">
                          <a:latin typeface="Arial" pitchFamily="34" charset="0"/>
                          <a:cs typeface="Arial" pitchFamily="34" charset="0"/>
                        </a:rPr>
                        <a:t>D. </a:t>
                      </a:r>
                      <a:r>
                        <a:rPr lang="en-US" sz="1400" dirty="0" err="1" smtClean="0">
                          <a:latin typeface="Arial" pitchFamily="34" charset="0"/>
                          <a:cs typeface="Arial" pitchFamily="34" charset="0"/>
                        </a:rPr>
                        <a:t>Pisinger</a:t>
                      </a:r>
                      <a:r>
                        <a:rPr lang="en-US" sz="1400" dirty="0" smtClean="0">
                          <a:latin typeface="Arial" pitchFamily="34" charset="0"/>
                          <a:cs typeface="Arial" pitchFamily="34" charset="0"/>
                        </a:rPr>
                        <a:t>, M. </a:t>
                      </a:r>
                      <a:r>
                        <a:rPr lang="en-US" sz="1400" dirty="0" err="1" smtClean="0">
                          <a:latin typeface="Arial" pitchFamily="34" charset="0"/>
                          <a:cs typeface="Arial" pitchFamily="34" charset="0"/>
                        </a:rPr>
                        <a:t>Sigurd</a:t>
                      </a:r>
                      <a:r>
                        <a:rPr lang="en-US" sz="1400" dirty="0" smtClean="0">
                          <a:latin typeface="Arial" pitchFamily="34" charset="0"/>
                          <a:cs typeface="Arial" pitchFamily="34" charset="0"/>
                        </a:rPr>
                        <a:t>. 2007.</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r h="194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Graph coloring</a:t>
                      </a:r>
                    </a:p>
                  </a:txBody>
                  <a:tcPr marL="91445" marR="91445" marT="45728" marB="45728"/>
                </a:tc>
                <a:tc>
                  <a:txBody>
                    <a:bodyPr/>
                    <a:lstStyle/>
                    <a:p>
                      <a:r>
                        <a:rPr lang="en-US" sz="1400" dirty="0" smtClean="0">
                          <a:latin typeface="Arial" pitchFamily="34" charset="0"/>
                          <a:cs typeface="Arial" pitchFamily="34" charset="0"/>
                        </a:rPr>
                        <a:t>S. </a:t>
                      </a:r>
                      <a:r>
                        <a:rPr lang="en-US" sz="1400" dirty="0" err="1" smtClean="0">
                          <a:latin typeface="Arial" pitchFamily="34" charset="0"/>
                          <a:cs typeface="Arial" pitchFamily="34" charset="0"/>
                        </a:rPr>
                        <a:t>Gualandi</a:t>
                      </a:r>
                      <a:r>
                        <a:rPr lang="en-US" sz="1400" dirty="0" smtClean="0">
                          <a:latin typeface="Arial" pitchFamily="34" charset="0"/>
                          <a:cs typeface="Arial" pitchFamily="34" charset="0"/>
                        </a:rPr>
                        <a:t>. 2008.</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r h="330477">
                <a:tc>
                  <a:txBody>
                    <a:bodyPr/>
                    <a:lstStyle/>
                    <a:p>
                      <a:r>
                        <a:rPr lang="en-US" sz="1400" dirty="0" smtClean="0">
                          <a:latin typeface="Arial" pitchFamily="34" charset="0"/>
                          <a:cs typeface="Arial" pitchFamily="34" charset="0"/>
                        </a:rPr>
                        <a:t>Constrained cutting stock</a:t>
                      </a:r>
                    </a:p>
                  </a:txBody>
                  <a:tcPr marL="91445" marR="91445" marT="45728" marB="45728"/>
                </a:tc>
                <a:tc>
                  <a:txBody>
                    <a:bodyPr/>
                    <a:lstStyle/>
                    <a:p>
                      <a:r>
                        <a:rPr lang="en-US" sz="1400" dirty="0" smtClean="0">
                          <a:latin typeface="Arial" pitchFamily="34" charset="0"/>
                          <a:cs typeface="Arial" pitchFamily="34" charset="0"/>
                        </a:rPr>
                        <a:t>T. </a:t>
                      </a:r>
                      <a:r>
                        <a:rPr lang="en-US" sz="1400" dirty="0" err="1" smtClean="0">
                          <a:latin typeface="Arial" pitchFamily="34" charset="0"/>
                          <a:cs typeface="Arial" pitchFamily="34" charset="0"/>
                        </a:rPr>
                        <a:t>Fahle</a:t>
                      </a:r>
                      <a:r>
                        <a:rPr lang="en-US" sz="1400" dirty="0" smtClean="0">
                          <a:latin typeface="Arial" pitchFamily="34" charset="0"/>
                          <a:cs typeface="Arial" pitchFamily="34" charset="0"/>
                        </a:rPr>
                        <a:t>, M. </a:t>
                      </a:r>
                      <a:r>
                        <a:rPr lang="en-US" sz="1400" dirty="0" err="1" smtClean="0">
                          <a:latin typeface="Arial" pitchFamily="34" charset="0"/>
                          <a:cs typeface="Arial" pitchFamily="34" charset="0"/>
                        </a:rPr>
                        <a:t>Sellmann</a:t>
                      </a:r>
                      <a:r>
                        <a:rPr lang="en-US" sz="1400" dirty="0" smtClean="0">
                          <a:latin typeface="Arial" pitchFamily="34" charset="0"/>
                          <a:cs typeface="Arial" pitchFamily="34" charset="0"/>
                        </a:rPr>
                        <a:t>.  2002.</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Employee timetabling</a:t>
                      </a:r>
                      <a:endParaRPr lang="en-US" sz="1400" dirty="0" smtClean="0">
                        <a:latin typeface="Arial" pitchFamily="34" charset="0"/>
                        <a:cs typeface="Arial" pitchFamily="34" charset="0"/>
                      </a:endParaRPr>
                    </a:p>
                  </a:txBody>
                  <a:tcPr marL="91445" marR="91445" marT="45728" marB="45728"/>
                </a:tc>
                <a:tc>
                  <a:txBody>
                    <a:bodyPr/>
                    <a:lstStyle/>
                    <a:p>
                      <a:r>
                        <a:rPr lang="en-US" sz="1400" dirty="0" smtClean="0">
                          <a:latin typeface="Arial" pitchFamily="34" charset="0"/>
                          <a:cs typeface="Arial" pitchFamily="34" charset="0"/>
                        </a:rPr>
                        <a:t>S. </a:t>
                      </a:r>
                      <a:r>
                        <a:rPr lang="en-US" sz="1400" dirty="0" err="1" smtClean="0">
                          <a:latin typeface="Arial" pitchFamily="34" charset="0"/>
                          <a:cs typeface="Arial" pitchFamily="34" charset="0"/>
                        </a:rPr>
                        <a:t>Demassey</a:t>
                      </a:r>
                      <a:r>
                        <a:rPr lang="en-US" sz="1400" dirty="0" smtClean="0">
                          <a:latin typeface="Arial" pitchFamily="34" charset="0"/>
                          <a:cs typeface="Arial" pitchFamily="34" charset="0"/>
                        </a:rPr>
                        <a:t>, G. </a:t>
                      </a:r>
                      <a:r>
                        <a:rPr lang="en-US" sz="1400" dirty="0" err="1" smtClean="0">
                          <a:latin typeface="Arial" pitchFamily="34" charset="0"/>
                          <a:cs typeface="Arial" pitchFamily="34" charset="0"/>
                        </a:rPr>
                        <a:t>Pesant</a:t>
                      </a:r>
                      <a:r>
                        <a:rPr lang="en-US" sz="1400" dirty="0" smtClean="0">
                          <a:latin typeface="Arial" pitchFamily="34" charset="0"/>
                          <a:cs typeface="Arial" pitchFamily="34" charset="0"/>
                        </a:rPr>
                        <a:t>, L.M. Rousseau. 2006.</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Wireless mesh networks</a:t>
                      </a:r>
                      <a:endParaRPr lang="en-US" sz="1400" dirty="0" smtClean="0">
                        <a:latin typeface="Arial" pitchFamily="34" charset="0"/>
                        <a:cs typeface="Arial" pitchFamily="34" charset="0"/>
                      </a:endParaRPr>
                    </a:p>
                  </a:txBody>
                  <a:tcPr marL="91445" marR="91445" marT="45728" marB="45728"/>
                </a:tc>
                <a:tc>
                  <a:txBody>
                    <a:bodyPr/>
                    <a:lstStyle/>
                    <a:p>
                      <a:r>
                        <a:rPr lang="en-US" sz="1400" dirty="0" smtClean="0">
                          <a:latin typeface="Arial" pitchFamily="34" charset="0"/>
                          <a:cs typeface="Arial" pitchFamily="34" charset="0"/>
                        </a:rPr>
                        <a:t>A. Capone, G. </a:t>
                      </a:r>
                      <a:r>
                        <a:rPr lang="en-US" sz="1400" dirty="0" err="1" smtClean="0">
                          <a:latin typeface="Arial" pitchFamily="34" charset="0"/>
                          <a:cs typeface="Arial" pitchFamily="34" charset="0"/>
                        </a:rPr>
                        <a:t>Carello</a:t>
                      </a:r>
                      <a:r>
                        <a:rPr lang="en-US" sz="1400" dirty="0" smtClean="0">
                          <a:latin typeface="Arial" pitchFamily="34" charset="0"/>
                          <a:cs typeface="Arial" pitchFamily="34" charset="0"/>
                        </a:rPr>
                        <a:t>, I. </a:t>
                      </a:r>
                      <a:r>
                        <a:rPr lang="en-US" sz="1400" dirty="0" err="1" smtClean="0">
                          <a:latin typeface="Arial" pitchFamily="34" charset="0"/>
                          <a:cs typeface="Arial" pitchFamily="34" charset="0"/>
                        </a:rPr>
                        <a:t>Filippini</a:t>
                      </a:r>
                      <a:r>
                        <a:rPr lang="en-US" sz="1400" dirty="0" smtClean="0">
                          <a:latin typeface="Arial" pitchFamily="34" charset="0"/>
                          <a:cs typeface="Arial" pitchFamily="34" charset="0"/>
                        </a:rPr>
                        <a:t>, S. </a:t>
                      </a:r>
                      <a:r>
                        <a:rPr lang="en-US" sz="1400" dirty="0" err="1" smtClean="0">
                          <a:latin typeface="Arial" pitchFamily="34" charset="0"/>
                          <a:cs typeface="Arial" pitchFamily="34" charset="0"/>
                        </a:rPr>
                        <a:t>Gualandi</a:t>
                      </a:r>
                      <a:r>
                        <a:rPr lang="en-US" sz="1400" dirty="0" smtClean="0">
                          <a:latin typeface="Arial" pitchFamily="34" charset="0"/>
                          <a:cs typeface="Arial" pitchFamily="34" charset="0"/>
                        </a:rPr>
                        <a:t>, F. </a:t>
                      </a:r>
                      <a:r>
                        <a:rPr lang="en-US" sz="1400" dirty="0" err="1" smtClean="0">
                          <a:latin typeface="Arial" pitchFamily="34" charset="0"/>
                          <a:cs typeface="Arial" pitchFamily="34" charset="0"/>
                        </a:rPr>
                        <a:t>Malucelli</a:t>
                      </a:r>
                      <a:r>
                        <a:rPr lang="en-US" sz="1400" dirty="0" smtClean="0">
                          <a:latin typeface="Arial" pitchFamily="34" charset="0"/>
                          <a:cs typeface="Arial" pitchFamily="34" charset="0"/>
                        </a:rPr>
                        <a:t>.  2010.</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Multi-machine scheduling</a:t>
                      </a:r>
                    </a:p>
                  </a:txBody>
                  <a:tcPr marL="91445" marR="91445" marT="45728" marB="45728"/>
                </a:tc>
                <a:tc>
                  <a:txBody>
                    <a:bodyPr/>
                    <a:lstStyle/>
                    <a:p>
                      <a:r>
                        <a:rPr lang="en-US" sz="1400" dirty="0" smtClean="0">
                          <a:latin typeface="Arial" pitchFamily="34" charset="0"/>
                          <a:cs typeface="Arial" pitchFamily="34" charset="0"/>
                        </a:rPr>
                        <a:t>R. </a:t>
                      </a:r>
                      <a:r>
                        <a:rPr lang="en-US" sz="1400" dirty="0" err="1" smtClean="0">
                          <a:latin typeface="Arial" pitchFamily="34" charset="0"/>
                          <a:cs typeface="Arial" pitchFamily="34" charset="0"/>
                        </a:rPr>
                        <a:t>Sadykov</a:t>
                      </a:r>
                      <a:r>
                        <a:rPr lang="en-US" sz="1400" dirty="0" smtClean="0">
                          <a:latin typeface="Arial" pitchFamily="34" charset="0"/>
                          <a:cs typeface="Arial" pitchFamily="34" charset="0"/>
                        </a:rPr>
                        <a:t>, L.A. Wolsey. 2006.</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bl>
          </a:graphicData>
        </a:graphic>
      </p:graphicFrame>
      <p:sp>
        <p:nvSpPr>
          <p:cNvPr id="7" name="TextBox 6"/>
          <p:cNvSpPr txBox="1"/>
          <p:nvPr/>
        </p:nvSpPr>
        <p:spPr>
          <a:xfrm>
            <a:off x="5508104" y="6505599"/>
            <a:ext cx="3334567" cy="307777"/>
          </a:xfrm>
          <a:prstGeom prst="rect">
            <a:avLst/>
          </a:prstGeom>
          <a:noFill/>
        </p:spPr>
        <p:txBody>
          <a:bodyPr wrap="none" rtlCol="0">
            <a:spAutoFit/>
          </a:bodyPr>
          <a:lstStyle/>
          <a:p>
            <a:r>
              <a:rPr lang="en-AU" sz="1400" b="1" dirty="0" smtClean="0">
                <a:solidFill>
                  <a:srgbClr val="FF0000"/>
                </a:solidFill>
                <a:latin typeface="Arial" pitchFamily="34" charset="0"/>
                <a:cs typeface="Arial" pitchFamily="34" charset="0"/>
              </a:rPr>
              <a:t>Source: </a:t>
            </a:r>
            <a:r>
              <a:rPr lang="en-AU" sz="1400" b="1" dirty="0" err="1" smtClean="0">
                <a:solidFill>
                  <a:srgbClr val="FF0000"/>
                </a:solidFill>
                <a:latin typeface="Arial" pitchFamily="34" charset="0"/>
                <a:cs typeface="Arial" pitchFamily="34" charset="0"/>
              </a:rPr>
              <a:t>Gualandi</a:t>
            </a:r>
            <a:r>
              <a:rPr lang="en-AU" sz="1400" b="1" dirty="0" smtClean="0">
                <a:solidFill>
                  <a:srgbClr val="FF0000"/>
                </a:solidFill>
                <a:latin typeface="Arial" pitchFamily="34" charset="0"/>
                <a:cs typeface="Arial" pitchFamily="34" charset="0"/>
              </a:rPr>
              <a:t> and </a:t>
            </a:r>
            <a:r>
              <a:rPr lang="en-AU" sz="1400" b="1" dirty="0" err="1" smtClean="0">
                <a:solidFill>
                  <a:srgbClr val="FF0000"/>
                </a:solidFill>
                <a:latin typeface="Arial" pitchFamily="34" charset="0"/>
                <a:cs typeface="Arial" pitchFamily="34" charset="0"/>
              </a:rPr>
              <a:t>Malucelli</a:t>
            </a:r>
            <a:r>
              <a:rPr lang="en-AU" sz="1400" b="1" dirty="0" smtClean="0">
                <a:solidFill>
                  <a:srgbClr val="FF0000"/>
                </a:solidFill>
                <a:latin typeface="Arial" pitchFamily="34" charset="0"/>
                <a:cs typeface="Arial" pitchFamily="34" charset="0"/>
              </a:rPr>
              <a:t>, 2009</a:t>
            </a:r>
            <a:endParaRPr lang="en-US" sz="1400" b="1" dirty="0">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63500"/>
            <a:ext cx="8353425" cy="989013"/>
          </a:xfrm>
        </p:spPr>
        <p:txBody>
          <a:bodyPr/>
          <a:lstStyle/>
          <a:p>
            <a:r>
              <a:rPr lang="en-AU" dirty="0" smtClean="0">
                <a:latin typeface="Arial" charset="0"/>
                <a:cs typeface="Arial" charset="0"/>
              </a:rPr>
              <a:t>CP-based column generation</a:t>
            </a:r>
            <a:endParaRPr lang="en-US" dirty="0" smtClean="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69725023"/>
              </p:ext>
            </p:extLst>
          </p:nvPr>
        </p:nvGraphicFramePr>
        <p:xfrm>
          <a:off x="683568" y="1268413"/>
          <a:ext cx="7871071" cy="3535626"/>
        </p:xfrm>
        <a:graphic>
          <a:graphicData uri="http://schemas.openxmlformats.org/drawingml/2006/table">
            <a:tbl>
              <a:tblPr firstRow="1" bandRow="1">
                <a:tableStyleId>{073A0DAA-6AF3-43AB-8588-CEC1D06C72B9}</a:tableStyleId>
              </a:tblPr>
              <a:tblGrid>
                <a:gridCol w="1728192"/>
                <a:gridCol w="2736304"/>
                <a:gridCol w="1656184"/>
                <a:gridCol w="1750391"/>
              </a:tblGrid>
              <a:tr h="330477">
                <a:tc>
                  <a:txBody>
                    <a:bodyPr/>
                    <a:lstStyle/>
                    <a:p>
                      <a:r>
                        <a:rPr lang="en-AU" sz="1400" dirty="0" smtClean="0">
                          <a:latin typeface="Arial" pitchFamily="34" charset="0"/>
                          <a:cs typeface="Arial" pitchFamily="34" charset="0"/>
                        </a:rPr>
                        <a:t>Application</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Reference</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CP used to solve </a:t>
                      </a:r>
                      <a:r>
                        <a:rPr lang="en-AU" sz="1400" dirty="0" err="1" smtClean="0">
                          <a:latin typeface="Arial" pitchFamily="34" charset="0"/>
                          <a:cs typeface="Arial" pitchFamily="34" charset="0"/>
                        </a:rPr>
                        <a:t>subproblem</a:t>
                      </a:r>
                      <a:endParaRPr lang="en-US" sz="1400" dirty="0">
                        <a:latin typeface="Arial" pitchFamily="34" charset="0"/>
                        <a:cs typeface="Arial" pitchFamily="34" charset="0"/>
                      </a:endParaRPr>
                    </a:p>
                  </a:txBody>
                  <a:tcPr marL="91445" marR="91445" marT="45728" marB="45728"/>
                </a:tc>
                <a:tc>
                  <a:txBody>
                    <a:bodyPr/>
                    <a:lstStyle/>
                    <a:p>
                      <a:r>
                        <a:rPr lang="en-AU" sz="1400" dirty="0" smtClean="0">
                          <a:latin typeface="Arial" pitchFamily="34" charset="0"/>
                          <a:cs typeface="Arial" pitchFamily="34" charset="0"/>
                        </a:rPr>
                        <a:t>CP used within Branch-and-Price</a:t>
                      </a:r>
                      <a:endParaRPr lang="en-US" sz="1400" dirty="0">
                        <a:latin typeface="Arial" pitchFamily="34" charset="0"/>
                        <a:cs typeface="Arial" pitchFamily="34" charset="0"/>
                      </a:endParaRPr>
                    </a:p>
                  </a:txBody>
                  <a:tcPr marL="91445" marR="91445" marT="45728" marB="45728"/>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Airline crew assignment</a:t>
                      </a:r>
                    </a:p>
                  </a:txBody>
                  <a:tcPr marL="91445" marR="91445"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U. Junker, S.E. </a:t>
                      </a:r>
                      <a:r>
                        <a:rPr lang="en-US" sz="1400" dirty="0" err="1" smtClean="0">
                          <a:latin typeface="Arial" pitchFamily="34" charset="0"/>
                          <a:cs typeface="Arial" pitchFamily="34" charset="0"/>
                        </a:rPr>
                        <a:t>Karisch</a:t>
                      </a:r>
                      <a:r>
                        <a:rPr lang="en-US" sz="1400" dirty="0" smtClean="0">
                          <a:latin typeface="Arial" pitchFamily="34" charset="0"/>
                          <a:cs typeface="Arial" pitchFamily="34" charset="0"/>
                        </a:rPr>
                        <a:t>, N. Kohl, B. </a:t>
                      </a:r>
                      <a:r>
                        <a:rPr lang="en-US" sz="1400" dirty="0" err="1" smtClean="0">
                          <a:latin typeface="Arial" pitchFamily="34" charset="0"/>
                          <a:cs typeface="Arial" pitchFamily="34" charset="0"/>
                        </a:rPr>
                        <a:t>Vaaben</a:t>
                      </a:r>
                      <a:r>
                        <a:rPr lang="en-US" sz="1400" dirty="0" smtClean="0">
                          <a:latin typeface="Arial" pitchFamily="34" charset="0"/>
                          <a:cs typeface="Arial" pitchFamily="34" charset="0"/>
                        </a:rPr>
                        <a:t>, T. </a:t>
                      </a:r>
                      <a:r>
                        <a:rPr lang="en-US" sz="1400" dirty="0" err="1" smtClean="0">
                          <a:latin typeface="Arial" pitchFamily="34" charset="0"/>
                          <a:cs typeface="Arial" pitchFamily="34" charset="0"/>
                        </a:rPr>
                        <a:t>Fahle</a:t>
                      </a:r>
                      <a:r>
                        <a:rPr lang="en-US" sz="1400" dirty="0" smtClean="0">
                          <a:latin typeface="Arial" pitchFamily="34" charset="0"/>
                          <a:cs typeface="Arial" pitchFamily="34" charset="0"/>
                        </a:rPr>
                        <a:t>, M. </a:t>
                      </a:r>
                      <a:r>
                        <a:rPr lang="en-US" sz="1400" dirty="0" err="1" smtClean="0">
                          <a:latin typeface="Arial" pitchFamily="34" charset="0"/>
                          <a:cs typeface="Arial" pitchFamily="34" charset="0"/>
                        </a:rPr>
                        <a:t>Sellmann</a:t>
                      </a:r>
                      <a:r>
                        <a:rPr lang="en-US" sz="1400" dirty="0" smtClean="0">
                          <a:latin typeface="Arial" pitchFamily="34" charset="0"/>
                          <a:cs typeface="Arial" pitchFamily="34" charset="0"/>
                        </a:rPr>
                        <a:t>. 1999.</a:t>
                      </a:r>
                    </a:p>
                  </a:txBody>
                  <a:tcPr marL="91445" marR="91445" marT="45713" marB="45713"/>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r h="330477">
                <a:tc>
                  <a:txBody>
                    <a:bodyPr/>
                    <a:lstStyle/>
                    <a:p>
                      <a:endParaRPr lang="en-US" sz="1400" dirty="0">
                        <a:latin typeface="Arial" pitchFamily="34" charset="0"/>
                        <a:cs typeface="Arial" pitchFamily="34" charset="0"/>
                      </a:endParaRPr>
                    </a:p>
                  </a:txBody>
                  <a:tcPr marL="91445" marR="91445" marT="45713" marB="45713"/>
                </a:tc>
                <a:tc>
                  <a:txBody>
                    <a:bodyPr/>
                    <a:lstStyle/>
                    <a:p>
                      <a:r>
                        <a:rPr lang="en-US" sz="1400" dirty="0" smtClean="0">
                          <a:latin typeface="Arial" pitchFamily="34" charset="0"/>
                          <a:cs typeface="Arial" pitchFamily="34" charset="0"/>
                        </a:rPr>
                        <a:t>T. </a:t>
                      </a:r>
                      <a:r>
                        <a:rPr lang="en-US" sz="1400" dirty="0" err="1" smtClean="0">
                          <a:latin typeface="Arial" pitchFamily="34" charset="0"/>
                          <a:cs typeface="Arial" pitchFamily="34" charset="0"/>
                        </a:rPr>
                        <a:t>Fahle</a:t>
                      </a:r>
                      <a:r>
                        <a:rPr lang="en-US" sz="1400" dirty="0" smtClean="0">
                          <a:latin typeface="Arial" pitchFamily="34" charset="0"/>
                          <a:cs typeface="Arial" pitchFamily="34" charset="0"/>
                        </a:rPr>
                        <a:t>, U. Junker, S.E. </a:t>
                      </a:r>
                      <a:r>
                        <a:rPr lang="en-US" sz="1400" dirty="0" err="1" smtClean="0">
                          <a:latin typeface="Arial" pitchFamily="34" charset="0"/>
                          <a:cs typeface="Arial" pitchFamily="34" charset="0"/>
                        </a:rPr>
                        <a:t>Karisch</a:t>
                      </a:r>
                      <a:r>
                        <a:rPr lang="en-US" sz="1400" dirty="0" smtClean="0">
                          <a:latin typeface="Arial" pitchFamily="34" charset="0"/>
                          <a:cs typeface="Arial" pitchFamily="34" charset="0"/>
                        </a:rPr>
                        <a:t>, N. Kohl, M. </a:t>
                      </a:r>
                      <a:r>
                        <a:rPr lang="en-US" sz="1400" dirty="0" err="1" smtClean="0">
                          <a:latin typeface="Arial" pitchFamily="34" charset="0"/>
                          <a:cs typeface="Arial" pitchFamily="34" charset="0"/>
                        </a:rPr>
                        <a:t>Sellmann</a:t>
                      </a:r>
                      <a:r>
                        <a:rPr lang="en-US" sz="1400" dirty="0" smtClean="0">
                          <a:latin typeface="Arial" pitchFamily="34" charset="0"/>
                          <a:cs typeface="Arial" pitchFamily="34" charset="0"/>
                        </a:rPr>
                        <a:t>, B. </a:t>
                      </a:r>
                      <a:r>
                        <a:rPr lang="en-US" sz="1400" dirty="0" err="1" smtClean="0">
                          <a:latin typeface="Arial" pitchFamily="34" charset="0"/>
                          <a:cs typeface="Arial" pitchFamily="34" charset="0"/>
                        </a:rPr>
                        <a:t>Vaaben</a:t>
                      </a:r>
                      <a:r>
                        <a:rPr lang="en-US" sz="1400" dirty="0" smtClean="0">
                          <a:latin typeface="Arial" pitchFamily="34" charset="0"/>
                          <a:cs typeface="Arial" pitchFamily="34" charset="0"/>
                        </a:rPr>
                        <a:t>. 2002.</a:t>
                      </a:r>
                      <a:endParaRPr lang="en-US" sz="1400" dirty="0">
                        <a:latin typeface="Arial" pitchFamily="34" charset="0"/>
                        <a:cs typeface="Arial" pitchFamily="34" charset="0"/>
                      </a:endParaRPr>
                    </a:p>
                  </a:txBody>
                  <a:tcPr marL="91445" marR="91445" marT="45713" marB="45713"/>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txBody>
                  <a:tcPr marL="91445" marR="91445"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M. </a:t>
                      </a:r>
                      <a:r>
                        <a:rPr lang="en-US" sz="1400" dirty="0" err="1" smtClean="0">
                          <a:latin typeface="Arial" pitchFamily="34" charset="0"/>
                          <a:cs typeface="Arial" pitchFamily="34" charset="0"/>
                        </a:rPr>
                        <a:t>Sellmann</a:t>
                      </a:r>
                      <a:r>
                        <a:rPr lang="en-US" sz="1400" dirty="0" smtClean="0">
                          <a:latin typeface="Arial" pitchFamily="34" charset="0"/>
                          <a:cs typeface="Arial" pitchFamily="34" charset="0"/>
                        </a:rPr>
                        <a:t>, K. </a:t>
                      </a:r>
                      <a:r>
                        <a:rPr lang="en-US" sz="1400" dirty="0" err="1" smtClean="0">
                          <a:latin typeface="Arial" pitchFamily="34" charset="0"/>
                          <a:cs typeface="Arial" pitchFamily="34" charset="0"/>
                        </a:rPr>
                        <a:t>Zervoudakis</a:t>
                      </a:r>
                      <a:r>
                        <a:rPr lang="en-US" sz="1400" dirty="0" smtClean="0">
                          <a:latin typeface="Arial" pitchFamily="34" charset="0"/>
                          <a:cs typeface="Arial" pitchFamily="34" charset="0"/>
                        </a:rPr>
                        <a:t>, P. </a:t>
                      </a:r>
                      <a:r>
                        <a:rPr lang="en-US" sz="1400" dirty="0" err="1" smtClean="0">
                          <a:latin typeface="Arial" pitchFamily="34" charset="0"/>
                          <a:cs typeface="Arial" pitchFamily="34" charset="0"/>
                        </a:rPr>
                        <a:t>Stamatopoulos</a:t>
                      </a:r>
                      <a:r>
                        <a:rPr lang="en-US" sz="1400" dirty="0" smtClean="0">
                          <a:latin typeface="Arial" pitchFamily="34" charset="0"/>
                          <a:cs typeface="Arial" pitchFamily="34" charset="0"/>
                        </a:rPr>
                        <a:t>, T. </a:t>
                      </a:r>
                      <a:r>
                        <a:rPr lang="en-US" sz="1400" dirty="0" err="1" smtClean="0">
                          <a:latin typeface="Arial" pitchFamily="34" charset="0"/>
                          <a:cs typeface="Arial" pitchFamily="34" charset="0"/>
                        </a:rPr>
                        <a:t>Fahle</a:t>
                      </a:r>
                      <a:r>
                        <a:rPr lang="en-US" sz="1400" dirty="0" smtClean="0">
                          <a:latin typeface="Arial" pitchFamily="34" charset="0"/>
                          <a:cs typeface="Arial" pitchFamily="34" charset="0"/>
                        </a:rPr>
                        <a:t>. 2002.</a:t>
                      </a:r>
                    </a:p>
                  </a:txBody>
                  <a:tcPr marL="91445" marR="91445" marT="45713" marB="45713"/>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r h="330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Vehicle routing with time windows</a:t>
                      </a:r>
                    </a:p>
                  </a:txBody>
                  <a:tcPr marL="91445" marR="91445" marT="45713" marB="45713"/>
                </a:tc>
                <a:tc>
                  <a:txBody>
                    <a:bodyPr/>
                    <a:lstStyle/>
                    <a:p>
                      <a:r>
                        <a:rPr lang="en-US" sz="1400" dirty="0" smtClean="0">
                          <a:latin typeface="Arial" pitchFamily="34" charset="0"/>
                          <a:cs typeface="Arial" pitchFamily="34" charset="0"/>
                        </a:rPr>
                        <a:t>L.M. Rousseau. 2004.</a:t>
                      </a:r>
                      <a:endParaRPr lang="en-US" sz="1400" dirty="0">
                        <a:latin typeface="Arial" pitchFamily="34" charset="0"/>
                        <a:cs typeface="Arial" pitchFamily="34" charset="0"/>
                      </a:endParaRPr>
                    </a:p>
                  </a:txBody>
                  <a:tcPr marL="91445" marR="91445" marT="45713" marB="45713"/>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N</a:t>
                      </a:r>
                      <a:endParaRPr lang="en-US" sz="1400" dirty="0">
                        <a:latin typeface="Arial" pitchFamily="34" charset="0"/>
                        <a:cs typeface="Arial" pitchFamily="34" charset="0"/>
                      </a:endParaRPr>
                    </a:p>
                  </a:txBody>
                  <a:tcPr marL="91445" marR="91445" marT="45728" marB="45728">
                    <a:solidFill>
                      <a:srgbClr val="FFC000"/>
                    </a:solidFill>
                  </a:tcPr>
                </a:tc>
              </a:tr>
              <a:tr h="194403">
                <a:tc>
                  <a:txBody>
                    <a:bodyPr/>
                    <a:lstStyle/>
                    <a:p>
                      <a:endParaRPr lang="en-US" sz="1400" dirty="0">
                        <a:latin typeface="Arial" pitchFamily="34" charset="0"/>
                        <a:cs typeface="Arial" pitchFamily="34" charset="0"/>
                      </a:endParaRPr>
                    </a:p>
                  </a:txBody>
                  <a:tcPr marL="91445" marR="91445"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L.M. Rousseau, M. </a:t>
                      </a:r>
                      <a:r>
                        <a:rPr lang="en-US" sz="1400" dirty="0" err="1" smtClean="0">
                          <a:latin typeface="Arial" pitchFamily="34" charset="0"/>
                          <a:cs typeface="Arial" pitchFamily="34" charset="0"/>
                        </a:rPr>
                        <a:t>Gendreau</a:t>
                      </a:r>
                      <a:r>
                        <a:rPr lang="en-US" sz="1400" dirty="0" smtClean="0">
                          <a:latin typeface="Arial" pitchFamily="34" charset="0"/>
                          <a:cs typeface="Arial" pitchFamily="34" charset="0"/>
                        </a:rPr>
                        <a:t>, G. </a:t>
                      </a:r>
                      <a:r>
                        <a:rPr lang="en-US" sz="1400" dirty="0" err="1" smtClean="0">
                          <a:latin typeface="Arial" pitchFamily="34" charset="0"/>
                          <a:cs typeface="Arial" pitchFamily="34" charset="0"/>
                        </a:rPr>
                        <a:t>Pesant</a:t>
                      </a:r>
                      <a:r>
                        <a:rPr lang="en-US" sz="1400" dirty="0" smtClean="0">
                          <a:latin typeface="Arial" pitchFamily="34" charset="0"/>
                          <a:cs typeface="Arial" pitchFamily="34" charset="0"/>
                        </a:rPr>
                        <a:t>, F. </a:t>
                      </a:r>
                      <a:r>
                        <a:rPr lang="en-US" sz="1400" dirty="0" err="1" smtClean="0">
                          <a:latin typeface="Arial" pitchFamily="34" charset="0"/>
                          <a:cs typeface="Arial" pitchFamily="34" charset="0"/>
                        </a:rPr>
                        <a:t>Focacci</a:t>
                      </a:r>
                      <a:r>
                        <a:rPr lang="en-US" sz="1400" dirty="0" smtClean="0">
                          <a:latin typeface="Arial" pitchFamily="34" charset="0"/>
                          <a:cs typeface="Arial" pitchFamily="34" charset="0"/>
                        </a:rPr>
                        <a:t>.  2004.</a:t>
                      </a:r>
                    </a:p>
                  </a:txBody>
                  <a:tcPr marL="91445" marR="91445" marT="45713" marB="45713"/>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c>
                  <a:txBody>
                    <a:bodyPr/>
                    <a:lstStyle/>
                    <a:p>
                      <a:r>
                        <a:rPr lang="en-AU" sz="1400" dirty="0" smtClean="0">
                          <a:latin typeface="Arial" pitchFamily="34" charset="0"/>
                          <a:cs typeface="Arial" pitchFamily="34" charset="0"/>
                        </a:rPr>
                        <a:t>Y</a:t>
                      </a:r>
                      <a:endParaRPr lang="en-US" sz="1400" dirty="0">
                        <a:latin typeface="Arial" pitchFamily="34" charset="0"/>
                        <a:cs typeface="Arial" pitchFamily="34" charset="0"/>
                      </a:endParaRPr>
                    </a:p>
                  </a:txBody>
                  <a:tcPr marL="91445" marR="91445" marT="45728" marB="45728">
                    <a:solidFill>
                      <a:srgbClr val="92D050"/>
                    </a:solidFill>
                  </a:tcPr>
                </a:tc>
              </a:tr>
            </a:tbl>
          </a:graphicData>
        </a:graphic>
      </p:graphicFrame>
      <p:sp>
        <p:nvSpPr>
          <p:cNvPr id="8" name="TextBox 7"/>
          <p:cNvSpPr txBox="1"/>
          <p:nvPr/>
        </p:nvSpPr>
        <p:spPr>
          <a:xfrm>
            <a:off x="5508104" y="6505599"/>
            <a:ext cx="3334567" cy="307777"/>
          </a:xfrm>
          <a:prstGeom prst="rect">
            <a:avLst/>
          </a:prstGeom>
          <a:noFill/>
        </p:spPr>
        <p:txBody>
          <a:bodyPr wrap="none" rtlCol="0">
            <a:spAutoFit/>
          </a:bodyPr>
          <a:lstStyle/>
          <a:p>
            <a:r>
              <a:rPr lang="en-AU" sz="1400" b="1" dirty="0" smtClean="0">
                <a:solidFill>
                  <a:srgbClr val="FF0000"/>
                </a:solidFill>
                <a:latin typeface="Arial" pitchFamily="34" charset="0"/>
                <a:cs typeface="Arial" pitchFamily="34" charset="0"/>
              </a:rPr>
              <a:t>Source: </a:t>
            </a:r>
            <a:r>
              <a:rPr lang="en-AU" sz="1400" b="1" dirty="0" err="1" smtClean="0">
                <a:solidFill>
                  <a:srgbClr val="FF0000"/>
                </a:solidFill>
                <a:latin typeface="Arial" pitchFamily="34" charset="0"/>
                <a:cs typeface="Arial" pitchFamily="34" charset="0"/>
              </a:rPr>
              <a:t>Gualandi</a:t>
            </a:r>
            <a:r>
              <a:rPr lang="en-AU" sz="1400" b="1" dirty="0" smtClean="0">
                <a:solidFill>
                  <a:srgbClr val="FF0000"/>
                </a:solidFill>
                <a:latin typeface="Arial" pitchFamily="34" charset="0"/>
                <a:cs typeface="Arial" pitchFamily="34" charset="0"/>
              </a:rPr>
              <a:t> and </a:t>
            </a:r>
            <a:r>
              <a:rPr lang="en-AU" sz="1400" b="1" dirty="0" err="1" smtClean="0">
                <a:solidFill>
                  <a:srgbClr val="FF0000"/>
                </a:solidFill>
                <a:latin typeface="Arial" pitchFamily="34" charset="0"/>
                <a:cs typeface="Arial" pitchFamily="34" charset="0"/>
              </a:rPr>
              <a:t>Malucelli</a:t>
            </a:r>
            <a:r>
              <a:rPr lang="en-AU" sz="1400" b="1" dirty="0" smtClean="0">
                <a:solidFill>
                  <a:srgbClr val="FF0000"/>
                </a:solidFill>
                <a:latin typeface="Arial" pitchFamily="34" charset="0"/>
                <a:cs typeface="Arial" pitchFamily="34" charset="0"/>
              </a:rPr>
              <a:t>, 2009</a:t>
            </a:r>
            <a:endParaRPr lang="en-US"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51216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CP-based column generation</a:t>
            </a:r>
            <a:endParaRPr lang="en-US" dirty="0"/>
          </a:p>
        </p:txBody>
      </p:sp>
      <p:sp>
        <p:nvSpPr>
          <p:cNvPr id="3" name="Content Placeholder 2"/>
          <p:cNvSpPr>
            <a:spLocks noGrp="1"/>
          </p:cNvSpPr>
          <p:nvPr>
            <p:ph idx="1"/>
          </p:nvPr>
        </p:nvSpPr>
        <p:spPr/>
        <p:txBody>
          <a:bodyPr/>
          <a:lstStyle/>
          <a:p>
            <a:r>
              <a:rPr lang="en-AU" dirty="0" smtClean="0"/>
              <a:t>Typical implementation</a:t>
            </a:r>
            <a:endParaRPr lang="en-US" dirty="0"/>
          </a:p>
        </p:txBody>
      </p:sp>
      <p:sp>
        <p:nvSpPr>
          <p:cNvPr id="4" name="Rectangle 3"/>
          <p:cNvSpPr/>
          <p:nvPr/>
        </p:nvSpPr>
        <p:spPr bwMode="auto">
          <a:xfrm>
            <a:off x="1115616" y="2348880"/>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p:nvSpPr>
        <p:spPr bwMode="auto">
          <a:xfrm>
            <a:off x="5724128" y="2348880"/>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err="1" smtClean="0">
                <a:ln>
                  <a:noFill/>
                </a:ln>
                <a:solidFill>
                  <a:srgbClr val="002060"/>
                </a:solidFill>
                <a:effectLst/>
                <a:latin typeface="Arial" pitchFamily="34" charset="0"/>
                <a:cs typeface="Arial" pitchFamily="34" charset="0"/>
              </a:rPr>
              <a:t>Subproblem</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TextBox 5"/>
          <p:cNvSpPr txBox="1"/>
          <p:nvPr/>
        </p:nvSpPr>
        <p:spPr>
          <a:xfrm>
            <a:off x="1115616" y="3861048"/>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Linear</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programming</a:t>
            </a:r>
            <a:endParaRPr lang="en-US" b="1" i="1" dirty="0">
              <a:solidFill>
                <a:srgbClr val="0070C0"/>
              </a:solidFill>
              <a:latin typeface="Times New Roman" pitchFamily="18" charset="0"/>
              <a:cs typeface="Times New Roman" pitchFamily="18" charset="0"/>
            </a:endParaRPr>
          </a:p>
        </p:txBody>
      </p:sp>
      <p:sp>
        <p:nvSpPr>
          <p:cNvPr id="7" name="TextBox 6"/>
          <p:cNvSpPr txBox="1"/>
          <p:nvPr/>
        </p:nvSpPr>
        <p:spPr>
          <a:xfrm>
            <a:off x="5724128" y="3861048"/>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Constraint</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programming</a:t>
            </a:r>
            <a:endParaRPr lang="en-US" b="1" i="1" dirty="0">
              <a:solidFill>
                <a:srgbClr val="0070C0"/>
              </a:solidFill>
              <a:latin typeface="Times New Roman" pitchFamily="18" charset="0"/>
              <a:cs typeface="Times New Roman" pitchFamily="18" charset="0"/>
            </a:endParaRPr>
          </a:p>
        </p:txBody>
      </p:sp>
      <p:cxnSp>
        <p:nvCxnSpPr>
          <p:cNvPr id="13" name="Straight Arrow Connector 12"/>
          <p:cNvCxnSpPr/>
          <p:nvPr/>
        </p:nvCxnSpPr>
        <p:spPr bwMode="auto">
          <a:xfrm>
            <a:off x="3275856" y="2852936"/>
            <a:ext cx="2448272"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3275856" y="3429000"/>
            <a:ext cx="2448272"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419872" y="2021939"/>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Dual information</a:t>
            </a:r>
            <a:endParaRPr lang="en-US" b="1" i="1" dirty="0">
              <a:solidFill>
                <a:srgbClr val="0070C0"/>
              </a:solidFill>
              <a:latin typeface="Times New Roman" pitchFamily="18" charset="0"/>
              <a:cs typeface="Times New Roman" pitchFamily="18" charset="0"/>
            </a:endParaRPr>
          </a:p>
        </p:txBody>
      </p:sp>
      <p:sp>
        <p:nvSpPr>
          <p:cNvPr id="16" name="TextBox 15"/>
          <p:cNvSpPr txBox="1"/>
          <p:nvPr/>
        </p:nvSpPr>
        <p:spPr>
          <a:xfrm>
            <a:off x="3419872" y="3471391"/>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New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columns</a:t>
            </a:r>
            <a:endParaRPr lang="en-US"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29952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63500"/>
            <a:ext cx="8353425" cy="989013"/>
          </a:xfrm>
        </p:spPr>
        <p:txBody>
          <a:bodyPr/>
          <a:lstStyle/>
          <a:p>
            <a:r>
              <a:rPr lang="en-AU" smtClean="0">
                <a:latin typeface="Arial" charset="0"/>
                <a:cs typeface="Arial" charset="0"/>
              </a:rPr>
              <a:t>Things to take away</a:t>
            </a:r>
            <a:endParaRPr lang="en-US" smtClean="0">
              <a:latin typeface="Arial" charset="0"/>
              <a:cs typeface="Arial" charset="0"/>
            </a:endParaRPr>
          </a:p>
        </p:txBody>
      </p:sp>
      <p:sp>
        <p:nvSpPr>
          <p:cNvPr id="17411" name="Content Placeholder 2"/>
          <p:cNvSpPr>
            <a:spLocks noGrp="1"/>
          </p:cNvSpPr>
          <p:nvPr>
            <p:ph idx="1"/>
          </p:nvPr>
        </p:nvSpPr>
        <p:spPr>
          <a:xfrm>
            <a:off x="395288" y="1341438"/>
            <a:ext cx="8353425" cy="5372100"/>
          </a:xfrm>
        </p:spPr>
        <p:txBody>
          <a:bodyPr/>
          <a:lstStyle/>
          <a:p>
            <a:r>
              <a:rPr lang="en-AU" dirty="0" smtClean="0">
                <a:latin typeface="Arial" charset="0"/>
                <a:cs typeface="Arial" charset="0"/>
              </a:rPr>
              <a:t>A better understanding of how to combine </a:t>
            </a:r>
            <a:r>
              <a:rPr lang="en-US" dirty="0" smtClean="0">
                <a:latin typeface="Arial" charset="0"/>
                <a:cs typeface="Arial" charset="0"/>
              </a:rPr>
              <a:t>linear programming based decomposition techniques with constraint programming</a:t>
            </a:r>
          </a:p>
          <a:p>
            <a:r>
              <a:rPr lang="en-AU" dirty="0" smtClean="0">
                <a:latin typeface="Arial" charset="0"/>
                <a:cs typeface="Arial" charset="0"/>
              </a:rPr>
              <a:t>A better understanding of column generation, </a:t>
            </a:r>
            <a:r>
              <a:rPr lang="en-AU" dirty="0" err="1" smtClean="0">
                <a:latin typeface="Arial" charset="0"/>
                <a:cs typeface="Arial" charset="0"/>
              </a:rPr>
              <a:t>Dantzig</a:t>
            </a:r>
            <a:r>
              <a:rPr lang="en-AU" dirty="0" smtClean="0">
                <a:latin typeface="Arial" charset="0"/>
                <a:cs typeface="Arial" charset="0"/>
              </a:rPr>
              <a:t> Wolfe decomposition and Benders decomposition</a:t>
            </a:r>
          </a:p>
          <a:p>
            <a:r>
              <a:rPr lang="en-AU" dirty="0" smtClean="0">
                <a:latin typeface="Arial" charset="0"/>
                <a:cs typeface="Arial" charset="0"/>
              </a:rPr>
              <a:t>A whole lot of Python code with example implementations</a:t>
            </a:r>
          </a:p>
          <a:p>
            <a:pPr lvl="1"/>
            <a:endParaRPr lang="en-AU" dirty="0" smtClean="0">
              <a:latin typeface="Arial" charset="0"/>
              <a:cs typeface="Arial"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17032"/>
            <a:ext cx="5544616" cy="212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63500"/>
            <a:ext cx="8353425" cy="989013"/>
          </a:xfrm>
        </p:spPr>
        <p:txBody>
          <a:bodyPr/>
          <a:lstStyle/>
          <a:p>
            <a:r>
              <a:rPr lang="en-AU" smtClean="0">
                <a:latin typeface="Arial" charset="0"/>
                <a:cs typeface="Arial" charset="0"/>
              </a:rPr>
              <a:t>Outline</a:t>
            </a:r>
          </a:p>
        </p:txBody>
      </p:sp>
      <p:sp>
        <p:nvSpPr>
          <p:cNvPr id="14339" name="Content Placeholder 2"/>
          <p:cNvSpPr>
            <a:spLocks noGrp="1"/>
          </p:cNvSpPr>
          <p:nvPr>
            <p:ph idx="1"/>
          </p:nvPr>
        </p:nvSpPr>
        <p:spPr>
          <a:xfrm>
            <a:off x="395288" y="1341438"/>
            <a:ext cx="8353425" cy="5372100"/>
          </a:xfrm>
        </p:spPr>
        <p:txBody>
          <a:bodyPr/>
          <a:lstStyle/>
          <a:p>
            <a:pPr>
              <a:defRPr/>
            </a:pPr>
            <a:r>
              <a:rPr lang="en-AU" dirty="0">
                <a:latin typeface="Arial" charset="0"/>
                <a:cs typeface="Arial" charset="0"/>
              </a:rPr>
              <a:t>Background</a:t>
            </a:r>
          </a:p>
          <a:p>
            <a:pPr>
              <a:defRPr/>
            </a:pPr>
            <a:r>
              <a:rPr lang="en-AU" dirty="0">
                <a:latin typeface="Arial" charset="0"/>
                <a:cs typeface="Arial" charset="0"/>
              </a:rPr>
              <a:t>Introduction</a:t>
            </a:r>
            <a:endParaRPr lang="en-AU" dirty="0" smtClean="0">
              <a:latin typeface="Arial" charset="0"/>
              <a:cs typeface="Arial" charset="0"/>
            </a:endParaRPr>
          </a:p>
          <a:p>
            <a:pPr>
              <a:defRPr/>
            </a:pPr>
            <a:r>
              <a:rPr lang="en-AU" dirty="0" err="1" smtClean="0">
                <a:latin typeface="Arial" charset="0"/>
                <a:cs typeface="Arial" charset="0"/>
              </a:rPr>
              <a:t>Dantzig</a:t>
            </a:r>
            <a:r>
              <a:rPr lang="en-AU" dirty="0" smtClean="0">
                <a:latin typeface="Arial" charset="0"/>
                <a:cs typeface="Arial" charset="0"/>
              </a:rPr>
              <a:t> Wolfe decomposition</a:t>
            </a:r>
          </a:p>
          <a:p>
            <a:pPr>
              <a:defRPr/>
            </a:pPr>
            <a:r>
              <a:rPr lang="en-AU" b="1" dirty="0" smtClean="0">
                <a:solidFill>
                  <a:srgbClr val="0070C0"/>
                </a:solidFill>
                <a:latin typeface="Arial" charset="0"/>
                <a:cs typeface="Arial" charset="0"/>
              </a:rPr>
              <a:t>Benders decomposition</a:t>
            </a:r>
          </a:p>
          <a:p>
            <a:pPr>
              <a:defRPr/>
            </a:pPr>
            <a:r>
              <a:rPr lang="en-AU" dirty="0" smtClean="0">
                <a:latin typeface="Arial" charset="0"/>
                <a:cs typeface="Arial" charset="0"/>
              </a:rPr>
              <a:t>Conclusions</a:t>
            </a:r>
            <a:endParaRPr lang="en-AU" b="1" dirty="0" smtClean="0"/>
          </a:p>
          <a:p>
            <a:pPr lvl="2">
              <a:defRPr/>
            </a:pPr>
            <a:endParaRPr lang="en-AU" dirty="0" smtClean="0">
              <a:latin typeface="Arial" charset="0"/>
              <a:cs typeface="Arial" charset="0"/>
            </a:endParaRPr>
          </a:p>
          <a:p>
            <a:pPr>
              <a:defRPr/>
            </a:pPr>
            <a:endParaRPr lang="en-AU" dirty="0" smtClean="0">
              <a:latin typeface="Arial" charset="0"/>
              <a:cs typeface="Arial" charset="0"/>
            </a:endParaRPr>
          </a:p>
          <a:p>
            <a:pPr marL="0" indent="0">
              <a:buFontTx/>
              <a:buNone/>
              <a:defRPr/>
            </a:pPr>
            <a:endParaRPr lang="en-AU"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63500"/>
            <a:ext cx="8353425" cy="989013"/>
          </a:xfrm>
        </p:spPr>
        <p:txBody>
          <a:bodyPr/>
          <a:lstStyle/>
          <a:p>
            <a:r>
              <a:rPr lang="en-AU" dirty="0" smtClean="0">
                <a:latin typeface="Arial" charset="0"/>
                <a:cs typeface="Arial" charset="0"/>
              </a:rPr>
              <a:t>Two-stage optimization</a:t>
            </a:r>
            <a:endParaRPr lang="en-US" dirty="0" smtClean="0">
              <a:latin typeface="Arial" charset="0"/>
              <a:cs typeface="Arial" charset="0"/>
            </a:endParaRPr>
          </a:p>
        </p:txBody>
      </p:sp>
      <p:sp>
        <p:nvSpPr>
          <p:cNvPr id="5" name="Rectangle 4"/>
          <p:cNvSpPr/>
          <p:nvPr/>
        </p:nvSpPr>
        <p:spPr bwMode="auto">
          <a:xfrm>
            <a:off x="1115616" y="2996952"/>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Stage</a:t>
            </a:r>
            <a:r>
              <a:rPr kumimoji="0" lang="en-AU" sz="2400" b="1" i="0" u="none" strike="noStrike" cap="none" normalizeH="0" dirty="0" smtClean="0">
                <a:ln>
                  <a:noFill/>
                </a:ln>
                <a:solidFill>
                  <a:srgbClr val="002060"/>
                </a:solidFill>
                <a:effectLst/>
                <a:latin typeface="Arial" pitchFamily="34" charset="0"/>
                <a:cs typeface="Arial" pitchFamily="34" charset="0"/>
              </a:rPr>
              <a:t> 1</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bwMode="auto">
          <a:xfrm>
            <a:off x="5724128" y="2996952"/>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Stage 2</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5" idx="3"/>
            <a:endCxn id="6" idx="1"/>
          </p:cNvCxnSpPr>
          <p:nvPr/>
        </p:nvCxnSpPr>
        <p:spPr bwMode="auto">
          <a:xfrm>
            <a:off x="3275856" y="3753036"/>
            <a:ext cx="2448272"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419872" y="2886035"/>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Solution values</a:t>
            </a:r>
            <a:endParaRPr lang="en-US" b="1" i="1" dirty="0">
              <a:solidFill>
                <a:srgbClr val="0070C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63500"/>
            <a:ext cx="8353425" cy="989013"/>
          </a:xfrm>
        </p:spPr>
        <p:txBody>
          <a:bodyPr/>
          <a:lstStyle/>
          <a:p>
            <a:r>
              <a:rPr lang="en-AU" dirty="0" smtClean="0">
                <a:latin typeface="Arial" charset="0"/>
                <a:cs typeface="Arial" charset="0"/>
              </a:rPr>
              <a:t>Benders decomposition</a:t>
            </a:r>
            <a:endParaRPr lang="en-US" dirty="0" smtClean="0">
              <a:latin typeface="Arial" charset="0"/>
              <a:cs typeface="Arial" charset="0"/>
            </a:endParaRPr>
          </a:p>
        </p:txBody>
      </p:sp>
      <p:sp>
        <p:nvSpPr>
          <p:cNvPr id="5" name="Rectangle 4"/>
          <p:cNvSpPr/>
          <p:nvPr/>
        </p:nvSpPr>
        <p:spPr bwMode="auto">
          <a:xfrm>
            <a:off x="1115616" y="2996952"/>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Stage</a:t>
            </a:r>
            <a:r>
              <a:rPr kumimoji="0" lang="en-AU" sz="2400" b="1" i="0" u="none" strike="noStrike" cap="none" normalizeH="0" dirty="0" smtClean="0">
                <a:ln>
                  <a:noFill/>
                </a:ln>
                <a:solidFill>
                  <a:srgbClr val="002060"/>
                </a:solidFill>
                <a:effectLst/>
                <a:latin typeface="Arial" pitchFamily="34" charset="0"/>
                <a:cs typeface="Arial" pitchFamily="34" charset="0"/>
              </a:rPr>
              <a:t> 1</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bwMode="auto">
          <a:xfrm>
            <a:off x="5724128" y="2996952"/>
            <a:ext cx="2160240" cy="1512168"/>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2060"/>
                </a:solidFill>
                <a:effectLst/>
                <a:latin typeface="Arial" pitchFamily="34" charset="0"/>
                <a:cs typeface="Arial" pitchFamily="34" charset="0"/>
              </a:rPr>
              <a:t>Stage 2</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10" name="Straight Arrow Connector 9"/>
          <p:cNvCxnSpPr/>
          <p:nvPr/>
        </p:nvCxnSpPr>
        <p:spPr bwMode="auto">
          <a:xfrm>
            <a:off x="3275856" y="3511451"/>
            <a:ext cx="2448272"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3275856" y="4087515"/>
            <a:ext cx="2448272"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419872" y="2680454"/>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Solution</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values</a:t>
            </a:r>
            <a:endParaRPr lang="en-US" b="1" i="1" dirty="0">
              <a:solidFill>
                <a:srgbClr val="0070C0"/>
              </a:solidFill>
              <a:latin typeface="Times New Roman" pitchFamily="18" charset="0"/>
              <a:cs typeface="Times New Roman" pitchFamily="18" charset="0"/>
            </a:endParaRPr>
          </a:p>
        </p:txBody>
      </p:sp>
      <p:sp>
        <p:nvSpPr>
          <p:cNvPr id="14" name="TextBox 13"/>
          <p:cNvSpPr txBox="1"/>
          <p:nvPr/>
        </p:nvSpPr>
        <p:spPr>
          <a:xfrm>
            <a:off x="3419872" y="4129906"/>
            <a:ext cx="2160240" cy="830997"/>
          </a:xfrm>
          <a:prstGeom prst="rect">
            <a:avLst/>
          </a:prstGeom>
          <a:noFill/>
        </p:spPr>
        <p:txBody>
          <a:bodyPr wrap="square" rtlCol="0">
            <a:spAutoFit/>
          </a:bodyPr>
          <a:lstStyle/>
          <a:p>
            <a:pPr algn="ctr"/>
            <a:r>
              <a:rPr lang="en-AU" b="1" dirty="0" smtClean="0">
                <a:solidFill>
                  <a:srgbClr val="0070C0"/>
                </a:solidFill>
                <a:latin typeface="Arial" pitchFamily="34" charset="0"/>
                <a:cs typeface="Arial" pitchFamily="34" charset="0"/>
              </a:rPr>
              <a:t>Benders</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cuts</a:t>
            </a:r>
            <a:endParaRPr lang="en-US"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42194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288" y="63500"/>
            <a:ext cx="8353425" cy="989013"/>
          </a:xfrm>
        </p:spPr>
        <p:txBody>
          <a:bodyPr/>
          <a:lstStyle/>
          <a:p>
            <a:r>
              <a:rPr lang="en-AU" dirty="0" smtClean="0">
                <a:latin typeface="Arial" charset="0"/>
                <a:cs typeface="Arial" charset="0"/>
              </a:rPr>
              <a:t>Benders decomposition</a:t>
            </a:r>
            <a:endParaRPr lang="en-US" dirty="0" smtClean="0">
              <a:latin typeface="Arial" charset="0"/>
              <a:cs typeface="Arial" charset="0"/>
            </a:endParaRPr>
          </a:p>
        </p:txBody>
      </p:sp>
      <p:sp>
        <p:nvSpPr>
          <p:cNvPr id="36867" name="Content Placeholder 2"/>
          <p:cNvSpPr>
            <a:spLocks noGrp="1"/>
          </p:cNvSpPr>
          <p:nvPr>
            <p:ph idx="1"/>
          </p:nvPr>
        </p:nvSpPr>
        <p:spPr>
          <a:xfrm>
            <a:off x="395288" y="1341438"/>
            <a:ext cx="8353425" cy="5372100"/>
          </a:xfrm>
        </p:spPr>
        <p:txBody>
          <a:bodyPr/>
          <a:lstStyle/>
          <a:p>
            <a:pPr>
              <a:buFont typeface="Wingdings" pitchFamily="2" charset="2"/>
              <a:buChar char="§"/>
            </a:pPr>
            <a:r>
              <a:rPr lang="en-US" dirty="0"/>
              <a:t>“Learn from ones mistakes”</a:t>
            </a:r>
          </a:p>
          <a:p>
            <a:pPr lvl="1">
              <a:buFont typeface="Wingdings" pitchFamily="2" charset="2"/>
              <a:buChar char="§"/>
            </a:pPr>
            <a:r>
              <a:rPr lang="en-US" dirty="0"/>
              <a:t>Distinguish primary variables from secondary variables</a:t>
            </a:r>
          </a:p>
          <a:p>
            <a:pPr lvl="1">
              <a:buFont typeface="Wingdings" pitchFamily="2" charset="2"/>
              <a:buChar char="§"/>
            </a:pPr>
            <a:r>
              <a:rPr lang="en-US" dirty="0"/>
              <a:t>Search over primary variables (</a:t>
            </a:r>
            <a:r>
              <a:rPr lang="en-US" b="1" dirty="0">
                <a:solidFill>
                  <a:srgbClr val="0070C0"/>
                </a:solidFill>
              </a:rPr>
              <a:t>master problem</a:t>
            </a:r>
            <a:r>
              <a:rPr lang="en-US" dirty="0"/>
              <a:t>)</a:t>
            </a:r>
          </a:p>
          <a:p>
            <a:pPr lvl="1">
              <a:buFont typeface="Wingdings" pitchFamily="2" charset="2"/>
              <a:buChar char="§"/>
            </a:pPr>
            <a:r>
              <a:rPr lang="en-US" dirty="0"/>
              <a:t>For each trial value of primary variables, solve problem over secondary variables (</a:t>
            </a:r>
            <a:r>
              <a:rPr lang="en-US" b="1" dirty="0" err="1">
                <a:solidFill>
                  <a:srgbClr val="0070C0"/>
                </a:solidFill>
              </a:rPr>
              <a:t>subproblem</a:t>
            </a:r>
            <a:r>
              <a:rPr lang="en-US" dirty="0"/>
              <a:t>)</a:t>
            </a:r>
          </a:p>
          <a:p>
            <a:pPr lvl="1">
              <a:buFont typeface="Wingdings" pitchFamily="2" charset="2"/>
              <a:buChar char="§"/>
            </a:pPr>
            <a:r>
              <a:rPr lang="en-US" dirty="0"/>
              <a:t>If solution is suboptimal/infeasible, find out why and design a constraint that rules out not only this solution but a large class of solutions that are suboptimal/infeasible for the same reason (</a:t>
            </a:r>
            <a:r>
              <a:rPr lang="en-US" b="1" dirty="0">
                <a:solidFill>
                  <a:srgbClr val="0070C0"/>
                </a:solidFill>
              </a:rPr>
              <a:t>Benders cut</a:t>
            </a:r>
            <a:r>
              <a:rPr lang="en-US" dirty="0"/>
              <a:t>)</a:t>
            </a:r>
          </a:p>
          <a:p>
            <a:pPr lvl="1">
              <a:buFont typeface="Wingdings" pitchFamily="2" charset="2"/>
              <a:buChar char="§"/>
            </a:pPr>
            <a:r>
              <a:rPr lang="en-US" dirty="0"/>
              <a:t>Add Benders cut to the master problem and resolve </a:t>
            </a:r>
          </a:p>
          <a:p>
            <a:endParaRPr lang="en-US" dirty="0" smtClean="0">
              <a:latin typeface="Arial" charset="0"/>
              <a:cs typeface="Arial" charset="0"/>
            </a:endParaRPr>
          </a:p>
        </p:txBody>
      </p:sp>
      <p:sp>
        <p:nvSpPr>
          <p:cNvPr id="4" name="Rectangle 3"/>
          <p:cNvSpPr/>
          <p:nvPr/>
        </p:nvSpPr>
        <p:spPr bwMode="auto">
          <a:xfrm>
            <a:off x="2267744" y="5234725"/>
            <a:ext cx="1512168" cy="1058517"/>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p:nvSpPr>
        <p:spPr bwMode="auto">
          <a:xfrm>
            <a:off x="5493702" y="5234725"/>
            <a:ext cx="1512168" cy="1058517"/>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rgbClr val="002060"/>
                </a:solidFill>
                <a:effectLst/>
                <a:latin typeface="Arial" pitchFamily="34" charset="0"/>
                <a:cs typeface="Arial" pitchFamily="34" charset="0"/>
              </a:rPr>
              <a:t>Subproblem</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6" name="Straight Arrow Connector 5"/>
          <p:cNvCxnSpPr/>
          <p:nvPr/>
        </p:nvCxnSpPr>
        <p:spPr bwMode="auto">
          <a:xfrm>
            <a:off x="3779912" y="5594874"/>
            <a:ext cx="1713790" cy="0"/>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3779912" y="5998118"/>
            <a:ext cx="1713790"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880723" y="5013176"/>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Solution</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values</a:t>
            </a:r>
            <a:endParaRPr lang="en-US" sz="1600" b="1" i="1" dirty="0">
              <a:solidFill>
                <a:srgbClr val="0070C0"/>
              </a:solidFill>
              <a:latin typeface="Times New Roman" pitchFamily="18" charset="0"/>
              <a:cs typeface="Times New Roman" pitchFamily="18" charset="0"/>
            </a:endParaRPr>
          </a:p>
        </p:txBody>
      </p:sp>
      <p:sp>
        <p:nvSpPr>
          <p:cNvPr id="9" name="TextBox 8"/>
          <p:cNvSpPr txBox="1"/>
          <p:nvPr/>
        </p:nvSpPr>
        <p:spPr>
          <a:xfrm>
            <a:off x="3880723" y="6027792"/>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Benders</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cuts</a:t>
            </a:r>
            <a:endParaRPr lang="en-US" sz="1600" b="1" i="1" dirty="0">
              <a:solidFill>
                <a:srgbClr val="0070C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Capacitated facility location</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m</a:t>
            </a:r>
            <a:r>
              <a:rPr lang="en-AU" dirty="0" smtClean="0"/>
              <a:t> facilities, </a:t>
            </a:r>
            <a:r>
              <a:rPr lang="en-AU" i="1" dirty="0" smtClean="0">
                <a:latin typeface="Times New Roman" pitchFamily="18" charset="0"/>
                <a:cs typeface="Times New Roman" pitchFamily="18" charset="0"/>
              </a:rPr>
              <a:t>n</a:t>
            </a:r>
            <a:r>
              <a:rPr lang="en-AU" dirty="0" smtClean="0"/>
              <a:t> customers, cost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t>, demand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j</a:t>
            </a:r>
            <a:r>
              <a:rPr lang="en-AU" dirty="0" smtClean="0"/>
              <a:t>, capacity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r>
              <a:rPr lang="en-AU" dirty="0" smtClean="0"/>
              <a:t>, fixed cost </a:t>
            </a:r>
            <a:r>
              <a:rPr lang="en-AU" i="1" dirty="0" smtClean="0">
                <a:latin typeface="Times New Roman" pitchFamily="18" charset="0"/>
                <a:cs typeface="Times New Roman" pitchFamily="18" charset="0"/>
              </a:rPr>
              <a:t>f</a:t>
            </a:r>
            <a:r>
              <a:rPr lang="en-AU" i="1" baseline="-25000" dirty="0"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55" name="Oval 54"/>
          <p:cNvSpPr/>
          <p:nvPr/>
        </p:nvSpPr>
        <p:spPr bwMode="auto">
          <a:xfrm>
            <a:off x="6948264"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Oval 55"/>
          <p:cNvSpPr/>
          <p:nvPr/>
        </p:nvSpPr>
        <p:spPr bwMode="auto">
          <a:xfrm>
            <a:off x="6948264"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Oval 56"/>
          <p:cNvSpPr/>
          <p:nvPr/>
        </p:nvSpPr>
        <p:spPr bwMode="auto">
          <a:xfrm>
            <a:off x="694826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Oval 57"/>
          <p:cNvSpPr/>
          <p:nvPr/>
        </p:nvSpPr>
        <p:spPr bwMode="auto">
          <a:xfrm>
            <a:off x="6948264"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Oval 58"/>
          <p:cNvSpPr/>
          <p:nvPr/>
        </p:nvSpPr>
        <p:spPr bwMode="auto">
          <a:xfrm>
            <a:off x="6948264"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Oval 59"/>
          <p:cNvSpPr/>
          <p:nvPr/>
        </p:nvSpPr>
        <p:spPr bwMode="auto">
          <a:xfrm>
            <a:off x="4644008" y="2636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60"/>
          <p:cNvSpPr/>
          <p:nvPr/>
        </p:nvSpPr>
        <p:spPr bwMode="auto">
          <a:xfrm>
            <a:off x="4644008" y="47972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Oval 61"/>
          <p:cNvSpPr/>
          <p:nvPr/>
        </p:nvSpPr>
        <p:spPr bwMode="auto">
          <a:xfrm>
            <a:off x="4644008"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3" name="Straight Connector 62"/>
          <p:cNvCxnSpPr>
            <a:stCxn id="61" idx="6"/>
            <a:endCxn id="59" idx="2"/>
          </p:cNvCxnSpPr>
          <p:nvPr/>
        </p:nvCxnSpPr>
        <p:spPr bwMode="auto">
          <a:xfrm>
            <a:off x="5148064" y="5049208"/>
            <a:ext cx="1800200" cy="36004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61" idx="6"/>
            <a:endCxn id="58" idx="2"/>
          </p:cNvCxnSpPr>
          <p:nvPr/>
        </p:nvCxnSpPr>
        <p:spPr bwMode="auto">
          <a:xfrm flipV="1">
            <a:off x="5148064" y="4689168"/>
            <a:ext cx="1800200" cy="36004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61" idx="6"/>
            <a:endCxn id="57" idx="2"/>
          </p:cNvCxnSpPr>
          <p:nvPr/>
        </p:nvCxnSpPr>
        <p:spPr bwMode="auto">
          <a:xfrm flipV="1">
            <a:off x="5148064" y="3969088"/>
            <a:ext cx="1800200" cy="108012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a:stCxn id="61" idx="6"/>
            <a:endCxn id="56" idx="2"/>
          </p:cNvCxnSpPr>
          <p:nvPr/>
        </p:nvCxnSpPr>
        <p:spPr bwMode="auto">
          <a:xfrm flipV="1">
            <a:off x="5148064" y="3249008"/>
            <a:ext cx="1800200" cy="180020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61" idx="6"/>
            <a:endCxn id="55" idx="2"/>
          </p:cNvCxnSpPr>
          <p:nvPr/>
        </p:nvCxnSpPr>
        <p:spPr bwMode="auto">
          <a:xfrm flipV="1">
            <a:off x="5148064" y="2528872"/>
            <a:ext cx="1800200" cy="252033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60" idx="6"/>
            <a:endCxn id="55" idx="2"/>
          </p:cNvCxnSpPr>
          <p:nvPr/>
        </p:nvCxnSpPr>
        <p:spPr bwMode="auto">
          <a:xfrm flipV="1">
            <a:off x="5148064" y="2528872"/>
            <a:ext cx="1800200" cy="36004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60" idx="6"/>
            <a:endCxn id="56" idx="2"/>
          </p:cNvCxnSpPr>
          <p:nvPr/>
        </p:nvCxnSpPr>
        <p:spPr bwMode="auto">
          <a:xfrm>
            <a:off x="5148064" y="2888912"/>
            <a:ext cx="1800200" cy="36009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60" idx="6"/>
            <a:endCxn id="57" idx="2"/>
          </p:cNvCxnSpPr>
          <p:nvPr/>
        </p:nvCxnSpPr>
        <p:spPr bwMode="auto">
          <a:xfrm>
            <a:off x="5148064" y="2888912"/>
            <a:ext cx="1800200" cy="108017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60" idx="6"/>
            <a:endCxn id="58" idx="2"/>
          </p:cNvCxnSpPr>
          <p:nvPr/>
        </p:nvCxnSpPr>
        <p:spPr bwMode="auto">
          <a:xfrm>
            <a:off x="5148064" y="2888912"/>
            <a:ext cx="1800200" cy="18002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stCxn id="60" idx="6"/>
            <a:endCxn id="59" idx="2"/>
          </p:cNvCxnSpPr>
          <p:nvPr/>
        </p:nvCxnSpPr>
        <p:spPr bwMode="auto">
          <a:xfrm>
            <a:off x="5148064" y="2888912"/>
            <a:ext cx="1800200" cy="252033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62" idx="6"/>
            <a:endCxn id="55" idx="2"/>
          </p:cNvCxnSpPr>
          <p:nvPr/>
        </p:nvCxnSpPr>
        <p:spPr bwMode="auto">
          <a:xfrm flipV="1">
            <a:off x="5148064" y="2528872"/>
            <a:ext cx="1800200" cy="144021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a:stCxn id="62" idx="6"/>
            <a:endCxn id="56" idx="2"/>
          </p:cNvCxnSpPr>
          <p:nvPr/>
        </p:nvCxnSpPr>
        <p:spPr bwMode="auto">
          <a:xfrm flipV="1">
            <a:off x="5148064" y="3249008"/>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62" idx="6"/>
            <a:endCxn id="57" idx="2"/>
          </p:cNvCxnSpPr>
          <p:nvPr/>
        </p:nvCxnSpPr>
        <p:spPr bwMode="auto">
          <a:xfrm>
            <a:off x="5148064" y="3969088"/>
            <a:ext cx="1800200" cy="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a:stCxn id="62" idx="6"/>
            <a:endCxn id="58" idx="2"/>
          </p:cNvCxnSpPr>
          <p:nvPr/>
        </p:nvCxnSpPr>
        <p:spPr bwMode="auto">
          <a:xfrm>
            <a:off x="5148064" y="3969088"/>
            <a:ext cx="1800200" cy="72008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62" idx="6"/>
            <a:endCxn id="59" idx="2"/>
          </p:cNvCxnSpPr>
          <p:nvPr/>
        </p:nvCxnSpPr>
        <p:spPr bwMode="auto">
          <a:xfrm>
            <a:off x="5148064" y="3969088"/>
            <a:ext cx="1800200" cy="1440160"/>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Oval 95"/>
          <p:cNvSpPr/>
          <p:nvPr/>
        </p:nvSpPr>
        <p:spPr bwMode="auto">
          <a:xfrm>
            <a:off x="4644008" y="594933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7" name="Oval 96"/>
          <p:cNvSpPr/>
          <p:nvPr/>
        </p:nvSpPr>
        <p:spPr bwMode="auto">
          <a:xfrm>
            <a:off x="6948264" y="59492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i="1" dirty="0" smtClean="0">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8" name="Straight Connector 97"/>
          <p:cNvCxnSpPr>
            <a:stCxn id="96" idx="6"/>
            <a:endCxn id="97" idx="2"/>
          </p:cNvCxnSpPr>
          <p:nvPr/>
        </p:nvCxnSpPr>
        <p:spPr bwMode="auto">
          <a:xfrm flipV="1">
            <a:off x="5148064" y="6201280"/>
            <a:ext cx="1800200" cy="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p:cNvSpPr txBox="1"/>
          <p:nvPr/>
        </p:nvSpPr>
        <p:spPr>
          <a:xfrm>
            <a:off x="3851920" y="5991671"/>
            <a:ext cx="744114"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f</a:t>
            </a:r>
            <a:r>
              <a:rPr lang="en-AU" i="1" baseline="-25000" dirty="0"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100" name="TextBox 99"/>
          <p:cNvSpPr txBox="1"/>
          <p:nvPr/>
        </p:nvSpPr>
        <p:spPr>
          <a:xfrm>
            <a:off x="5863854" y="5703639"/>
            <a:ext cx="436338"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sp>
        <p:nvSpPr>
          <p:cNvPr id="101" name="TextBox 100"/>
          <p:cNvSpPr txBox="1"/>
          <p:nvPr/>
        </p:nvSpPr>
        <p:spPr>
          <a:xfrm>
            <a:off x="7488106" y="5970503"/>
            <a:ext cx="396262"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j</a:t>
            </a:r>
            <a:endParaRPr lang="en-US" i="1" baseline="-25000" dirty="0">
              <a:latin typeface="Times New Roman" pitchFamily="18" charset="0"/>
              <a:cs typeface="Times New Roman" pitchFamily="18" charset="0"/>
            </a:endParaRPr>
          </a:p>
        </p:txBody>
      </p:sp>
      <p:sp>
        <p:nvSpPr>
          <p:cNvPr id="102" name="TextBox 101"/>
          <p:cNvSpPr txBox="1"/>
          <p:nvPr/>
        </p:nvSpPr>
        <p:spPr>
          <a:xfrm>
            <a:off x="3890276" y="2668850"/>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10, 3</a:t>
            </a:r>
            <a:endParaRPr lang="en-US" sz="2000" dirty="0">
              <a:latin typeface="Arial" pitchFamily="34" charset="0"/>
              <a:cs typeface="Arial" pitchFamily="34" charset="0"/>
            </a:endParaRPr>
          </a:p>
        </p:txBody>
      </p:sp>
      <p:sp>
        <p:nvSpPr>
          <p:cNvPr id="103" name="TextBox 102"/>
          <p:cNvSpPr txBox="1"/>
          <p:nvPr/>
        </p:nvSpPr>
        <p:spPr>
          <a:xfrm>
            <a:off x="3890276" y="4829090"/>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10, 4</a:t>
            </a:r>
            <a:endParaRPr lang="en-US" sz="2000" dirty="0">
              <a:latin typeface="Arial" pitchFamily="34" charset="0"/>
              <a:cs typeface="Arial" pitchFamily="34" charset="0"/>
            </a:endParaRPr>
          </a:p>
        </p:txBody>
      </p:sp>
      <p:sp>
        <p:nvSpPr>
          <p:cNvPr id="104" name="TextBox 103"/>
          <p:cNvSpPr txBox="1"/>
          <p:nvPr/>
        </p:nvSpPr>
        <p:spPr>
          <a:xfrm>
            <a:off x="3890276" y="3749026"/>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10, 4</a:t>
            </a:r>
            <a:endParaRPr lang="en-US" sz="2000" dirty="0">
              <a:latin typeface="Arial" pitchFamily="34" charset="0"/>
              <a:cs typeface="Arial" pitchFamily="34" charset="0"/>
            </a:endParaRPr>
          </a:p>
        </p:txBody>
      </p:sp>
      <p:sp>
        <p:nvSpPr>
          <p:cNvPr id="106" name="TextBox 105"/>
          <p:cNvSpPr txBox="1"/>
          <p:nvPr/>
        </p:nvSpPr>
        <p:spPr>
          <a:xfrm>
            <a:off x="7485026" y="2318017"/>
            <a:ext cx="327334" cy="400110"/>
          </a:xfrm>
          <a:prstGeom prst="rect">
            <a:avLst/>
          </a:prstGeom>
          <a:noFill/>
        </p:spPr>
        <p:txBody>
          <a:bodyPr wrap="none" rtlCol="0">
            <a:spAutoFit/>
          </a:bodyPr>
          <a:lstStyle/>
          <a:p>
            <a:r>
              <a:rPr lang="en-AU"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107" name="TextBox 106"/>
          <p:cNvSpPr txBox="1"/>
          <p:nvPr/>
        </p:nvSpPr>
        <p:spPr>
          <a:xfrm>
            <a:off x="7485026" y="4489113"/>
            <a:ext cx="327334" cy="400110"/>
          </a:xfrm>
          <a:prstGeom prst="rect">
            <a:avLst/>
          </a:prstGeom>
          <a:noFill/>
        </p:spPr>
        <p:txBody>
          <a:bodyPr wrap="none" rtlCol="0">
            <a:spAutoFit/>
          </a:bodyPr>
          <a:lstStyle/>
          <a:p>
            <a:r>
              <a:rPr lang="en-AU" sz="2000" dirty="0" smtClean="0">
                <a:latin typeface="Arial" pitchFamily="34" charset="0"/>
                <a:cs typeface="Arial" pitchFamily="34" charset="0"/>
              </a:rPr>
              <a:t>7</a:t>
            </a:r>
            <a:endParaRPr lang="en-US" sz="2000" dirty="0">
              <a:latin typeface="Arial" pitchFamily="34" charset="0"/>
              <a:cs typeface="Arial" pitchFamily="34" charset="0"/>
            </a:endParaRPr>
          </a:p>
        </p:txBody>
      </p:sp>
      <p:sp>
        <p:nvSpPr>
          <p:cNvPr id="108" name="TextBox 107"/>
          <p:cNvSpPr txBox="1"/>
          <p:nvPr/>
        </p:nvSpPr>
        <p:spPr>
          <a:xfrm>
            <a:off x="7481733" y="3048953"/>
            <a:ext cx="327334" cy="400110"/>
          </a:xfrm>
          <a:prstGeom prst="rect">
            <a:avLst/>
          </a:prstGeom>
          <a:noFill/>
        </p:spPr>
        <p:txBody>
          <a:bodyPr wrap="none" rtlCol="0">
            <a:spAutoFit/>
          </a:bodyPr>
          <a:lstStyle/>
          <a:p>
            <a:r>
              <a:rPr lang="en-AU"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109" name="TextBox 108"/>
          <p:cNvSpPr txBox="1"/>
          <p:nvPr/>
        </p:nvSpPr>
        <p:spPr>
          <a:xfrm>
            <a:off x="7485026" y="3769033"/>
            <a:ext cx="327334" cy="400110"/>
          </a:xfrm>
          <a:prstGeom prst="rect">
            <a:avLst/>
          </a:prstGeom>
          <a:noFill/>
        </p:spPr>
        <p:txBody>
          <a:bodyPr wrap="none" rtlCol="0">
            <a:spAutoFit/>
          </a:bodyPr>
          <a:lstStyle/>
          <a:p>
            <a:r>
              <a:rPr lang="en-AU"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110" name="TextBox 109"/>
          <p:cNvSpPr txBox="1"/>
          <p:nvPr/>
        </p:nvSpPr>
        <p:spPr>
          <a:xfrm>
            <a:off x="7485026" y="5229200"/>
            <a:ext cx="327334" cy="400110"/>
          </a:xfrm>
          <a:prstGeom prst="rect">
            <a:avLst/>
          </a:prstGeom>
          <a:noFill/>
        </p:spPr>
        <p:txBody>
          <a:bodyPr wrap="none" rtlCol="0">
            <a:spAutoFit/>
          </a:bodyPr>
          <a:lstStyle/>
          <a:p>
            <a:r>
              <a:rPr lang="en-AU" sz="2000" dirty="0" smtClean="0">
                <a:latin typeface="Arial" pitchFamily="34" charset="0"/>
                <a:cs typeface="Arial" pitchFamily="34" charset="0"/>
              </a:rPr>
              <a:t>5</a:t>
            </a:r>
            <a:endParaRPr lang="en-US" sz="2000" dirty="0">
              <a:latin typeface="Arial" pitchFamily="34" charset="0"/>
              <a:cs typeface="Arial" pitchFamily="34" charset="0"/>
            </a:endParaRPr>
          </a:p>
        </p:txBody>
      </p:sp>
      <p:graphicFrame>
        <p:nvGraphicFramePr>
          <p:cNvPr id="111" name="Table 110"/>
          <p:cNvGraphicFramePr>
            <a:graphicFrameLocks noGrp="1"/>
          </p:cNvGraphicFramePr>
          <p:nvPr>
            <p:extLst>
              <p:ext uri="{D42A27DB-BD31-4B8C-83A1-F6EECF244321}">
                <p14:modId xmlns:p14="http://schemas.microsoft.com/office/powerpoint/2010/main" val="3137738813"/>
              </p:ext>
            </p:extLst>
          </p:nvPr>
        </p:nvGraphicFramePr>
        <p:xfrm>
          <a:off x="827584" y="2500104"/>
          <a:ext cx="2880320" cy="2225040"/>
        </p:xfrm>
        <a:graphic>
          <a:graphicData uri="http://schemas.openxmlformats.org/drawingml/2006/table">
            <a:tbl>
              <a:tblPr firstRow="1" bandRow="1">
                <a:tableStyleId>{5C22544A-7EE6-4342-B048-85BDC9FD1C3A}</a:tableStyleId>
              </a:tblPr>
              <a:tblGrid>
                <a:gridCol w="720080"/>
                <a:gridCol w="720080"/>
                <a:gridCol w="720080"/>
                <a:gridCol w="720080"/>
              </a:tblGrid>
              <a:tr h="370840">
                <a:tc>
                  <a:txBody>
                    <a:bodyPr/>
                    <a:lstStyle/>
                    <a:p>
                      <a:r>
                        <a:rPr lang="en-AU" dirty="0" err="1" smtClean="0">
                          <a:latin typeface="Arial" pitchFamily="34" charset="0"/>
                          <a:cs typeface="Arial" pitchFamily="34" charset="0"/>
                        </a:rPr>
                        <a:t>Cust</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53878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charset="0"/>
                <a:cs typeface="Arial" charset="0"/>
              </a:rPr>
              <a:t>Capacitated facility location</a:t>
            </a:r>
            <a:endParaRPr lang="en-US" dirty="0"/>
          </a:p>
        </p:txBody>
      </p:sp>
      <p:sp>
        <p:nvSpPr>
          <p:cNvPr id="3" name="Content Placeholder 2"/>
          <p:cNvSpPr>
            <a:spLocks noGrp="1"/>
          </p:cNvSpPr>
          <p:nvPr>
            <p:ph idx="1"/>
          </p:nvPr>
        </p:nvSpPr>
        <p:spPr/>
        <p:txBody>
          <a:bodyPr/>
          <a:lstStyle/>
          <a:p>
            <a:r>
              <a:rPr lang="en-AU" i="1" dirty="0" smtClean="0">
                <a:latin typeface="Times New Roman" pitchFamily="18" charset="0"/>
                <a:cs typeface="Times New Roman" pitchFamily="18" charset="0"/>
              </a:rPr>
              <a:t>m</a:t>
            </a:r>
            <a:r>
              <a:rPr lang="en-AU" dirty="0" smtClean="0"/>
              <a:t> facilities, </a:t>
            </a:r>
            <a:r>
              <a:rPr lang="en-AU" i="1" dirty="0" smtClean="0">
                <a:latin typeface="Times New Roman" pitchFamily="18" charset="0"/>
                <a:cs typeface="Times New Roman" pitchFamily="18" charset="0"/>
              </a:rPr>
              <a:t>n</a:t>
            </a:r>
            <a:r>
              <a:rPr lang="en-AU" dirty="0" smtClean="0"/>
              <a:t> customers, cost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r>
              <a:rPr lang="en-AU" dirty="0" smtClean="0"/>
              <a:t>, demand </a:t>
            </a:r>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j</a:t>
            </a:r>
            <a:r>
              <a:rPr lang="en-AU" dirty="0" smtClean="0"/>
              <a:t>, capacity </a:t>
            </a:r>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r>
              <a:rPr lang="en-AU" dirty="0" smtClean="0"/>
              <a:t>, fixed cost </a:t>
            </a:r>
            <a:r>
              <a:rPr lang="en-AU" i="1" dirty="0" smtClean="0">
                <a:latin typeface="Times New Roman" pitchFamily="18" charset="0"/>
                <a:cs typeface="Times New Roman" pitchFamily="18" charset="0"/>
              </a:rPr>
              <a:t>f</a:t>
            </a:r>
            <a:r>
              <a:rPr lang="en-AU" i="1" baseline="-25000" dirty="0"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55" name="Oval 54"/>
          <p:cNvSpPr/>
          <p:nvPr/>
        </p:nvSpPr>
        <p:spPr bwMode="auto">
          <a:xfrm>
            <a:off x="6948264" y="227687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Oval 55"/>
          <p:cNvSpPr/>
          <p:nvPr/>
        </p:nvSpPr>
        <p:spPr bwMode="auto">
          <a:xfrm>
            <a:off x="6948264" y="29970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Oval 56"/>
          <p:cNvSpPr/>
          <p:nvPr/>
        </p:nvSpPr>
        <p:spPr bwMode="auto">
          <a:xfrm>
            <a:off x="6948264"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Oval 57"/>
          <p:cNvSpPr/>
          <p:nvPr/>
        </p:nvSpPr>
        <p:spPr bwMode="auto">
          <a:xfrm>
            <a:off x="6948264" y="443716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Oval 58"/>
          <p:cNvSpPr/>
          <p:nvPr/>
        </p:nvSpPr>
        <p:spPr bwMode="auto">
          <a:xfrm>
            <a:off x="6948264" y="515724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Oval 59"/>
          <p:cNvSpPr/>
          <p:nvPr/>
        </p:nvSpPr>
        <p:spPr bwMode="auto">
          <a:xfrm>
            <a:off x="4644008" y="2636912"/>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smtClean="0">
                <a:latin typeface="Arial" pitchFamily="34"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60"/>
          <p:cNvSpPr/>
          <p:nvPr/>
        </p:nvSpPr>
        <p:spPr bwMode="auto">
          <a:xfrm>
            <a:off x="4644008" y="479720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cs typeface="Arial" pitchFamily="34" charset="0"/>
              </a:rPr>
              <a:t>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Oval 61"/>
          <p:cNvSpPr/>
          <p:nvPr/>
        </p:nvSpPr>
        <p:spPr bwMode="auto">
          <a:xfrm>
            <a:off x="4644008" y="3717088"/>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000" dirty="0">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5" name="Straight Connector 64"/>
          <p:cNvCxnSpPr>
            <a:stCxn id="61" idx="6"/>
            <a:endCxn id="57" idx="2"/>
          </p:cNvCxnSpPr>
          <p:nvPr/>
        </p:nvCxnSpPr>
        <p:spPr bwMode="auto">
          <a:xfrm flipV="1">
            <a:off x="5148064" y="3969088"/>
            <a:ext cx="1800200" cy="108012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a:stCxn id="61" idx="6"/>
            <a:endCxn id="56" idx="2"/>
          </p:cNvCxnSpPr>
          <p:nvPr/>
        </p:nvCxnSpPr>
        <p:spPr bwMode="auto">
          <a:xfrm flipV="1">
            <a:off x="5148064" y="3249008"/>
            <a:ext cx="1800200" cy="180020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61" idx="6"/>
            <a:endCxn id="55" idx="2"/>
          </p:cNvCxnSpPr>
          <p:nvPr/>
        </p:nvCxnSpPr>
        <p:spPr bwMode="auto">
          <a:xfrm flipV="1">
            <a:off x="5148064" y="2528872"/>
            <a:ext cx="1800200" cy="252033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60" idx="6"/>
            <a:endCxn id="57" idx="2"/>
          </p:cNvCxnSpPr>
          <p:nvPr/>
        </p:nvCxnSpPr>
        <p:spPr bwMode="auto">
          <a:xfrm>
            <a:off x="5148064" y="2888912"/>
            <a:ext cx="1800200" cy="108017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60" idx="6"/>
            <a:endCxn id="58" idx="2"/>
          </p:cNvCxnSpPr>
          <p:nvPr/>
        </p:nvCxnSpPr>
        <p:spPr bwMode="auto">
          <a:xfrm>
            <a:off x="5148064" y="2888912"/>
            <a:ext cx="1800200" cy="180025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stCxn id="60" idx="6"/>
            <a:endCxn id="59" idx="2"/>
          </p:cNvCxnSpPr>
          <p:nvPr/>
        </p:nvCxnSpPr>
        <p:spPr bwMode="auto">
          <a:xfrm>
            <a:off x="5148064" y="2888912"/>
            <a:ext cx="1800200" cy="252033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62" idx="6"/>
            <a:endCxn id="55" idx="2"/>
          </p:cNvCxnSpPr>
          <p:nvPr/>
        </p:nvCxnSpPr>
        <p:spPr bwMode="auto">
          <a:xfrm flipV="1">
            <a:off x="5148064" y="2528872"/>
            <a:ext cx="1800200" cy="1440216"/>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a:stCxn id="62" idx="6"/>
            <a:endCxn id="56" idx="2"/>
          </p:cNvCxnSpPr>
          <p:nvPr/>
        </p:nvCxnSpPr>
        <p:spPr bwMode="auto">
          <a:xfrm flipV="1">
            <a:off x="5148064" y="3249008"/>
            <a:ext cx="1800200" cy="72008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62" idx="6"/>
            <a:endCxn id="59" idx="2"/>
          </p:cNvCxnSpPr>
          <p:nvPr/>
        </p:nvCxnSpPr>
        <p:spPr bwMode="auto">
          <a:xfrm>
            <a:off x="5148064" y="3969088"/>
            <a:ext cx="1800200" cy="144016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Oval 95"/>
          <p:cNvSpPr/>
          <p:nvPr/>
        </p:nvSpPr>
        <p:spPr bwMode="auto">
          <a:xfrm>
            <a:off x="4644008" y="5949336"/>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b="0" i="1"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7" name="Oval 96"/>
          <p:cNvSpPr/>
          <p:nvPr/>
        </p:nvSpPr>
        <p:spPr bwMode="auto">
          <a:xfrm>
            <a:off x="6948264" y="5949280"/>
            <a:ext cx="504056" cy="504000"/>
          </a:xfrm>
          <a:prstGeom prst="ellipse">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i="1" dirty="0" smtClean="0">
                <a:latin typeface="Times New Roman" pitchFamily="18" charset="0"/>
                <a:cs typeface="Times New Roman" pitchFamily="18" charset="0"/>
              </a:rPr>
              <a:t>j</a:t>
            </a: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8" name="Straight Connector 97"/>
          <p:cNvCxnSpPr>
            <a:stCxn id="96" idx="6"/>
            <a:endCxn id="97" idx="2"/>
          </p:cNvCxnSpPr>
          <p:nvPr/>
        </p:nvCxnSpPr>
        <p:spPr bwMode="auto">
          <a:xfrm flipV="1">
            <a:off x="5148064" y="6201280"/>
            <a:ext cx="1800200" cy="56"/>
          </a:xfrm>
          <a:prstGeom prst="line">
            <a:avLst/>
          </a:pr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p:cNvSpPr txBox="1"/>
          <p:nvPr/>
        </p:nvSpPr>
        <p:spPr>
          <a:xfrm>
            <a:off x="3851920" y="5991671"/>
            <a:ext cx="744114"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f</a:t>
            </a:r>
            <a:r>
              <a:rPr lang="en-AU" i="1" baseline="-25000" dirty="0"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sp>
        <p:nvSpPr>
          <p:cNvPr id="100" name="TextBox 99"/>
          <p:cNvSpPr txBox="1"/>
          <p:nvPr/>
        </p:nvSpPr>
        <p:spPr>
          <a:xfrm>
            <a:off x="5863854" y="5703639"/>
            <a:ext cx="436338"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c</a:t>
            </a:r>
            <a:r>
              <a:rPr lang="en-AU" i="1" baseline="-25000" dirty="0" err="1" smtClean="0">
                <a:latin typeface="Times New Roman" pitchFamily="18" charset="0"/>
                <a:cs typeface="Times New Roman" pitchFamily="18" charset="0"/>
              </a:rPr>
              <a:t>ij</a:t>
            </a:r>
            <a:endParaRPr lang="en-US" i="1" baseline="-25000" dirty="0">
              <a:latin typeface="Times New Roman" pitchFamily="18" charset="0"/>
              <a:cs typeface="Times New Roman" pitchFamily="18" charset="0"/>
            </a:endParaRPr>
          </a:p>
        </p:txBody>
      </p:sp>
      <p:sp>
        <p:nvSpPr>
          <p:cNvPr id="101" name="TextBox 100"/>
          <p:cNvSpPr txBox="1"/>
          <p:nvPr/>
        </p:nvSpPr>
        <p:spPr>
          <a:xfrm>
            <a:off x="7488106" y="5970503"/>
            <a:ext cx="396262" cy="461665"/>
          </a:xfrm>
          <a:prstGeom prst="rect">
            <a:avLst/>
          </a:prstGeom>
          <a:noFill/>
        </p:spPr>
        <p:txBody>
          <a:bodyPr wrap="none" rtlCol="0">
            <a:spAutoFit/>
          </a:bodyPr>
          <a:lstStyle/>
          <a:p>
            <a:r>
              <a:rPr lang="en-AU" i="1" dirty="0" err="1" smtClean="0">
                <a:latin typeface="Times New Roman" pitchFamily="18" charset="0"/>
                <a:cs typeface="Times New Roman" pitchFamily="18" charset="0"/>
              </a:rPr>
              <a:t>d</a:t>
            </a:r>
            <a:r>
              <a:rPr lang="en-AU" i="1" baseline="-25000" dirty="0" err="1" smtClean="0">
                <a:latin typeface="Times New Roman" pitchFamily="18" charset="0"/>
                <a:cs typeface="Times New Roman" pitchFamily="18" charset="0"/>
              </a:rPr>
              <a:t>j</a:t>
            </a:r>
            <a:endParaRPr lang="en-US" i="1" baseline="-25000" dirty="0">
              <a:latin typeface="Times New Roman" pitchFamily="18" charset="0"/>
              <a:cs typeface="Times New Roman" pitchFamily="18" charset="0"/>
            </a:endParaRPr>
          </a:p>
        </p:txBody>
      </p:sp>
      <p:sp>
        <p:nvSpPr>
          <p:cNvPr id="102" name="TextBox 101"/>
          <p:cNvSpPr txBox="1"/>
          <p:nvPr/>
        </p:nvSpPr>
        <p:spPr>
          <a:xfrm>
            <a:off x="3890276" y="2668850"/>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10, 3</a:t>
            </a:r>
            <a:endParaRPr lang="en-US" sz="2000" dirty="0">
              <a:latin typeface="Arial" pitchFamily="34" charset="0"/>
              <a:cs typeface="Arial" pitchFamily="34" charset="0"/>
            </a:endParaRPr>
          </a:p>
        </p:txBody>
      </p:sp>
      <p:sp>
        <p:nvSpPr>
          <p:cNvPr id="103" name="TextBox 102"/>
          <p:cNvSpPr txBox="1"/>
          <p:nvPr/>
        </p:nvSpPr>
        <p:spPr>
          <a:xfrm>
            <a:off x="3890276" y="4829090"/>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10, 4</a:t>
            </a:r>
            <a:endParaRPr lang="en-US" sz="2000" dirty="0">
              <a:latin typeface="Arial" pitchFamily="34" charset="0"/>
              <a:cs typeface="Arial" pitchFamily="34" charset="0"/>
            </a:endParaRPr>
          </a:p>
        </p:txBody>
      </p:sp>
      <p:sp>
        <p:nvSpPr>
          <p:cNvPr id="104" name="TextBox 103"/>
          <p:cNvSpPr txBox="1"/>
          <p:nvPr/>
        </p:nvSpPr>
        <p:spPr>
          <a:xfrm>
            <a:off x="3890276" y="3749026"/>
            <a:ext cx="753732" cy="400110"/>
          </a:xfrm>
          <a:prstGeom prst="rect">
            <a:avLst/>
          </a:prstGeom>
          <a:noFill/>
        </p:spPr>
        <p:txBody>
          <a:bodyPr wrap="none" rtlCol="0">
            <a:spAutoFit/>
          </a:bodyPr>
          <a:lstStyle/>
          <a:p>
            <a:r>
              <a:rPr lang="en-AU" sz="2000" dirty="0" smtClean="0">
                <a:latin typeface="Arial" pitchFamily="34" charset="0"/>
                <a:cs typeface="Arial" pitchFamily="34" charset="0"/>
              </a:rPr>
              <a:t>10, 4</a:t>
            </a:r>
            <a:endParaRPr lang="en-US" sz="2000" dirty="0">
              <a:latin typeface="Arial" pitchFamily="34" charset="0"/>
              <a:cs typeface="Arial" pitchFamily="34" charset="0"/>
            </a:endParaRPr>
          </a:p>
        </p:txBody>
      </p:sp>
      <p:sp>
        <p:nvSpPr>
          <p:cNvPr id="106" name="TextBox 105"/>
          <p:cNvSpPr txBox="1"/>
          <p:nvPr/>
        </p:nvSpPr>
        <p:spPr>
          <a:xfrm>
            <a:off x="7485026" y="2318017"/>
            <a:ext cx="327334" cy="400110"/>
          </a:xfrm>
          <a:prstGeom prst="rect">
            <a:avLst/>
          </a:prstGeom>
          <a:noFill/>
        </p:spPr>
        <p:txBody>
          <a:bodyPr wrap="none" rtlCol="0">
            <a:spAutoFit/>
          </a:bodyPr>
          <a:lstStyle/>
          <a:p>
            <a:r>
              <a:rPr lang="en-AU"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107" name="TextBox 106"/>
          <p:cNvSpPr txBox="1"/>
          <p:nvPr/>
        </p:nvSpPr>
        <p:spPr>
          <a:xfrm>
            <a:off x="7485026" y="4489113"/>
            <a:ext cx="327334" cy="400110"/>
          </a:xfrm>
          <a:prstGeom prst="rect">
            <a:avLst/>
          </a:prstGeom>
          <a:noFill/>
        </p:spPr>
        <p:txBody>
          <a:bodyPr wrap="none" rtlCol="0">
            <a:spAutoFit/>
          </a:bodyPr>
          <a:lstStyle/>
          <a:p>
            <a:r>
              <a:rPr lang="en-AU" sz="2000" dirty="0" smtClean="0">
                <a:latin typeface="Arial" pitchFamily="34" charset="0"/>
                <a:cs typeface="Arial" pitchFamily="34" charset="0"/>
              </a:rPr>
              <a:t>7</a:t>
            </a:r>
            <a:endParaRPr lang="en-US" sz="2000" dirty="0">
              <a:latin typeface="Arial" pitchFamily="34" charset="0"/>
              <a:cs typeface="Arial" pitchFamily="34" charset="0"/>
            </a:endParaRPr>
          </a:p>
        </p:txBody>
      </p:sp>
      <p:sp>
        <p:nvSpPr>
          <p:cNvPr id="108" name="TextBox 107"/>
          <p:cNvSpPr txBox="1"/>
          <p:nvPr/>
        </p:nvSpPr>
        <p:spPr>
          <a:xfrm>
            <a:off x="7481733" y="3048953"/>
            <a:ext cx="327334" cy="400110"/>
          </a:xfrm>
          <a:prstGeom prst="rect">
            <a:avLst/>
          </a:prstGeom>
          <a:noFill/>
        </p:spPr>
        <p:txBody>
          <a:bodyPr wrap="none" rtlCol="0">
            <a:spAutoFit/>
          </a:bodyPr>
          <a:lstStyle/>
          <a:p>
            <a:r>
              <a:rPr lang="en-AU"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109" name="TextBox 108"/>
          <p:cNvSpPr txBox="1"/>
          <p:nvPr/>
        </p:nvSpPr>
        <p:spPr>
          <a:xfrm>
            <a:off x="7485026" y="3769033"/>
            <a:ext cx="327334" cy="400110"/>
          </a:xfrm>
          <a:prstGeom prst="rect">
            <a:avLst/>
          </a:prstGeom>
          <a:noFill/>
        </p:spPr>
        <p:txBody>
          <a:bodyPr wrap="none" rtlCol="0">
            <a:spAutoFit/>
          </a:bodyPr>
          <a:lstStyle/>
          <a:p>
            <a:r>
              <a:rPr lang="en-AU"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110" name="TextBox 109"/>
          <p:cNvSpPr txBox="1"/>
          <p:nvPr/>
        </p:nvSpPr>
        <p:spPr>
          <a:xfrm>
            <a:off x="7485026" y="5229200"/>
            <a:ext cx="327334" cy="400110"/>
          </a:xfrm>
          <a:prstGeom prst="rect">
            <a:avLst/>
          </a:prstGeom>
          <a:noFill/>
        </p:spPr>
        <p:txBody>
          <a:bodyPr wrap="none" rtlCol="0">
            <a:spAutoFit/>
          </a:bodyPr>
          <a:lstStyle/>
          <a:p>
            <a:r>
              <a:rPr lang="en-AU" sz="2000" dirty="0" smtClean="0">
                <a:latin typeface="Arial" pitchFamily="34" charset="0"/>
                <a:cs typeface="Arial" pitchFamily="34" charset="0"/>
              </a:rPr>
              <a:t>5</a:t>
            </a:r>
            <a:endParaRPr lang="en-US" sz="2000" dirty="0">
              <a:latin typeface="Arial" pitchFamily="34" charset="0"/>
              <a:cs typeface="Arial" pitchFamily="34" charset="0"/>
            </a:endParaRPr>
          </a:p>
        </p:txBody>
      </p:sp>
      <p:graphicFrame>
        <p:nvGraphicFramePr>
          <p:cNvPr id="111" name="Table 110"/>
          <p:cNvGraphicFramePr>
            <a:graphicFrameLocks noGrp="1"/>
          </p:cNvGraphicFramePr>
          <p:nvPr>
            <p:extLst>
              <p:ext uri="{D42A27DB-BD31-4B8C-83A1-F6EECF244321}">
                <p14:modId xmlns:p14="http://schemas.microsoft.com/office/powerpoint/2010/main" val="917966376"/>
              </p:ext>
            </p:extLst>
          </p:nvPr>
        </p:nvGraphicFramePr>
        <p:xfrm>
          <a:off x="827584" y="2500104"/>
          <a:ext cx="2880320" cy="2225040"/>
        </p:xfrm>
        <a:graphic>
          <a:graphicData uri="http://schemas.openxmlformats.org/drawingml/2006/table">
            <a:tbl>
              <a:tblPr firstRow="1" bandRow="1">
                <a:tableStyleId>{5C22544A-7EE6-4342-B048-85BDC9FD1C3A}</a:tableStyleId>
              </a:tblPr>
              <a:tblGrid>
                <a:gridCol w="720080"/>
                <a:gridCol w="720080"/>
                <a:gridCol w="720080"/>
                <a:gridCol w="720080"/>
              </a:tblGrid>
              <a:tr h="370840">
                <a:tc>
                  <a:txBody>
                    <a:bodyPr/>
                    <a:lstStyle/>
                    <a:p>
                      <a:r>
                        <a:rPr lang="en-AU" dirty="0" err="1" smtClean="0">
                          <a:latin typeface="Arial" pitchFamily="34" charset="0"/>
                          <a:cs typeface="Arial" pitchFamily="34" charset="0"/>
                        </a:rPr>
                        <a:t>Cust</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4</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5</a:t>
                      </a:r>
                      <a:endParaRPr lang="en-US" dirty="0">
                        <a:solidFill>
                          <a:schemeClr val="bg1">
                            <a:lumMod val="85000"/>
                          </a:schemeClr>
                        </a:solidFill>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3</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4</a:t>
                      </a:r>
                      <a:endParaRPr lang="en-US" dirty="0">
                        <a:solidFill>
                          <a:schemeClr val="bg1">
                            <a:lumMod val="85000"/>
                          </a:schemeClr>
                        </a:solidFill>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4</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2</a:t>
                      </a:r>
                      <a:endParaRPr lang="en-US" dirty="0">
                        <a:solidFill>
                          <a:schemeClr val="bg1">
                            <a:lumMod val="85000"/>
                          </a:schemeClr>
                        </a:solidFill>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5</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1</a:t>
                      </a:r>
                      <a:endParaRPr lang="en-US" dirty="0">
                        <a:latin typeface="Arial" pitchFamily="34" charset="0"/>
                        <a:cs typeface="Arial" pitchFamily="34" charset="0"/>
                      </a:endParaRPr>
                    </a:p>
                  </a:txBody>
                  <a:tcPr/>
                </a:tc>
              </a:tr>
              <a:tr h="370840">
                <a:tc>
                  <a:txBody>
                    <a:bodyPr/>
                    <a:lstStyle/>
                    <a:p>
                      <a:pPr algn="ctr"/>
                      <a:r>
                        <a:rPr lang="en-AU"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7</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solidFill>
                            <a:schemeClr val="bg1">
                              <a:lumMod val="85000"/>
                            </a:schemeClr>
                          </a:solidFill>
                          <a:latin typeface="Arial" pitchFamily="34" charset="0"/>
                          <a:cs typeface="Arial" pitchFamily="34" charset="0"/>
                        </a:rPr>
                        <a:t>6</a:t>
                      </a:r>
                      <a:endParaRPr lang="en-US" dirty="0">
                        <a:solidFill>
                          <a:schemeClr val="bg1">
                            <a:lumMod val="85000"/>
                          </a:schemeClr>
                        </a:solidFill>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a:t>
                      </a:r>
                      <a:endParaRPr lang="en-US" dirty="0">
                        <a:latin typeface="Arial" pitchFamily="34" charset="0"/>
                        <a:cs typeface="Arial" pitchFamily="34" charset="0"/>
                      </a:endParaRPr>
                    </a:p>
                  </a:txBody>
                  <a:tcPr/>
                </a:tc>
              </a:tr>
            </a:tbl>
          </a:graphicData>
        </a:graphic>
      </p:graphicFrame>
      <p:cxnSp>
        <p:nvCxnSpPr>
          <p:cNvPr id="63" name="Straight Connector 62"/>
          <p:cNvCxnSpPr>
            <a:stCxn id="61" idx="6"/>
            <a:endCxn id="59" idx="2"/>
          </p:cNvCxnSpPr>
          <p:nvPr/>
        </p:nvCxnSpPr>
        <p:spPr bwMode="auto">
          <a:xfrm>
            <a:off x="5148064" y="5049208"/>
            <a:ext cx="1800200" cy="36004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61" idx="6"/>
            <a:endCxn id="58" idx="2"/>
          </p:cNvCxnSpPr>
          <p:nvPr/>
        </p:nvCxnSpPr>
        <p:spPr bwMode="auto">
          <a:xfrm flipV="1">
            <a:off x="5148064" y="4689168"/>
            <a:ext cx="1800200" cy="36004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60" idx="6"/>
            <a:endCxn id="55" idx="2"/>
          </p:cNvCxnSpPr>
          <p:nvPr/>
        </p:nvCxnSpPr>
        <p:spPr bwMode="auto">
          <a:xfrm flipV="1">
            <a:off x="5148064" y="2528872"/>
            <a:ext cx="1800200" cy="36004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60" idx="6"/>
            <a:endCxn id="56" idx="2"/>
          </p:cNvCxnSpPr>
          <p:nvPr/>
        </p:nvCxnSpPr>
        <p:spPr bwMode="auto">
          <a:xfrm>
            <a:off x="5148064" y="2888912"/>
            <a:ext cx="1800200" cy="360096"/>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62" idx="6"/>
            <a:endCxn id="57" idx="2"/>
          </p:cNvCxnSpPr>
          <p:nvPr/>
        </p:nvCxnSpPr>
        <p:spPr bwMode="auto">
          <a:xfrm>
            <a:off x="5148064" y="3969088"/>
            <a:ext cx="1800200" cy="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a:stCxn id="62" idx="6"/>
            <a:endCxn id="58" idx="2"/>
          </p:cNvCxnSpPr>
          <p:nvPr/>
        </p:nvCxnSpPr>
        <p:spPr bwMode="auto">
          <a:xfrm>
            <a:off x="5148064" y="3969088"/>
            <a:ext cx="1800200" cy="720080"/>
          </a:xfrm>
          <a:prstGeom prst="line">
            <a:avLst/>
          </a:prstGeom>
          <a:noFill/>
          <a:ln w="635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1061793" y="5199583"/>
            <a:ext cx="1725152" cy="461665"/>
          </a:xfrm>
          <a:prstGeom prst="rect">
            <a:avLst/>
          </a:prstGeom>
          <a:noFill/>
        </p:spPr>
        <p:txBody>
          <a:bodyPr wrap="none" rtlCol="0">
            <a:spAutoFit/>
          </a:bodyPr>
          <a:lstStyle/>
          <a:p>
            <a:r>
              <a:rPr lang="en-AU" b="1" dirty="0" smtClean="0">
                <a:solidFill>
                  <a:srgbClr val="0070C0"/>
                </a:solidFill>
                <a:latin typeface="Arial" pitchFamily="34" charset="0"/>
                <a:cs typeface="Arial" pitchFamily="34" charset="0"/>
              </a:rPr>
              <a:t>Cost 21.29</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809591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63500"/>
            <a:ext cx="8353425" cy="989013"/>
          </a:xfrm>
        </p:spPr>
        <p:txBody>
          <a:bodyPr/>
          <a:lstStyle/>
          <a:p>
            <a:r>
              <a:rPr lang="en-AU" dirty="0">
                <a:latin typeface="Arial" charset="0"/>
                <a:cs typeface="Arial" charset="0"/>
              </a:rPr>
              <a:t>Capacitated facility location</a:t>
            </a:r>
            <a:endParaRPr lang="en-US" dirty="0" smtClean="0">
              <a:latin typeface="Arial" charset="0"/>
              <a:cs typeface="Arial" charset="0"/>
            </a:endParaRPr>
          </a:p>
        </p:txBody>
      </p:sp>
      <p:sp>
        <p:nvSpPr>
          <p:cNvPr id="40963" name="Content Placeholder 2"/>
          <p:cNvSpPr>
            <a:spLocks noGrp="1"/>
          </p:cNvSpPr>
          <p:nvPr>
            <p:ph idx="1"/>
          </p:nvPr>
        </p:nvSpPr>
        <p:spPr>
          <a:xfrm>
            <a:off x="395288" y="1341438"/>
            <a:ext cx="8748712" cy="5372100"/>
          </a:xfrm>
        </p:spPr>
        <p:txBody>
          <a:bodyPr/>
          <a:lstStyle/>
          <a:p>
            <a:r>
              <a:rPr lang="en-AU" b="1" dirty="0">
                <a:solidFill>
                  <a:srgbClr val="0070C0"/>
                </a:solidFill>
              </a:rPr>
              <a:t>Variables</a:t>
            </a:r>
            <a:r>
              <a:rPr lang="en-AU" dirty="0"/>
              <a:t/>
            </a:r>
            <a:br>
              <a:rPr lang="en-AU" dirty="0"/>
            </a:br>
            <a:r>
              <a:rPr lang="en-AU" dirty="0"/>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smtClean="0"/>
              <a:t>fraction of demand supplied by facility </a:t>
            </a:r>
            <a:r>
              <a:rPr lang="en-AU" i="1" dirty="0" err="1" smtClean="0">
                <a:latin typeface="Times New Roman" pitchFamily="18" charset="0"/>
                <a:cs typeface="Times New Roman" pitchFamily="18" charset="0"/>
              </a:rPr>
              <a:t>i</a:t>
            </a:r>
            <a:r>
              <a:rPr lang="en-AU" dirty="0" smtClean="0"/>
              <a:t> to </a:t>
            </a:r>
            <a:r>
              <a:rPr lang="en-AU" dirty="0" err="1" smtClean="0"/>
              <a:t>cusomter</a:t>
            </a:r>
            <a:r>
              <a:rPr lang="en-AU" dirty="0" smtClean="0"/>
              <a:t> </a:t>
            </a:r>
            <a:r>
              <a:rPr lang="en-AU" i="1" dirty="0" smtClean="0">
                <a:latin typeface="Times New Roman" pitchFamily="18" charset="0"/>
                <a:cs typeface="Times New Roman" pitchFamily="18" charset="0"/>
              </a:rPr>
              <a:t>j</a:t>
            </a:r>
            <a:r>
              <a:rPr lang="en-AU" dirty="0" smtClean="0"/>
              <a:t/>
            </a:r>
            <a:br>
              <a:rPr lang="en-AU" dirty="0" smtClean="0"/>
            </a:br>
            <a:r>
              <a:rPr lang="en-AU" i="1"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y</a:t>
            </a:r>
            <a:r>
              <a:rPr lang="en-AU" i="1" baseline="-25000" dirty="0" err="1" smtClean="0">
                <a:latin typeface="Times New Roman" pitchFamily="18" charset="0"/>
                <a:cs typeface="Times New Roman" pitchFamily="18" charset="0"/>
              </a:rPr>
              <a:t>i</a:t>
            </a:r>
            <a:r>
              <a:rPr lang="en-AU" dirty="0" smtClean="0"/>
              <a:t> </a:t>
            </a:r>
            <a:r>
              <a:rPr lang="en-AU" dirty="0"/>
              <a:t>is </a:t>
            </a:r>
            <a:r>
              <a:rPr lang="en-AU" dirty="0">
                <a:latin typeface="Times New Roman" pitchFamily="18" charset="0"/>
                <a:cs typeface="Times New Roman" pitchFamily="18" charset="0"/>
              </a:rPr>
              <a:t>1</a:t>
            </a:r>
            <a:r>
              <a:rPr lang="en-AU" dirty="0"/>
              <a:t> if </a:t>
            </a:r>
            <a:r>
              <a:rPr lang="en-AU" dirty="0" smtClean="0"/>
              <a:t>facility </a:t>
            </a:r>
            <a:r>
              <a:rPr lang="en-AU" i="1" dirty="0" err="1" smtClean="0">
                <a:latin typeface="Times New Roman" pitchFamily="18" charset="0"/>
                <a:cs typeface="Times New Roman" pitchFamily="18" charset="0"/>
              </a:rPr>
              <a:t>i</a:t>
            </a:r>
            <a:r>
              <a:rPr lang="en-AU" dirty="0" smtClean="0"/>
              <a:t> </a:t>
            </a:r>
            <a:r>
              <a:rPr lang="en-AU" dirty="0"/>
              <a:t>is </a:t>
            </a:r>
            <a:r>
              <a:rPr lang="en-AU" dirty="0" smtClean="0"/>
              <a:t>open, </a:t>
            </a:r>
            <a:r>
              <a:rPr lang="en-AU" dirty="0">
                <a:latin typeface="Times New Roman" pitchFamily="18" charset="0"/>
                <a:cs typeface="Times New Roman" pitchFamily="18" charset="0"/>
              </a:rPr>
              <a:t>0</a:t>
            </a:r>
            <a:r>
              <a:rPr lang="en-AU" dirty="0"/>
              <a:t> otherwise</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endParaRPr lang="en-AU" dirty="0">
              <a:latin typeface="Times New Roman" pitchFamily="18" charset="0"/>
              <a:cs typeface="Times New Roman" pitchFamily="18" charset="0"/>
            </a:endParaRPr>
          </a:p>
          <a:p>
            <a:r>
              <a:rPr lang="en-AU" b="1" dirty="0">
                <a:solidFill>
                  <a:srgbClr val="0070C0"/>
                </a:solidFill>
              </a:rPr>
              <a:t>Formulation</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Min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=1,…,</a:t>
            </a:r>
            <a:r>
              <a:rPr lang="en-AU" i="1" baseline="-25000" dirty="0" err="1" smtClean="0">
                <a:latin typeface="Times New Roman" pitchFamily="18" charset="0"/>
                <a:cs typeface="Times New Roman" pitchFamily="18" charset="0"/>
                <a:sym typeface="Symbol"/>
              </a:rPr>
              <a:t>n,j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ij</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i="1" dirty="0" smtClean="0">
                <a:latin typeface="Times New Roman" pitchFamily="18" charset="0"/>
                <a:cs typeface="Times New Roman" pitchFamily="18" charset="0"/>
                <a:sym typeface="Symbol"/>
              </a:rPr>
              <a:t> +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i="1"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f</a:t>
            </a:r>
            <a:r>
              <a:rPr lang="en-AU" i="1" baseline="-25000" dirty="0" err="1" smtClean="0">
                <a:latin typeface="Times New Roman" pitchFamily="18" charset="0"/>
                <a:cs typeface="Times New Roman" pitchFamily="18" charset="0"/>
                <a:sym typeface="Symbol"/>
              </a:rPr>
              <a:t>j</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j</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err="1">
                <a:latin typeface="Times New Roman" pitchFamily="18" charset="0"/>
                <a:cs typeface="Times New Roman" pitchFamily="18" charset="0"/>
                <a:sym typeface="Symbol"/>
              </a:rPr>
              <a:t>s.t.</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err="1" smtClean="0">
                <a:latin typeface="Times New Roman" pitchFamily="18" charset="0"/>
                <a:cs typeface="Times New Roman" pitchFamily="18" charset="0"/>
                <a:sym typeface="Symbol"/>
              </a:rPr>
              <a:t>i</a:t>
            </a:r>
            <a:r>
              <a:rPr lang="en-AU" baseline="-25000" dirty="0" smtClean="0">
                <a:latin typeface="Times New Roman" pitchFamily="18" charset="0"/>
                <a:cs typeface="Times New Roman" pitchFamily="18" charset="0"/>
                <a:sym typeface="Symbol"/>
              </a:rPr>
              <a:t>=1,…,</a:t>
            </a:r>
            <a:r>
              <a:rPr lang="en-AU" i="1" baseline="-25000" dirty="0" smtClean="0">
                <a:latin typeface="Times New Roman" pitchFamily="18" charset="0"/>
                <a:cs typeface="Times New Roman" pitchFamily="18" charset="0"/>
                <a:sym typeface="Symbol"/>
              </a:rPr>
              <a:t>m</a:t>
            </a:r>
            <a:r>
              <a:rPr lang="en-AU" dirty="0" smtClean="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1 </a:t>
            </a: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	for </a:t>
            </a:r>
            <a:r>
              <a:rPr lang="en-AU" i="1" dirty="0" smtClean="0">
                <a:latin typeface="Times New Roman" pitchFamily="18" charset="0"/>
                <a:cs typeface="Times New Roman" pitchFamily="18" charset="0"/>
                <a:sym typeface="Symbol"/>
              </a:rPr>
              <a:t>j </a:t>
            </a:r>
            <a:r>
              <a:rPr lang="en-AU" dirty="0">
                <a:latin typeface="Times New Roman" pitchFamily="18" charset="0"/>
                <a:cs typeface="Times New Roman" pitchFamily="18" charset="0"/>
                <a:sym typeface="Symbol"/>
              </a:rPr>
              <a:t>= 1,…, </a:t>
            </a:r>
            <a:r>
              <a:rPr lang="en-AU" i="1"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sz="2000" b="1" dirty="0">
                <a:solidFill>
                  <a:srgbClr val="0070C0"/>
                </a:solidFill>
                <a:sym typeface="Symbol"/>
              </a:rPr>
              <a:t>Demand</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a:t>
            </a:r>
            <a:r>
              <a:rPr lang="en-AU" i="1" baseline="-25000" dirty="0" smtClean="0">
                <a:latin typeface="Times New Roman" pitchFamily="18" charset="0"/>
                <a:cs typeface="Times New Roman" pitchFamily="18" charset="0"/>
                <a:sym typeface="Symbol"/>
              </a:rPr>
              <a:t>j</a:t>
            </a:r>
            <a:r>
              <a:rPr lang="en-AU" baseline="-25000" dirty="0" smtClean="0">
                <a:latin typeface="Times New Roman" pitchFamily="18" charset="0"/>
                <a:cs typeface="Times New Roman" pitchFamily="18" charset="0"/>
                <a:sym typeface="Symbol"/>
              </a:rPr>
              <a:t>=1</a:t>
            </a:r>
            <a:r>
              <a:rPr lang="en-AU" baseline="-25000" dirty="0">
                <a:latin typeface="Times New Roman" pitchFamily="18" charset="0"/>
                <a:cs typeface="Times New Roman" pitchFamily="18" charset="0"/>
                <a:sym typeface="Symbol"/>
              </a:rPr>
              <a:t>,…,</a:t>
            </a:r>
            <a:r>
              <a:rPr lang="en-AU" i="1" baseline="-25000" dirty="0">
                <a:latin typeface="Times New Roman" pitchFamily="18" charset="0"/>
                <a:cs typeface="Times New Roman" pitchFamily="18" charset="0"/>
                <a:sym typeface="Symbol"/>
              </a:rPr>
              <a:t>n</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d</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C</a:t>
            </a:r>
            <a:r>
              <a:rPr lang="en-AU" i="1" baseline="-25000" dirty="0" err="1" smtClean="0">
                <a:latin typeface="Times New Roman" pitchFamily="18" charset="0"/>
                <a:cs typeface="Times New Roman" pitchFamily="18" charset="0"/>
                <a:sym typeface="Symbol"/>
              </a:rPr>
              <a:t>i</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for </a:t>
            </a:r>
            <a:r>
              <a:rPr lang="en-AU" i="1"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1,…, </a:t>
            </a:r>
            <a:r>
              <a:rPr lang="en-AU" i="1" dirty="0" smtClean="0">
                <a:latin typeface="Times New Roman" pitchFamily="18" charset="0"/>
                <a:cs typeface="Times New Roman" pitchFamily="18" charset="0"/>
                <a:sym typeface="Symbol"/>
              </a:rPr>
              <a:t>m</a:t>
            </a:r>
            <a:r>
              <a:rPr lang="en-AU" i="1" dirty="0">
                <a:latin typeface="Times New Roman" pitchFamily="18" charset="0"/>
                <a:cs typeface="Times New Roman" pitchFamily="18" charset="0"/>
                <a:sym typeface="Symbol"/>
              </a:rPr>
              <a:t>		</a:t>
            </a:r>
            <a:r>
              <a:rPr lang="en-AU" sz="2000" b="1" dirty="0">
                <a:solidFill>
                  <a:srgbClr val="0070C0"/>
                </a:solidFill>
                <a:sym typeface="Symbol"/>
              </a:rPr>
              <a:t>Roll</a:t>
            </a:r>
            <a:br>
              <a:rPr lang="en-AU" sz="2000" b="1" dirty="0">
                <a:solidFill>
                  <a:srgbClr val="0070C0"/>
                </a:solidFill>
                <a:sym typeface="Symbol"/>
              </a:rPr>
            </a:br>
            <a:r>
              <a:rPr lang="en-AU" sz="2000" b="1" dirty="0" smtClean="0">
                <a:solidFill>
                  <a:srgbClr val="0070C0"/>
                </a:solidFill>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i="1" dirty="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	</a:t>
            </a:r>
            <a:r>
              <a:rPr lang="en-AU" dirty="0" smtClean="0">
                <a:latin typeface="Times New Roman" pitchFamily="18" charset="0"/>
                <a:cs typeface="Times New Roman" pitchFamily="18" charset="0"/>
                <a:sym typeface="Symbol"/>
              </a:rPr>
              <a:t>for </a:t>
            </a:r>
            <a:r>
              <a:rPr lang="en-AU" i="1" dirty="0" err="1">
                <a:latin typeface="Times New Roman" pitchFamily="18" charset="0"/>
                <a:cs typeface="Times New Roman" pitchFamily="18" charset="0"/>
                <a:sym typeface="Symbol"/>
              </a:rPr>
              <a:t>i</a:t>
            </a:r>
            <a:r>
              <a:rPr lang="en-AU" dirty="0">
                <a:latin typeface="Times New Roman" pitchFamily="18" charset="0"/>
                <a:cs typeface="Times New Roman" pitchFamily="18" charset="0"/>
                <a:sym typeface="Symbol"/>
              </a:rPr>
              <a:t> = 1,…, </a:t>
            </a:r>
            <a:r>
              <a:rPr lang="en-AU" i="1" dirty="0" smtClean="0">
                <a:latin typeface="Times New Roman" pitchFamily="18" charset="0"/>
                <a:cs typeface="Times New Roman" pitchFamily="18" charset="0"/>
                <a:sym typeface="Symbol"/>
              </a:rPr>
              <a:t>m</a:t>
            </a:r>
            <a:r>
              <a:rPr lang="en-AU" dirty="0" smtClean="0">
                <a:latin typeface="Times New Roman" pitchFamily="18" charset="0"/>
                <a:cs typeface="Times New Roman" pitchFamily="18" charset="0"/>
                <a:sym typeface="Symbol"/>
              </a:rPr>
              <a:t> </a:t>
            </a:r>
            <a:r>
              <a:rPr lang="en-AU" i="1" dirty="0" smtClean="0">
                <a:latin typeface="Times New Roman" pitchFamily="18" charset="0"/>
                <a:cs typeface="Times New Roman" pitchFamily="18" charset="0"/>
                <a:sym typeface="Symbol"/>
              </a:rPr>
              <a:t>j</a:t>
            </a:r>
            <a:r>
              <a:rPr lang="en-AU" dirty="0" smtClean="0">
                <a:latin typeface="Times New Roman" pitchFamily="18" charset="0"/>
                <a:cs typeface="Times New Roman" pitchFamily="18" charset="0"/>
                <a:sym typeface="Symbol"/>
              </a:rPr>
              <a:t> = 1,…, </a:t>
            </a:r>
            <a:r>
              <a:rPr lang="en-AU" i="1" dirty="0" smtClean="0">
                <a:latin typeface="Times New Roman" pitchFamily="18" charset="0"/>
                <a:cs typeface="Times New Roman" pitchFamily="18" charset="0"/>
                <a:sym typeface="Symbol"/>
              </a:rPr>
              <a:t>n</a:t>
            </a:r>
            <a:r>
              <a:rPr lang="en-AU" i="1" dirty="0">
                <a:latin typeface="Times New Roman" pitchFamily="18" charset="0"/>
                <a:cs typeface="Times New Roman" pitchFamily="18" charset="0"/>
                <a:sym typeface="Symbol"/>
              </a:rPr>
              <a:t>	</a:t>
            </a:r>
            <a:r>
              <a:rPr lang="en-AU" sz="2000" b="1" dirty="0" smtClean="0">
                <a:solidFill>
                  <a:srgbClr val="0070C0"/>
                </a:solidFill>
                <a:sym typeface="Symbol"/>
              </a:rPr>
              <a:t>Flow</a:t>
            </a:r>
            <a:r>
              <a:rPr lang="en-AU" b="1" dirty="0">
                <a:solidFill>
                  <a:srgbClr val="0070C0"/>
                </a:solidFill>
                <a:sym typeface="Symbol"/>
              </a:rPr>
              <a:t>	</a:t>
            </a:r>
            <a:r>
              <a:rPr lang="en-AU" b="1" dirty="0" smtClean="0">
                <a:solidFill>
                  <a:srgbClr val="0070C0"/>
                </a:solidFill>
                <a:sym typeface="Symbol"/>
              </a:rPr>
              <a:t/>
            </a:r>
            <a:br>
              <a:rPr lang="en-AU" b="1" dirty="0" smtClean="0">
                <a:solidFill>
                  <a:srgbClr val="0070C0"/>
                </a:solidFill>
                <a:sym typeface="Symbol"/>
              </a:rPr>
            </a:br>
            <a:r>
              <a:rPr lang="en-AU" b="1" dirty="0" smtClean="0">
                <a:solidFill>
                  <a:srgbClr val="0070C0"/>
                </a:solidFill>
                <a:sym typeface="Symbol"/>
              </a:rPr>
              <a:t>	</a:t>
            </a:r>
            <a:r>
              <a:rPr lang="en-AU" i="1" dirty="0" err="1" smtClean="0">
                <a:latin typeface="Times New Roman" pitchFamily="18" charset="0"/>
                <a:cs typeface="Times New Roman" pitchFamily="18" charset="0"/>
                <a:sym typeface="Symbol"/>
              </a:rPr>
              <a:t>x</a:t>
            </a:r>
            <a:r>
              <a:rPr lang="en-AU" i="1" baseline="-25000" dirty="0" err="1" smtClean="0">
                <a:latin typeface="Times New Roman" pitchFamily="18" charset="0"/>
                <a:cs typeface="Times New Roman" pitchFamily="18" charset="0"/>
                <a:sym typeface="Symbol"/>
              </a:rPr>
              <a:t>ij</a:t>
            </a:r>
            <a:r>
              <a:rPr lang="en-AU" dirty="0" smtClean="0">
                <a:latin typeface="Times New Roman" pitchFamily="18" charset="0"/>
                <a:cs typeface="Times New Roman" pitchFamily="18" charset="0"/>
                <a:sym typeface="Symbol"/>
              </a:rPr>
              <a:t> </a:t>
            </a:r>
            <a:r>
              <a:rPr lang="en-AU" dirty="0">
                <a:latin typeface="Franklin Gothic Book"/>
                <a:cs typeface="Times New Roman" pitchFamily="18" charset="0"/>
                <a:sym typeface="Symbol"/>
              </a:rPr>
              <a:t>≥ </a:t>
            </a:r>
            <a:r>
              <a:rPr lang="en-AU" dirty="0" smtClean="0">
                <a:latin typeface="Times New Roman" pitchFamily="18" charset="0"/>
                <a:cs typeface="Times New Roman" pitchFamily="18" charset="0"/>
                <a:sym typeface="Symbol"/>
              </a:rPr>
              <a:t>0</a:t>
            </a:r>
            <a:r>
              <a:rPr lang="en-AU" dirty="0">
                <a:latin typeface="Times New Roman" pitchFamily="18" charset="0"/>
                <a:cs typeface="Times New Roman" pitchFamily="18" charset="0"/>
                <a:sym typeface="Symbol"/>
              </a:rPr>
              <a:t/>
            </a:r>
            <a:br>
              <a:rPr lang="en-AU" dirty="0">
                <a:latin typeface="Times New Roman" pitchFamily="18" charset="0"/>
                <a:cs typeface="Times New Roman" pitchFamily="18" charset="0"/>
                <a:sym typeface="Symbol"/>
              </a:rPr>
            </a:br>
            <a:r>
              <a:rPr lang="en-AU" dirty="0">
                <a:latin typeface="Times New Roman" pitchFamily="18" charset="0"/>
                <a:cs typeface="Times New Roman" pitchFamily="18" charset="0"/>
                <a:sym typeface="Symbol"/>
              </a:rPr>
              <a:t>	</a:t>
            </a:r>
            <a:r>
              <a:rPr lang="en-AU" i="1" dirty="0" err="1" smtClean="0">
                <a:latin typeface="Times New Roman" pitchFamily="18" charset="0"/>
                <a:cs typeface="Times New Roman" pitchFamily="18" charset="0"/>
                <a:sym typeface="Symbol"/>
              </a:rPr>
              <a:t>y</a:t>
            </a:r>
            <a:r>
              <a:rPr lang="en-AU" i="1" baseline="-25000" dirty="0" err="1" smtClean="0">
                <a:latin typeface="Times New Roman" pitchFamily="18" charset="0"/>
                <a:cs typeface="Times New Roman" pitchFamily="18" charset="0"/>
                <a:sym typeface="Symbol"/>
              </a:rPr>
              <a:t>i</a:t>
            </a:r>
            <a:r>
              <a:rPr lang="en-AU" dirty="0" smtClean="0">
                <a:latin typeface="Times New Roman" pitchFamily="18" charset="0"/>
                <a:cs typeface="Times New Roman" pitchFamily="18" charset="0"/>
                <a:sym typeface="Symbol"/>
              </a:rPr>
              <a:t> </a:t>
            </a:r>
            <a:r>
              <a:rPr lang="en-AU" dirty="0">
                <a:latin typeface="Times New Roman" pitchFamily="18" charset="0"/>
                <a:cs typeface="Times New Roman" pitchFamily="18" charset="0"/>
                <a:sym typeface="Symbol"/>
              </a:rPr>
              <a:t> {0, 1}</a:t>
            </a:r>
            <a:endParaRPr lang="en-US" dirty="0" smtClean="0">
              <a:latin typeface="Arial" charset="0"/>
              <a:cs typeface="Arial" charset="0"/>
            </a:endParaRPr>
          </a:p>
        </p:txBody>
      </p:sp>
    </p:spTree>
    <p:extLst>
      <p:ext uri="{BB962C8B-B14F-4D97-AF65-F5344CB8AC3E}">
        <p14:creationId xmlns:p14="http://schemas.microsoft.com/office/powerpoint/2010/main" val="2041356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3680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83568" y="3284984"/>
            <a:ext cx="7200800" cy="2808312"/>
            <a:chOff x="683568" y="3284984"/>
            <a:chExt cx="7200800" cy="2808312"/>
          </a:xfrm>
        </p:grpSpPr>
        <p:sp>
          <p:nvSpPr>
            <p:cNvPr id="5" name="Rectangle 4"/>
            <p:cNvSpPr/>
            <p:nvPr/>
          </p:nvSpPr>
          <p:spPr bwMode="auto">
            <a:xfrm>
              <a:off x="683568" y="3284984"/>
              <a:ext cx="2952328" cy="2808312"/>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2060"/>
                  </a:solidFill>
                  <a:effectLst/>
                  <a:latin typeface="Arial" pitchFamily="34" charset="0"/>
                  <a:cs typeface="Arial" pitchFamily="34" charset="0"/>
                </a:rPr>
                <a:t>Master</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bwMode="auto">
            <a:xfrm>
              <a:off x="4932040" y="3284984"/>
              <a:ext cx="2952328" cy="2808312"/>
            </a:xfrm>
            <a:prstGeom prst="rect">
              <a:avLst/>
            </a:prstGeom>
            <a:solidFill>
              <a:schemeClr val="accent1"/>
            </a:solidFill>
            <a:ln>
              <a:solidFill>
                <a:srgbClr val="002060"/>
              </a:solidFill>
            </a:ln>
            <a:effectLs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rgbClr val="002060"/>
                  </a:solidFill>
                  <a:effectLst/>
                  <a:latin typeface="Arial" pitchFamily="34" charset="0"/>
                  <a:cs typeface="Arial" pitchFamily="34" charset="0"/>
                </a:rPr>
                <a:t>Subproblem</a:t>
              </a: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r>
                <a:rPr kumimoji="0" lang="en-AU" sz="1600" b="1" i="0" u="none" strike="noStrike" cap="none" normalizeH="0" baseline="0" dirty="0" smtClean="0">
                  <a:ln>
                    <a:noFill/>
                  </a:ln>
                  <a:solidFill>
                    <a:srgbClr val="002060"/>
                  </a:solidFill>
                  <a:effectLst/>
                  <a:latin typeface="Arial" pitchFamily="34" charset="0"/>
                  <a:cs typeface="Arial" pitchFamily="34" charset="0"/>
                </a:rPr>
                <a:t/>
              </a:r>
              <a:br>
                <a:rPr kumimoji="0" lang="en-AU" sz="1600" b="1" i="0" u="none" strike="noStrike" cap="none" normalizeH="0" baseline="0" dirty="0" smtClean="0">
                  <a:ln>
                    <a:noFill/>
                  </a:ln>
                  <a:solidFill>
                    <a:srgbClr val="002060"/>
                  </a:solidFill>
                  <a:effectLst/>
                  <a:latin typeface="Arial" pitchFamily="34" charset="0"/>
                  <a:cs typeface="Arial" pitchFamily="34" charset="0"/>
                </a:rPr>
              </a:b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p:nvPr/>
          </p:nvCxnSpPr>
          <p:spPr bwMode="auto">
            <a:xfrm>
              <a:off x="3635896" y="3938690"/>
              <a:ext cx="1296144" cy="3077"/>
            </a:xfrm>
            <a:prstGeom prst="straightConnector1">
              <a:avLst/>
            </a:prstGeom>
            <a:noFill/>
            <a:ln w="63500" cap="flat" cmpd="sng" algn="ctr">
              <a:solidFill>
                <a:srgbClr val="00206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3635896" y="4341934"/>
              <a:ext cx="1296144" cy="0"/>
            </a:xfrm>
            <a:prstGeom prst="straightConnector1">
              <a:avLst/>
            </a:prstGeom>
            <a:noFill/>
            <a:ln w="63500" cap="flat" cmpd="sng" algn="ctr">
              <a:solidFill>
                <a:srgbClr val="00206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563888" y="3356992"/>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Solution</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values</a:t>
              </a:r>
              <a:endParaRPr lang="en-US" sz="1600" b="1" i="1" dirty="0">
                <a:solidFill>
                  <a:srgbClr val="0070C0"/>
                </a:solidFill>
                <a:latin typeface="Times New Roman" pitchFamily="18" charset="0"/>
                <a:cs typeface="Times New Roman" pitchFamily="18" charset="0"/>
              </a:endParaRPr>
            </a:p>
          </p:txBody>
        </p:sp>
        <p:sp>
          <p:nvSpPr>
            <p:cNvPr id="10" name="TextBox 9"/>
            <p:cNvSpPr txBox="1"/>
            <p:nvPr/>
          </p:nvSpPr>
          <p:spPr>
            <a:xfrm>
              <a:off x="3563888" y="4371608"/>
              <a:ext cx="1512168" cy="584775"/>
            </a:xfrm>
            <a:prstGeom prst="rect">
              <a:avLst/>
            </a:prstGeom>
            <a:noFill/>
          </p:spPr>
          <p:txBody>
            <a:bodyPr wrap="square" rtlCol="0">
              <a:spAutoFit/>
            </a:bodyPr>
            <a:lstStyle/>
            <a:p>
              <a:pPr algn="ctr"/>
              <a:r>
                <a:rPr lang="en-AU" sz="1600" b="1" dirty="0" smtClean="0">
                  <a:solidFill>
                    <a:srgbClr val="0070C0"/>
                  </a:solidFill>
                  <a:latin typeface="Arial" pitchFamily="34" charset="0"/>
                  <a:cs typeface="Arial" pitchFamily="34" charset="0"/>
                </a:rPr>
                <a:t>Benders</a:t>
              </a:r>
              <a:br>
                <a:rPr lang="en-AU" sz="1600" b="1" dirty="0" smtClean="0">
                  <a:solidFill>
                    <a:srgbClr val="0070C0"/>
                  </a:solidFill>
                  <a:latin typeface="Arial" pitchFamily="34" charset="0"/>
                  <a:cs typeface="Arial" pitchFamily="34" charset="0"/>
                </a:rPr>
              </a:br>
              <a:r>
                <a:rPr lang="en-AU" sz="1600" b="1" dirty="0" smtClean="0">
                  <a:solidFill>
                    <a:srgbClr val="0070C0"/>
                  </a:solidFill>
                  <a:latin typeface="Arial" pitchFamily="34" charset="0"/>
                  <a:cs typeface="Arial" pitchFamily="34" charset="0"/>
                </a:rPr>
                <a:t>cuts</a:t>
              </a:r>
              <a:endParaRPr lang="en-US" sz="1600" b="1" i="1" dirty="0">
                <a:solidFill>
                  <a:srgbClr val="0070C0"/>
                </a:solidFill>
                <a:latin typeface="Times New Roman" pitchFamily="18" charset="0"/>
                <a:cs typeface="Times New Roman" pitchFamily="18" charset="0"/>
              </a:endParaRPr>
            </a:p>
          </p:txBody>
        </p:sp>
      </p:grpSp>
      <p:sp>
        <p:nvSpPr>
          <p:cNvPr id="2" name="Content Placeholder 1"/>
          <p:cNvSpPr>
            <a:spLocks noGrp="1"/>
          </p:cNvSpPr>
          <p:nvPr>
            <p:ph sz="half" idx="1"/>
          </p:nvPr>
        </p:nvSpPr>
        <p:spPr/>
        <p:txBody>
          <a:bodyPr/>
          <a:lstStyle/>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i="1" dirty="0">
                <a:latin typeface="Times New Roman" pitchFamily="18" charset="0"/>
                <a:cs typeface="Times New Roman" pitchFamily="18" charset="0"/>
              </a:rPr>
              <a:t> </a:t>
            </a:r>
            <a:r>
              <a:rPr lang="en-AU" dirty="0" smtClean="0">
                <a:latin typeface="Times New Roman" pitchFamily="18" charset="0"/>
                <a:cs typeface="Times New Roman" pitchFamily="18" charset="0"/>
              </a:rPr>
              <a:t>≥</a:t>
            </a:r>
            <a:r>
              <a:rPr lang="en-AU" i="1" dirty="0" smtClean="0">
                <a:latin typeface="Times New Roman" pitchFamily="18" charset="0"/>
                <a:cs typeface="Times New Roman" pitchFamily="18" charset="0"/>
              </a:rPr>
              <a:t> </a:t>
            </a:r>
            <a:r>
              <a:rPr lang="en-AU" i="1" dirty="0">
                <a:latin typeface="Times New Roman" pitchFamily="18" charset="0"/>
                <a:cs typeface="Times New Roman" pitchFamily="18" charset="0"/>
              </a:rPr>
              <a:t>b</a:t>
            </a:r>
            <a:br>
              <a:rPr lang="en-AU" i="1" dirty="0">
                <a:latin typeface="Times New Roman" pitchFamily="18" charset="0"/>
                <a:cs typeface="Times New Roman" pitchFamily="18" charset="0"/>
              </a:rPr>
            </a:br>
            <a:r>
              <a:rPr lang="en-AU" i="1" dirty="0">
                <a:latin typeface="Times New Roman" pitchFamily="18" charset="0"/>
                <a:cs typeface="Times New Roman" pitchFamily="18" charset="0"/>
              </a:rPr>
              <a:t>	</a:t>
            </a:r>
            <a:r>
              <a:rPr lang="en-AU" i="1" dirty="0" err="1">
                <a:latin typeface="Times New Roman" pitchFamily="18" charset="0"/>
                <a:cs typeface="Times New Roman" pitchFamily="18" charset="0"/>
              </a:rPr>
              <a:t>Px</a:t>
            </a:r>
            <a:r>
              <a:rPr lang="en-AU" dirty="0">
                <a:latin typeface="Times New Roman" pitchFamily="18" charset="0"/>
                <a:cs typeface="Times New Roman" pitchFamily="18" charset="0"/>
              </a:rPr>
              <a:t> + </a:t>
            </a:r>
            <a:r>
              <a:rPr lang="en-AU" i="1" dirty="0" err="1">
                <a:latin typeface="Times New Roman" pitchFamily="18" charset="0"/>
                <a:cs typeface="Times New Roman" pitchFamily="18" charset="0"/>
              </a:rPr>
              <a:t>Qy</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i="1" dirty="0">
                <a:latin typeface="Times New Roman" pitchFamily="18" charset="0"/>
                <a:cs typeface="Times New Roman" pitchFamily="18" charset="0"/>
              </a:rPr>
              <a:t>r</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 </a:t>
            </a:r>
            <a:r>
              <a:rPr lang="en-AU" dirty="0">
                <a:latin typeface="Times New Roman" pitchFamily="18" charset="0"/>
                <a:cs typeface="Times New Roman" pitchFamily="18" charset="0"/>
              </a:rPr>
              <a:t>≥</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 and integer</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y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Min </a:t>
            </a:r>
            <a:r>
              <a:rPr lang="en-AU" i="1" dirty="0">
                <a:latin typeface="Times New Roman" pitchFamily="18" charset="0"/>
                <a:cs typeface="Times New Roman" pitchFamily="18" charset="0"/>
              </a:rPr>
              <a:t>cx</a:t>
            </a:r>
            <a:r>
              <a:rPr lang="en-AU" dirty="0">
                <a:latin typeface="Times New Roman" pitchFamily="18" charset="0"/>
                <a:cs typeface="Times New Roman" pitchFamily="18" charset="0"/>
              </a:rPr>
              <a:t> + </a:t>
            </a:r>
            <a:r>
              <a:rPr lang="en-AU" i="1" dirty="0">
                <a:latin typeface="Times New Roman" pitchFamily="18" charset="0"/>
                <a:cs typeface="Times New Roman" pitchFamily="18" charset="0"/>
                <a:sym typeface="Symbol"/>
              </a:rPr>
              <a:t></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Ax</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i="1" dirty="0">
                <a:latin typeface="Times New Roman" pitchFamily="18" charset="0"/>
                <a:cs typeface="Times New Roman" pitchFamily="18" charset="0"/>
              </a:rPr>
              <a:t>b</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x</a:t>
            </a:r>
            <a:r>
              <a:rPr lang="en-AU" dirty="0">
                <a:latin typeface="Times New Roman" pitchFamily="18" charset="0"/>
                <a:cs typeface="Times New Roman" pitchFamily="18" charset="0"/>
              </a:rPr>
              <a:t> ≥ 0 and </a:t>
            </a:r>
            <a:r>
              <a:rPr lang="en-AU" dirty="0" smtClean="0">
                <a:latin typeface="Times New Roman" pitchFamily="18" charset="0"/>
                <a:cs typeface="Times New Roman" pitchFamily="18" charset="0"/>
              </a:rPr>
              <a:t>integer</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sym typeface="Symbol"/>
              </a:rPr>
              <a:t></a:t>
            </a:r>
            <a:r>
              <a:rPr lang="en-AU" dirty="0" smtClean="0">
                <a:latin typeface="Times New Roman" pitchFamily="18" charset="0"/>
                <a:cs typeface="Times New Roman" pitchFamily="18" charset="0"/>
                <a:sym typeface="Symbol"/>
              </a:rPr>
              <a:t> ≥ 0</a:t>
            </a:r>
            <a:endParaRPr lang="en-US" dirty="0">
              <a:latin typeface="Times New Roman" pitchFamily="18" charset="0"/>
              <a:cs typeface="Times New Roman" pitchFamily="18" charset="0"/>
            </a:endParaRPr>
          </a:p>
          <a:p>
            <a:endParaRPr lang="en-US" dirty="0"/>
          </a:p>
        </p:txBody>
      </p:sp>
      <p:sp>
        <p:nvSpPr>
          <p:cNvPr id="3" name="Content Placeholder 2"/>
          <p:cNvSpPr>
            <a:spLocks noGrp="1"/>
          </p:cNvSpPr>
          <p:nvPr>
            <p:ph sz="half" idx="2"/>
          </p:nvPr>
        </p:nvSpPr>
        <p:spPr/>
        <p:txBody>
          <a:bodyPr/>
          <a:lstStyle/>
          <a:p>
            <a:r>
              <a:rPr lang="en-AU" dirty="0" smtClean="0">
                <a:solidFill>
                  <a:schemeClr val="bg1"/>
                </a:solidFill>
                <a:latin typeface="Times New Roman" pitchFamily="18" charset="0"/>
                <a:cs typeface="Times New Roman" pitchFamily="18" charset="0"/>
              </a:rPr>
              <a:t/>
            </a:r>
            <a:br>
              <a:rPr lang="en-AU" dirty="0" smtClean="0">
                <a:solidFill>
                  <a:schemeClr val="bg1"/>
                </a:solidFill>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Min </a:t>
            </a:r>
            <a:r>
              <a:rPr lang="en-AU" i="1" dirty="0" err="1" smtClean="0">
                <a:latin typeface="Times New Roman" pitchFamily="18" charset="0"/>
                <a:cs typeface="Times New Roman" pitchFamily="18" charset="0"/>
              </a:rPr>
              <a:t>dy</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err="1">
                <a:latin typeface="Times New Roman" pitchFamily="18" charset="0"/>
                <a:cs typeface="Times New Roman" pitchFamily="18" charset="0"/>
              </a:rPr>
              <a:t>s.t.</a:t>
            </a:r>
            <a:r>
              <a:rPr lang="en-AU" dirty="0">
                <a:latin typeface="Times New Roman" pitchFamily="18" charset="0"/>
                <a:cs typeface="Times New Roman" pitchFamily="18" charset="0"/>
              </a:rPr>
              <a:t>	</a:t>
            </a:r>
            <a:r>
              <a:rPr lang="en-AU" i="1" dirty="0" err="1" smtClean="0">
                <a:latin typeface="Times New Roman" pitchFamily="18" charset="0"/>
                <a:cs typeface="Times New Roman" pitchFamily="18" charset="0"/>
              </a:rPr>
              <a:t>Qy</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r</a:t>
            </a:r>
            <a:r>
              <a:rPr lang="en-AU" dirty="0" smtClean="0">
                <a:latin typeface="Times New Roman" pitchFamily="18" charset="0"/>
                <a:cs typeface="Times New Roman" pitchFamily="18" charset="0"/>
              </a:rPr>
              <a:t> – </a:t>
            </a:r>
            <a:r>
              <a:rPr lang="en-AU" i="1" dirty="0" err="1" smtClean="0">
                <a:latin typeface="Times New Roman" pitchFamily="18" charset="0"/>
                <a:cs typeface="Times New Roman" pitchFamily="18" charset="0"/>
              </a:rPr>
              <a:t>P</a:t>
            </a:r>
            <a:r>
              <a:rPr lang="en-AU" i="1" u="sng" dirty="0" err="1" smtClean="0">
                <a:latin typeface="Times New Roman" pitchFamily="18" charset="0"/>
                <a:cs typeface="Times New Roman" pitchFamily="18" charset="0"/>
              </a:rPr>
              <a:t>x</a:t>
            </a:r>
            <a:r>
              <a:rPr lang="en-AU" dirty="0">
                <a:latin typeface="Times New Roman" pitchFamily="18" charset="0"/>
                <a:cs typeface="Times New Roman" pitchFamily="18" charset="0"/>
              </a:rPr>
              <a:t/>
            </a:r>
            <a:br>
              <a:rPr lang="en-AU" dirty="0">
                <a:latin typeface="Times New Roman" pitchFamily="18" charset="0"/>
                <a:cs typeface="Times New Roman" pitchFamily="18" charset="0"/>
              </a:rPr>
            </a:b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y</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0</a:t>
            </a:r>
          </a:p>
          <a:p>
            <a:endParaRPr lang="en-US" dirty="0"/>
          </a:p>
        </p:txBody>
      </p:sp>
      <p:sp>
        <p:nvSpPr>
          <p:cNvPr id="4" name="Title 3"/>
          <p:cNvSpPr>
            <a:spLocks noGrp="1"/>
          </p:cNvSpPr>
          <p:nvPr>
            <p:ph type="title"/>
          </p:nvPr>
        </p:nvSpPr>
        <p:spPr/>
        <p:txBody>
          <a:bodyPr/>
          <a:lstStyle/>
          <a:p>
            <a:r>
              <a:rPr lang="en-AU" dirty="0"/>
              <a:t>Benders decomposition</a:t>
            </a:r>
            <a:endParaRPr lang="en-US" dirty="0"/>
          </a:p>
        </p:txBody>
      </p:sp>
      <p:sp>
        <p:nvSpPr>
          <p:cNvPr id="12" name="TextBox 11"/>
          <p:cNvSpPr txBox="1"/>
          <p:nvPr/>
        </p:nvSpPr>
        <p:spPr>
          <a:xfrm>
            <a:off x="4572000" y="6054387"/>
            <a:ext cx="3685624" cy="830997"/>
          </a:xfrm>
          <a:prstGeom prst="rect">
            <a:avLst/>
          </a:prstGeom>
          <a:noFill/>
        </p:spPr>
        <p:txBody>
          <a:bodyPr wrap="none" rtlCol="0">
            <a:spAutoFit/>
          </a:bodyPr>
          <a:lstStyle/>
          <a:p>
            <a:pPr algn="ctr"/>
            <a:r>
              <a:rPr lang="en-AU" b="1" dirty="0" smtClean="0">
                <a:solidFill>
                  <a:srgbClr val="0070C0"/>
                </a:solidFill>
                <a:latin typeface="Arial" pitchFamily="34" charset="0"/>
                <a:cs typeface="Arial" pitchFamily="34" charset="0"/>
              </a:rPr>
              <a:t>What if the </a:t>
            </a:r>
            <a:r>
              <a:rPr lang="en-AU" b="1" dirty="0" err="1" smtClean="0">
                <a:solidFill>
                  <a:srgbClr val="0070C0"/>
                </a:solidFill>
                <a:latin typeface="Arial" pitchFamily="34" charset="0"/>
                <a:cs typeface="Arial" pitchFamily="34" charset="0"/>
              </a:rPr>
              <a:t>subproblem</a:t>
            </a:r>
            <a:r>
              <a:rPr lang="en-AU" b="1" dirty="0" smtClean="0">
                <a:solidFill>
                  <a:srgbClr val="0070C0"/>
                </a:solidFill>
                <a:latin typeface="Arial" pitchFamily="34" charset="0"/>
                <a:cs typeface="Arial" pitchFamily="34" charset="0"/>
              </a:rPr>
              <a:t> </a:t>
            </a:r>
            <a:br>
              <a:rPr lang="en-AU" b="1" dirty="0" smtClean="0">
                <a:solidFill>
                  <a:srgbClr val="0070C0"/>
                </a:solidFill>
                <a:latin typeface="Arial" pitchFamily="34" charset="0"/>
                <a:cs typeface="Arial" pitchFamily="34" charset="0"/>
              </a:rPr>
            </a:br>
            <a:r>
              <a:rPr lang="en-AU" b="1" dirty="0" smtClean="0">
                <a:solidFill>
                  <a:srgbClr val="0070C0"/>
                </a:solidFill>
                <a:latin typeface="Arial" pitchFamily="34" charset="0"/>
                <a:cs typeface="Arial" pitchFamily="34" charset="0"/>
              </a:rPr>
              <a:t>is infeasible?</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18240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Benders decomposition</a:t>
            </a:r>
            <a:endParaRPr lang="en-US" dirty="0"/>
          </a:p>
        </p:txBody>
      </p:sp>
      <p:sp>
        <p:nvSpPr>
          <p:cNvPr id="3" name="Content Placeholder 2"/>
          <p:cNvSpPr>
            <a:spLocks noGrp="1"/>
          </p:cNvSpPr>
          <p:nvPr>
            <p:ph idx="1"/>
          </p:nvPr>
        </p:nvSpPr>
        <p:spPr/>
        <p:txBody>
          <a:bodyPr/>
          <a:lstStyle/>
          <a:p>
            <a:r>
              <a:rPr lang="en-AU" dirty="0" smtClean="0"/>
              <a:t>Primal, dual possibilities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0123775"/>
              </p:ext>
            </p:extLst>
          </p:nvPr>
        </p:nvGraphicFramePr>
        <p:xfrm>
          <a:off x="1619672" y="314096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solidFill>
                      <a:schemeClr val="bg1"/>
                    </a:solidFill>
                  </a:tcPr>
                </a:tc>
                <a:tc>
                  <a:txBody>
                    <a:bodyPr/>
                    <a:lstStyle/>
                    <a:p>
                      <a:pPr algn="ctr"/>
                      <a:r>
                        <a:rPr lang="en-AU" dirty="0" smtClean="0"/>
                        <a:t>Optimal</a:t>
                      </a:r>
                      <a:endParaRPr lang="en-US" dirty="0"/>
                    </a:p>
                  </a:txBody>
                  <a:tcPr>
                    <a:solidFill>
                      <a:schemeClr val="tx1"/>
                    </a:solidFill>
                  </a:tcPr>
                </a:tc>
                <a:tc>
                  <a:txBody>
                    <a:bodyPr/>
                    <a:lstStyle/>
                    <a:p>
                      <a:pPr algn="ctr"/>
                      <a:r>
                        <a:rPr lang="en-AU" dirty="0" smtClean="0"/>
                        <a:t>Unbounded</a:t>
                      </a:r>
                      <a:endParaRPr lang="en-US" dirty="0"/>
                    </a:p>
                  </a:txBody>
                  <a:tcPr>
                    <a:solidFill>
                      <a:schemeClr val="tx1"/>
                    </a:solidFill>
                  </a:tcPr>
                </a:tc>
                <a:tc>
                  <a:txBody>
                    <a:bodyPr/>
                    <a:lstStyle/>
                    <a:p>
                      <a:pPr algn="ctr"/>
                      <a:r>
                        <a:rPr lang="en-AU" dirty="0" smtClean="0"/>
                        <a:t>Infeasible</a:t>
                      </a:r>
                      <a:endParaRPr lang="en-US" dirty="0"/>
                    </a:p>
                  </a:txBody>
                  <a:tcPr>
                    <a:solidFill>
                      <a:schemeClr val="tx1"/>
                    </a:solidFill>
                  </a:tcPr>
                </a:tc>
              </a:tr>
              <a:tr h="370840">
                <a:tc>
                  <a:txBody>
                    <a:bodyPr/>
                    <a:lstStyle/>
                    <a:p>
                      <a:r>
                        <a:rPr lang="en-AU" b="1" dirty="0" smtClean="0">
                          <a:solidFill>
                            <a:schemeClr val="bg1"/>
                          </a:solidFill>
                        </a:rPr>
                        <a:t>Optimal</a:t>
                      </a:r>
                      <a:endParaRPr lang="en-US" b="1" dirty="0">
                        <a:solidFill>
                          <a:schemeClr val="bg1"/>
                        </a:solidFill>
                      </a:endParaRPr>
                    </a:p>
                  </a:txBody>
                  <a:tcPr>
                    <a:solidFill>
                      <a:schemeClr val="tx1"/>
                    </a:solidFill>
                  </a:tcPr>
                </a:tc>
                <a:tc>
                  <a:txBody>
                    <a:bodyPr/>
                    <a:lstStyle/>
                    <a:p>
                      <a:pPr algn="ctr"/>
                      <a:r>
                        <a:rPr lang="en-AU" dirty="0" smtClean="0"/>
                        <a:t>Yes</a:t>
                      </a:r>
                      <a:endParaRPr lang="en-US" dirty="0"/>
                    </a:p>
                  </a:txBody>
                  <a:tcPr>
                    <a:solidFill>
                      <a:srgbClr val="92D050"/>
                    </a:solidFill>
                  </a:tcPr>
                </a:tc>
                <a:tc>
                  <a:txBody>
                    <a:bodyPr/>
                    <a:lstStyle/>
                    <a:p>
                      <a:pPr algn="ctr"/>
                      <a:r>
                        <a:rPr lang="en-AU" dirty="0" smtClean="0"/>
                        <a:t>No</a:t>
                      </a:r>
                      <a:endParaRPr lang="en-US" dirty="0"/>
                    </a:p>
                  </a:txBody>
                  <a:tcPr>
                    <a:solidFill>
                      <a:srgbClr val="FFC000"/>
                    </a:solidFill>
                  </a:tcPr>
                </a:tc>
                <a:tc>
                  <a:txBody>
                    <a:bodyPr/>
                    <a:lstStyle/>
                    <a:p>
                      <a:pPr algn="ctr"/>
                      <a:r>
                        <a:rPr lang="en-AU" dirty="0" smtClean="0"/>
                        <a:t>No</a:t>
                      </a:r>
                      <a:endParaRPr lang="en-US" dirty="0"/>
                    </a:p>
                  </a:txBody>
                  <a:tcPr>
                    <a:solidFill>
                      <a:srgbClr val="FFC000"/>
                    </a:solidFill>
                  </a:tcPr>
                </a:tc>
              </a:tr>
              <a:tr h="370840">
                <a:tc>
                  <a:txBody>
                    <a:bodyPr/>
                    <a:lstStyle/>
                    <a:p>
                      <a:r>
                        <a:rPr lang="en-AU" b="1" dirty="0" smtClean="0">
                          <a:solidFill>
                            <a:schemeClr val="bg1"/>
                          </a:solidFill>
                        </a:rPr>
                        <a:t>Unbounded</a:t>
                      </a:r>
                      <a:endParaRPr lang="en-US" b="1" dirty="0">
                        <a:solidFill>
                          <a:schemeClr val="bg1"/>
                        </a:solidFill>
                      </a:endParaRPr>
                    </a:p>
                  </a:txBody>
                  <a:tcPr>
                    <a:solidFill>
                      <a:schemeClr val="tx1"/>
                    </a:solidFill>
                  </a:tcPr>
                </a:tc>
                <a:tc>
                  <a:txBody>
                    <a:bodyPr/>
                    <a:lstStyle/>
                    <a:p>
                      <a:pPr algn="ctr"/>
                      <a:r>
                        <a:rPr lang="en-AU" dirty="0" smtClean="0"/>
                        <a:t>No</a:t>
                      </a:r>
                      <a:endParaRPr lang="en-US" dirty="0"/>
                    </a:p>
                  </a:txBody>
                  <a:tcPr>
                    <a:solidFill>
                      <a:srgbClr val="FFC000"/>
                    </a:solidFill>
                  </a:tcPr>
                </a:tc>
                <a:tc>
                  <a:txBody>
                    <a:bodyPr/>
                    <a:lstStyle/>
                    <a:p>
                      <a:pPr algn="ctr"/>
                      <a:r>
                        <a:rPr lang="en-AU" dirty="0" smtClean="0"/>
                        <a:t>No</a:t>
                      </a:r>
                      <a:endParaRPr lang="en-US" dirty="0"/>
                    </a:p>
                  </a:txBody>
                  <a:tcPr>
                    <a:solidFill>
                      <a:srgbClr val="FFC000"/>
                    </a:solidFill>
                  </a:tcPr>
                </a:tc>
                <a:tc>
                  <a:txBody>
                    <a:bodyPr/>
                    <a:lstStyle/>
                    <a:p>
                      <a:pPr algn="ctr"/>
                      <a:r>
                        <a:rPr lang="en-AU" dirty="0" smtClean="0"/>
                        <a:t>Yes</a:t>
                      </a:r>
                      <a:endParaRPr lang="en-US" dirty="0"/>
                    </a:p>
                  </a:txBody>
                  <a:tcPr>
                    <a:solidFill>
                      <a:srgbClr val="92D050"/>
                    </a:solidFill>
                  </a:tcPr>
                </a:tc>
              </a:tr>
              <a:tr h="370840">
                <a:tc>
                  <a:txBody>
                    <a:bodyPr/>
                    <a:lstStyle/>
                    <a:p>
                      <a:r>
                        <a:rPr lang="en-AU" b="1" dirty="0" smtClean="0">
                          <a:solidFill>
                            <a:schemeClr val="bg1"/>
                          </a:solidFill>
                        </a:rPr>
                        <a:t>Infeasible</a:t>
                      </a:r>
                      <a:endParaRPr lang="en-US" b="1" dirty="0">
                        <a:solidFill>
                          <a:schemeClr val="bg1"/>
                        </a:solidFill>
                      </a:endParaRPr>
                    </a:p>
                  </a:txBody>
                  <a:tcPr>
                    <a:solidFill>
                      <a:schemeClr val="tx1"/>
                    </a:solidFill>
                  </a:tcPr>
                </a:tc>
                <a:tc>
                  <a:txBody>
                    <a:bodyPr/>
                    <a:lstStyle/>
                    <a:p>
                      <a:pPr algn="ctr"/>
                      <a:r>
                        <a:rPr lang="en-AU" dirty="0" smtClean="0"/>
                        <a:t>No</a:t>
                      </a:r>
                      <a:endParaRPr lang="en-US" dirty="0"/>
                    </a:p>
                  </a:txBody>
                  <a:tcPr>
                    <a:solidFill>
                      <a:srgbClr val="FFC000"/>
                    </a:solidFill>
                  </a:tcPr>
                </a:tc>
                <a:tc>
                  <a:txBody>
                    <a:bodyPr/>
                    <a:lstStyle/>
                    <a:p>
                      <a:pPr algn="ctr"/>
                      <a:r>
                        <a:rPr lang="en-AU" dirty="0" smtClean="0"/>
                        <a:t>Yes</a:t>
                      </a:r>
                      <a:endParaRPr lang="en-US" dirty="0"/>
                    </a:p>
                  </a:txBody>
                  <a:tcPr>
                    <a:solidFill>
                      <a:srgbClr val="92D050"/>
                    </a:solidFill>
                  </a:tcPr>
                </a:tc>
                <a:tc>
                  <a:txBody>
                    <a:bodyPr/>
                    <a:lstStyle/>
                    <a:p>
                      <a:pPr algn="ctr"/>
                      <a:r>
                        <a:rPr lang="en-AU" dirty="0" smtClean="0"/>
                        <a:t>Yes</a:t>
                      </a:r>
                      <a:endParaRPr lang="en-US" dirty="0"/>
                    </a:p>
                  </a:txBody>
                  <a:tcPr>
                    <a:solidFill>
                      <a:srgbClr val="92D050"/>
                    </a:solidFill>
                  </a:tcPr>
                </a:tc>
              </a:tr>
            </a:tbl>
          </a:graphicData>
        </a:graphic>
      </p:graphicFrame>
      <p:sp>
        <p:nvSpPr>
          <p:cNvPr id="5" name="TextBox 4"/>
          <p:cNvSpPr txBox="1"/>
          <p:nvPr/>
        </p:nvSpPr>
        <p:spPr>
          <a:xfrm>
            <a:off x="4672474" y="2420888"/>
            <a:ext cx="1512168" cy="400110"/>
          </a:xfrm>
          <a:prstGeom prst="rect">
            <a:avLst/>
          </a:prstGeom>
          <a:noFill/>
        </p:spPr>
        <p:txBody>
          <a:bodyPr wrap="square" rtlCol="0">
            <a:spAutoFit/>
          </a:bodyPr>
          <a:lstStyle/>
          <a:p>
            <a:pPr algn="ctr"/>
            <a:r>
              <a:rPr lang="en-AU" sz="2000" b="1" dirty="0" smtClean="0">
                <a:solidFill>
                  <a:srgbClr val="0070C0"/>
                </a:solidFill>
                <a:latin typeface="Arial" pitchFamily="34" charset="0"/>
                <a:cs typeface="Arial" pitchFamily="34" charset="0"/>
              </a:rPr>
              <a:t>Dual</a:t>
            </a:r>
            <a:endParaRPr lang="en-US" sz="2000" b="1" i="1" dirty="0">
              <a:solidFill>
                <a:srgbClr val="0070C0"/>
              </a:solidFill>
              <a:latin typeface="Times New Roman" pitchFamily="18" charset="0"/>
              <a:cs typeface="Times New Roman" pitchFamily="18" charset="0"/>
            </a:endParaRPr>
          </a:p>
        </p:txBody>
      </p:sp>
      <p:sp>
        <p:nvSpPr>
          <p:cNvPr id="6" name="TextBox 5"/>
          <p:cNvSpPr txBox="1"/>
          <p:nvPr/>
        </p:nvSpPr>
        <p:spPr>
          <a:xfrm>
            <a:off x="35496" y="3861048"/>
            <a:ext cx="1512168" cy="400110"/>
          </a:xfrm>
          <a:prstGeom prst="rect">
            <a:avLst/>
          </a:prstGeom>
          <a:noFill/>
        </p:spPr>
        <p:txBody>
          <a:bodyPr wrap="square" rtlCol="0">
            <a:spAutoFit/>
          </a:bodyPr>
          <a:lstStyle/>
          <a:p>
            <a:pPr algn="ctr"/>
            <a:r>
              <a:rPr lang="en-AU" sz="2000" b="1" dirty="0" smtClean="0">
                <a:solidFill>
                  <a:srgbClr val="0070C0"/>
                </a:solidFill>
                <a:latin typeface="Arial" pitchFamily="34" charset="0"/>
                <a:cs typeface="Arial" pitchFamily="34" charset="0"/>
              </a:rPr>
              <a:t>Primal</a:t>
            </a:r>
            <a:endParaRPr lang="en-US" sz="2000" b="1" i="1" dirty="0">
              <a:solidFill>
                <a:srgbClr val="0070C0"/>
              </a:solidFill>
              <a:latin typeface="Times New Roman" pitchFamily="18" charset="0"/>
              <a:cs typeface="Times New Roman" pitchFamily="18" charset="0"/>
            </a:endParaRPr>
          </a:p>
        </p:txBody>
      </p:sp>
      <p:sp>
        <p:nvSpPr>
          <p:cNvPr id="7" name="Left Brace 6"/>
          <p:cNvSpPr/>
          <p:nvPr/>
        </p:nvSpPr>
        <p:spPr bwMode="auto">
          <a:xfrm>
            <a:off x="1259632" y="3501008"/>
            <a:ext cx="288032" cy="1152128"/>
          </a:xfrm>
          <a:prstGeom prst="lef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
        <p:nvSpPr>
          <p:cNvPr id="8" name="Left Brace 7"/>
          <p:cNvSpPr/>
          <p:nvPr/>
        </p:nvSpPr>
        <p:spPr bwMode="auto">
          <a:xfrm rot="5400000">
            <a:off x="5292080" y="660758"/>
            <a:ext cx="288032" cy="4608512"/>
          </a:xfrm>
          <a:prstGeom prst="lef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289633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I_CPT_200710_CoporatePresentationTemplates_NICTATemplatepack">
  <a:themeElements>
    <a:clrScheme name="CI_CPT_200710_CoporatePresentationTemplates_NICTATemplatep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_CPT_200710_CoporatePresentationTemplates_NICTATemplatepa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CI_CPT_200710_CoporatePresentationTemplates_NICTATemplatep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_CPT_200710_CoporatePresentationTemplates_NICTATemplatepa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_CPT_200710_CoporatePresentationTemplates_NICTATemplatepa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_CPT_200710_CoporatePresentationTemplates_NICTATemplatepa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_CPT_200710_CoporatePresentationTemplates_NICTATemplatepa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_CPT_200710_CoporatePresentationTemplates_NICTATemplatepa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_CPT_200710_CoporatePresentationTemplates_NICTATemplatepa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_CPT_200710_CoporatePresentationTemplates_NICTATemplatepa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_CPT_200710_CoporatePresentationTemplates_NICTATemplatepa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_CPT_200710_CoporatePresentationTemplates_NICTATemplatepa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_CPT_200710_CoporatePresentationTemplates_NICTATemplatepa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_CPT_200710_CoporatePresentationTemplates_NICTATemplatepa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Title_and_PresentorName">
  <a:themeElements>
    <a:clrScheme name="PresentationTitle_and_PresentorN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Title_and_Presentor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PresentationTitle_and_PresentorN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Title_and_PresentorNa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Title_and_PresentorNa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Title_and_PresentorNa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Title_and_PresentorNa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Title_and_PresentorNa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Title_and_PresentorNa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Title_and_PresentorNa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Title_and_PresentorNa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Title_and_PresentorNa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Title_and_PresentorNa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Title_and_PresentorNa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Title">
  <a:themeElements>
    <a:clrScheme name="Section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Section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in Slide">
  <a:themeElements>
    <a:clrScheme name="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Slid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nalSlide">
  <a:themeElements>
    <a:clrScheme name="Final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3F007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Final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CI_CPT_200710_CoporatePresentationTemplates_NICTATemplatepack</Template>
  <TotalTime>17765</TotalTime>
  <Words>4525</Words>
  <Application>Microsoft Office PowerPoint</Application>
  <PresentationFormat>On-screen Show (4:3)</PresentationFormat>
  <Paragraphs>1729</Paragraphs>
  <Slides>120</Slides>
  <Notes>12</Notes>
  <HiddenSlides>0</HiddenSlides>
  <MMClips>0</MMClips>
  <ScaleCrop>false</ScaleCrop>
  <HeadingPairs>
    <vt:vector size="4" baseType="variant">
      <vt:variant>
        <vt:lpstr>Theme</vt:lpstr>
      </vt:variant>
      <vt:variant>
        <vt:i4>5</vt:i4>
      </vt:variant>
      <vt:variant>
        <vt:lpstr>Slide Titles</vt:lpstr>
      </vt:variant>
      <vt:variant>
        <vt:i4>120</vt:i4>
      </vt:variant>
    </vt:vector>
  </HeadingPairs>
  <TitlesOfParts>
    <vt:vector size="125" baseType="lpstr">
      <vt:lpstr>CI_CPT_200710_CoporatePresentationTemplates_NICTATemplatepack</vt:lpstr>
      <vt:lpstr>PresentationTitle_and_PresentorName</vt:lpstr>
      <vt:lpstr>SectionTitle</vt:lpstr>
      <vt:lpstr>Main Slide</vt:lpstr>
      <vt:lpstr>FinalSlide</vt:lpstr>
      <vt:lpstr>Combining Linear Programming Based Decomposition Techniques with Constraint Programming</vt:lpstr>
      <vt:lpstr>CP-based column generation</vt:lpstr>
      <vt:lpstr>CP-based column generation</vt:lpstr>
      <vt:lpstr>CP-based Benders decomposition</vt:lpstr>
      <vt:lpstr>CP versus IP</vt:lpstr>
      <vt:lpstr>CP versus IP</vt:lpstr>
      <vt:lpstr>Outline</vt:lpstr>
      <vt:lpstr>What is your background?</vt:lpstr>
      <vt:lpstr>Things to take away</vt:lpstr>
      <vt:lpstr>Helpful installations </vt:lpstr>
      <vt:lpstr>Abbreviations</vt:lpstr>
      <vt:lpstr>Outline</vt:lpstr>
      <vt:lpstr>What is decomposition?</vt:lpstr>
      <vt:lpstr>“easy” versus “hard” constraints</vt:lpstr>
      <vt:lpstr>Example</vt:lpstr>
      <vt:lpstr>Example</vt:lpstr>
      <vt:lpstr>Example</vt:lpstr>
      <vt:lpstr>“easy” versus “hard” variables</vt:lpstr>
      <vt:lpstr>Example</vt:lpstr>
      <vt:lpstr>Example</vt:lpstr>
      <vt:lpstr>Outline</vt:lpstr>
      <vt:lpstr>Background</vt:lpstr>
      <vt:lpstr>Background</vt:lpstr>
      <vt:lpstr>Travelling salesman</vt:lpstr>
      <vt:lpstr>Travelling salesman</vt:lpstr>
      <vt:lpstr>Travelling salesman</vt:lpstr>
      <vt:lpstr>Travelling salesman</vt:lpstr>
      <vt:lpstr>Example code</vt:lpstr>
      <vt:lpstr>Travelling salesman</vt:lpstr>
      <vt:lpstr>Travelling salesman</vt:lpstr>
      <vt:lpstr>Travelling salesman</vt:lpstr>
      <vt:lpstr>Travelling salesman</vt:lpstr>
      <vt:lpstr>Travelling salesman</vt:lpstr>
      <vt:lpstr>LPs with many constraints</vt:lpstr>
      <vt:lpstr>Row generation in the primal…</vt:lpstr>
      <vt:lpstr>… is column generation in the dual</vt:lpstr>
      <vt:lpstr>…and vice versa</vt:lpstr>
      <vt:lpstr>Resource constrained shortest path</vt:lpstr>
      <vt:lpstr>Resource constrained shortest path</vt:lpstr>
      <vt:lpstr>Resource constrained shortest path</vt:lpstr>
      <vt:lpstr>Example code</vt:lpstr>
      <vt:lpstr>Resource constrained shortest path</vt:lpstr>
      <vt:lpstr>Arc versus path</vt:lpstr>
      <vt:lpstr>Example code</vt:lpstr>
      <vt:lpstr>Revised Simplex method</vt:lpstr>
      <vt:lpstr>Revised Simplex method</vt:lpstr>
      <vt:lpstr>Revised Simplex method</vt:lpstr>
      <vt:lpstr>Revised Simplex method</vt:lpstr>
      <vt:lpstr>Revised Simplex method</vt:lpstr>
      <vt:lpstr>Revised Simplex method</vt:lpstr>
      <vt:lpstr>Example</vt:lpstr>
      <vt:lpstr>Example</vt:lpstr>
      <vt:lpstr>Example</vt:lpstr>
      <vt:lpstr>Column generation</vt:lpstr>
      <vt:lpstr>LPs with many variables</vt:lpstr>
      <vt:lpstr>Column generation</vt:lpstr>
      <vt:lpstr>Column generation</vt:lpstr>
      <vt:lpstr>Resource constrained shortest path</vt:lpstr>
      <vt:lpstr>Resource constrained shortest path</vt:lpstr>
      <vt:lpstr>Resource constrained shortest path</vt:lpstr>
      <vt:lpstr>Resource constrained shortest path</vt:lpstr>
      <vt:lpstr>Example code</vt:lpstr>
      <vt:lpstr>Cutting stock</vt:lpstr>
      <vt:lpstr>Cutting stock</vt:lpstr>
      <vt:lpstr>Cutting stock</vt:lpstr>
      <vt:lpstr>Example code</vt:lpstr>
      <vt:lpstr>Cutting stock</vt:lpstr>
      <vt:lpstr>Cutting stock</vt:lpstr>
      <vt:lpstr>Cutting stock</vt:lpstr>
      <vt:lpstr>Cutting stock</vt:lpstr>
      <vt:lpstr>Cutting stock</vt:lpstr>
      <vt:lpstr>Example code</vt:lpstr>
      <vt:lpstr>Generalized assignment</vt:lpstr>
      <vt:lpstr>Generalized assignment</vt:lpstr>
      <vt:lpstr>Generalized assignment</vt:lpstr>
      <vt:lpstr>Example code</vt:lpstr>
      <vt:lpstr>Generalized assignment</vt:lpstr>
      <vt:lpstr>Generalized assignment</vt:lpstr>
      <vt:lpstr>Generalized assignment</vt:lpstr>
      <vt:lpstr>Generalized assignment</vt:lpstr>
      <vt:lpstr>Generalized assignment</vt:lpstr>
      <vt:lpstr>Generalized assignment</vt:lpstr>
      <vt:lpstr>Example code</vt:lpstr>
      <vt:lpstr>History of column generation</vt:lpstr>
      <vt:lpstr>Solving integer programs by column generation</vt:lpstr>
      <vt:lpstr>CP-based column generation</vt:lpstr>
      <vt:lpstr>CP-based column generation</vt:lpstr>
      <vt:lpstr>CP-based column generation</vt:lpstr>
      <vt:lpstr>CP-based column generation</vt:lpstr>
      <vt:lpstr>Outline</vt:lpstr>
      <vt:lpstr>Two-stage optimization</vt:lpstr>
      <vt:lpstr>Benders decomposition</vt:lpstr>
      <vt:lpstr>Benders decomposition</vt:lpstr>
      <vt:lpstr>Capacitated facility location</vt:lpstr>
      <vt:lpstr>Capacitated facility location</vt:lpstr>
      <vt:lpstr>Capacitated facility location</vt:lpstr>
      <vt:lpstr>Example code</vt:lpstr>
      <vt:lpstr>Benders decomposition</vt:lpstr>
      <vt:lpstr>Benders decomposition</vt:lpstr>
      <vt:lpstr>Benders decomposition</vt:lpstr>
      <vt:lpstr>Benders decomposition</vt:lpstr>
      <vt:lpstr>Benders decomposition</vt:lpstr>
      <vt:lpstr>Benders decomposition</vt:lpstr>
      <vt:lpstr>Capacitated facility location</vt:lpstr>
      <vt:lpstr>Capacitated facility location</vt:lpstr>
      <vt:lpstr>Capacitated facility location</vt:lpstr>
      <vt:lpstr>Capacitated facility location</vt:lpstr>
      <vt:lpstr>Example code</vt:lpstr>
      <vt:lpstr>Benders decomposition for stochastic prog.</vt:lpstr>
      <vt:lpstr>Capacitated facility location</vt:lpstr>
      <vt:lpstr>Example code</vt:lpstr>
      <vt:lpstr>CP-based Benders decomposition</vt:lpstr>
      <vt:lpstr>CP-based Benders decomposition</vt:lpstr>
      <vt:lpstr>CP-based Benders decomposition</vt:lpstr>
      <vt:lpstr>Nested Benders decomposition</vt:lpstr>
      <vt:lpstr>Outline</vt:lpstr>
      <vt:lpstr>Why use decomposition?</vt:lpstr>
      <vt:lpstr>When is decomposition likely most effective?</vt:lpstr>
      <vt:lpstr>Further reading</vt:lpstr>
      <vt:lpstr>PowerPoint Presentation</vt:lpstr>
    </vt:vector>
  </TitlesOfParts>
  <Company>NICTA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mokanovic</dc:creator>
  <cp:lastModifiedBy>Menkes van den Briel</cp:lastModifiedBy>
  <cp:revision>439</cp:revision>
  <cp:lastPrinted>2012-06-14T07:43:03Z</cp:lastPrinted>
  <dcterms:created xsi:type="dcterms:W3CDTF">2008-01-17T03:55:50Z</dcterms:created>
  <dcterms:modified xsi:type="dcterms:W3CDTF">2013-01-09T11:15:46Z</dcterms:modified>
</cp:coreProperties>
</file>